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media/image2.jpg" ContentType="image/png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0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1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2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3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14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5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6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8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9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706" r:id="rId3"/>
    <p:sldMasterId id="2147483715" r:id="rId4"/>
    <p:sldMasterId id="2147483792" r:id="rId5"/>
    <p:sldMasterId id="2147483798" r:id="rId6"/>
    <p:sldMasterId id="2147483800" r:id="rId7"/>
    <p:sldMasterId id="2147483811" r:id="rId8"/>
    <p:sldMasterId id="2147483830" r:id="rId9"/>
    <p:sldMasterId id="2147483840" r:id="rId10"/>
    <p:sldMasterId id="2147483881" r:id="rId11"/>
    <p:sldMasterId id="2147483897" r:id="rId12"/>
    <p:sldMasterId id="2147483903" r:id="rId13"/>
    <p:sldMasterId id="2147483906" r:id="rId14"/>
    <p:sldMasterId id="2147483909" r:id="rId15"/>
    <p:sldMasterId id="2147483912" r:id="rId16"/>
    <p:sldMasterId id="2147483915" r:id="rId17"/>
    <p:sldMasterId id="2147483919" r:id="rId18"/>
    <p:sldMasterId id="2147483922" r:id="rId19"/>
    <p:sldMasterId id="2147483935" r:id="rId20"/>
  </p:sldMasterIdLst>
  <p:notesMasterIdLst>
    <p:notesMasterId r:id="rId101"/>
  </p:notesMasterIdLst>
  <p:sldIdLst>
    <p:sldId id="12812" r:id="rId21"/>
    <p:sldId id="17804" r:id="rId22"/>
    <p:sldId id="12933" r:id="rId23"/>
    <p:sldId id="17770" r:id="rId24"/>
    <p:sldId id="2146848065" r:id="rId25"/>
    <p:sldId id="2146848490" r:id="rId26"/>
    <p:sldId id="2146848491" r:id="rId27"/>
    <p:sldId id="2146848492" r:id="rId28"/>
    <p:sldId id="2146848064" r:id="rId29"/>
    <p:sldId id="2146848102" r:id="rId30"/>
    <p:sldId id="13065" r:id="rId31"/>
    <p:sldId id="17643" r:id="rId32"/>
    <p:sldId id="17644" r:id="rId33"/>
    <p:sldId id="17705" r:id="rId34"/>
    <p:sldId id="2146848497" r:id="rId35"/>
    <p:sldId id="12841" r:id="rId36"/>
    <p:sldId id="2146848116" r:id="rId37"/>
    <p:sldId id="2146848495" r:id="rId38"/>
    <p:sldId id="2146848496" r:id="rId39"/>
    <p:sldId id="263" r:id="rId40"/>
    <p:sldId id="12538" r:id="rId41"/>
    <p:sldId id="2146848117" r:id="rId42"/>
    <p:sldId id="2146848118" r:id="rId43"/>
    <p:sldId id="2146848498" r:id="rId44"/>
    <p:sldId id="17763" r:id="rId45"/>
    <p:sldId id="2146848122" r:id="rId46"/>
    <p:sldId id="2146848460" r:id="rId47"/>
    <p:sldId id="2146848471" r:id="rId48"/>
    <p:sldId id="2146848371" r:id="rId49"/>
    <p:sldId id="2146848372" r:id="rId50"/>
    <p:sldId id="2146848373" r:id="rId51"/>
    <p:sldId id="2146848374" r:id="rId52"/>
    <p:sldId id="2146848366" r:id="rId53"/>
    <p:sldId id="2146848114" r:id="rId54"/>
    <p:sldId id="2146848126" r:id="rId55"/>
    <p:sldId id="2146848115" r:id="rId56"/>
    <p:sldId id="2146848088" r:id="rId57"/>
    <p:sldId id="18105" r:id="rId58"/>
    <p:sldId id="2146848367" r:id="rId59"/>
    <p:sldId id="2146848111" r:id="rId60"/>
    <p:sldId id="2146848128" r:id="rId61"/>
    <p:sldId id="17623" r:id="rId62"/>
    <p:sldId id="2146848368" r:id="rId63"/>
    <p:sldId id="2146848369" r:id="rId64"/>
    <p:sldId id="2146848098" r:id="rId65"/>
    <p:sldId id="2146848089" r:id="rId66"/>
    <p:sldId id="2146848370" r:id="rId67"/>
    <p:sldId id="2146848119" r:id="rId68"/>
    <p:sldId id="2146848127" r:id="rId69"/>
    <p:sldId id="2146848121" r:id="rId70"/>
    <p:sldId id="2146848080" r:id="rId71"/>
    <p:sldId id="2146848101" r:id="rId72"/>
    <p:sldId id="17659" r:id="rId73"/>
    <p:sldId id="2146848103" r:id="rId74"/>
    <p:sldId id="2146848099" r:id="rId75"/>
    <p:sldId id="2146848504" r:id="rId76"/>
    <p:sldId id="17690" r:id="rId77"/>
    <p:sldId id="17685" r:id="rId78"/>
    <p:sldId id="2146848502" r:id="rId79"/>
    <p:sldId id="2146848486" r:id="rId80"/>
    <p:sldId id="2146848082" r:id="rId81"/>
    <p:sldId id="2146848083" r:id="rId82"/>
    <p:sldId id="2146848084" r:id="rId83"/>
    <p:sldId id="17783" r:id="rId84"/>
    <p:sldId id="17830" r:id="rId85"/>
    <p:sldId id="18153" r:id="rId86"/>
    <p:sldId id="17704" r:id="rId87"/>
    <p:sldId id="13071" r:id="rId88"/>
    <p:sldId id="2146848507" r:id="rId89"/>
    <p:sldId id="2146848494" r:id="rId90"/>
    <p:sldId id="17712" r:id="rId91"/>
    <p:sldId id="17710" r:id="rId92"/>
    <p:sldId id="2146848510" r:id="rId93"/>
    <p:sldId id="2146848516" r:id="rId94"/>
    <p:sldId id="2146848517" r:id="rId95"/>
    <p:sldId id="2146848518" r:id="rId96"/>
    <p:sldId id="2146848519" r:id="rId97"/>
    <p:sldId id="17775" r:id="rId98"/>
    <p:sldId id="2146848503" r:id="rId99"/>
    <p:sldId id="12134" r:id="rId100"/>
  </p:sldIdLst>
  <p:sldSz cx="12192000" cy="6858000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DAE3F3"/>
    <a:srgbClr val="E2F0D9"/>
    <a:srgbClr val="2CBC6B"/>
    <a:srgbClr val="FFFFFF"/>
    <a:srgbClr val="D9D9D9"/>
    <a:srgbClr val="50C8EB"/>
    <a:srgbClr val="4788C8"/>
    <a:srgbClr val="3B54A6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2997" autoAdjust="0"/>
  </p:normalViewPr>
  <p:slideViewPr>
    <p:cSldViewPr snapToGrid="0">
      <p:cViewPr varScale="1">
        <p:scale>
          <a:sx n="60" d="100"/>
          <a:sy n="60" d="100"/>
        </p:scale>
        <p:origin x="102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3307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6.xml"/><Relationship Id="rId21" Type="http://schemas.openxmlformats.org/officeDocument/2006/relationships/slide" Target="slides/slide1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63" Type="http://schemas.openxmlformats.org/officeDocument/2006/relationships/slide" Target="slides/slide43.xml"/><Relationship Id="rId68" Type="http://schemas.openxmlformats.org/officeDocument/2006/relationships/slide" Target="slides/slide48.xml"/><Relationship Id="rId84" Type="http://schemas.openxmlformats.org/officeDocument/2006/relationships/slide" Target="slides/slide64.xml"/><Relationship Id="rId89" Type="http://schemas.openxmlformats.org/officeDocument/2006/relationships/slide" Target="slides/slide69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53" Type="http://schemas.openxmlformats.org/officeDocument/2006/relationships/slide" Target="slides/slide33.xml"/><Relationship Id="rId58" Type="http://schemas.openxmlformats.org/officeDocument/2006/relationships/slide" Target="slides/slide38.xml"/><Relationship Id="rId74" Type="http://schemas.openxmlformats.org/officeDocument/2006/relationships/slide" Target="slides/slide54.xml"/><Relationship Id="rId79" Type="http://schemas.openxmlformats.org/officeDocument/2006/relationships/slide" Target="slides/slide59.xml"/><Relationship Id="rId10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0.xml"/><Relationship Id="rId95" Type="http://schemas.openxmlformats.org/officeDocument/2006/relationships/slide" Target="slides/slide75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64" Type="http://schemas.openxmlformats.org/officeDocument/2006/relationships/slide" Target="slides/slide44.xml"/><Relationship Id="rId69" Type="http://schemas.openxmlformats.org/officeDocument/2006/relationships/slide" Target="slides/slide49.xml"/><Relationship Id="rId80" Type="http://schemas.openxmlformats.org/officeDocument/2006/relationships/slide" Target="slides/slide60.xml"/><Relationship Id="rId85" Type="http://schemas.openxmlformats.org/officeDocument/2006/relationships/slide" Target="slides/slide65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59" Type="http://schemas.openxmlformats.org/officeDocument/2006/relationships/slide" Target="slides/slide39.xml"/><Relationship Id="rId103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1.xml"/><Relationship Id="rId54" Type="http://schemas.openxmlformats.org/officeDocument/2006/relationships/slide" Target="slides/slide34.xml"/><Relationship Id="rId62" Type="http://schemas.openxmlformats.org/officeDocument/2006/relationships/slide" Target="slides/slide42.xml"/><Relationship Id="rId70" Type="http://schemas.openxmlformats.org/officeDocument/2006/relationships/slide" Target="slides/slide50.xml"/><Relationship Id="rId75" Type="http://schemas.openxmlformats.org/officeDocument/2006/relationships/slide" Target="slides/slide55.xml"/><Relationship Id="rId83" Type="http://schemas.openxmlformats.org/officeDocument/2006/relationships/slide" Target="slides/slide63.xml"/><Relationship Id="rId88" Type="http://schemas.openxmlformats.org/officeDocument/2006/relationships/slide" Target="slides/slide68.xml"/><Relationship Id="rId91" Type="http://schemas.openxmlformats.org/officeDocument/2006/relationships/slide" Target="slides/slide71.xml"/><Relationship Id="rId96" Type="http://schemas.openxmlformats.org/officeDocument/2006/relationships/slide" Target="slides/slide7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57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slide" Target="slides/slide32.xml"/><Relationship Id="rId60" Type="http://schemas.openxmlformats.org/officeDocument/2006/relationships/slide" Target="slides/slide40.xml"/><Relationship Id="rId65" Type="http://schemas.openxmlformats.org/officeDocument/2006/relationships/slide" Target="slides/slide45.xml"/><Relationship Id="rId73" Type="http://schemas.openxmlformats.org/officeDocument/2006/relationships/slide" Target="slides/slide53.xml"/><Relationship Id="rId78" Type="http://schemas.openxmlformats.org/officeDocument/2006/relationships/slide" Target="slides/slide58.xml"/><Relationship Id="rId81" Type="http://schemas.openxmlformats.org/officeDocument/2006/relationships/slide" Target="slides/slide61.xml"/><Relationship Id="rId86" Type="http://schemas.openxmlformats.org/officeDocument/2006/relationships/slide" Target="slides/slide66.xml"/><Relationship Id="rId94" Type="http://schemas.openxmlformats.org/officeDocument/2006/relationships/slide" Target="slides/slide74.xml"/><Relationship Id="rId99" Type="http://schemas.openxmlformats.org/officeDocument/2006/relationships/slide" Target="slides/slide79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9.xml"/><Relationship Id="rId34" Type="http://schemas.openxmlformats.org/officeDocument/2006/relationships/slide" Target="slides/slide14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76" Type="http://schemas.openxmlformats.org/officeDocument/2006/relationships/slide" Target="slides/slide56.xml"/><Relationship Id="rId97" Type="http://schemas.openxmlformats.org/officeDocument/2006/relationships/slide" Target="slides/slide77.xml"/><Relationship Id="rId10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1.xml"/><Relationship Id="rId92" Type="http://schemas.openxmlformats.org/officeDocument/2006/relationships/slide" Target="slides/slide7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9.xml"/><Relationship Id="rId24" Type="http://schemas.openxmlformats.org/officeDocument/2006/relationships/slide" Target="slides/slide4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66" Type="http://schemas.openxmlformats.org/officeDocument/2006/relationships/slide" Target="slides/slide46.xml"/><Relationship Id="rId87" Type="http://schemas.openxmlformats.org/officeDocument/2006/relationships/slide" Target="slides/slide67.xml"/><Relationship Id="rId61" Type="http://schemas.openxmlformats.org/officeDocument/2006/relationships/slide" Target="slides/slide41.xml"/><Relationship Id="rId82" Type="http://schemas.openxmlformats.org/officeDocument/2006/relationships/slide" Target="slides/slide6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56" Type="http://schemas.openxmlformats.org/officeDocument/2006/relationships/slide" Target="slides/slide36.xml"/><Relationship Id="rId77" Type="http://schemas.openxmlformats.org/officeDocument/2006/relationships/slide" Target="slides/slide57.xml"/><Relationship Id="rId100" Type="http://schemas.openxmlformats.org/officeDocument/2006/relationships/slide" Target="slides/slide80.xml"/><Relationship Id="rId105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72" Type="http://schemas.openxmlformats.org/officeDocument/2006/relationships/slide" Target="slides/slide52.xml"/><Relationship Id="rId93" Type="http://schemas.openxmlformats.org/officeDocument/2006/relationships/slide" Target="slides/slide73.xml"/><Relationship Id="rId98" Type="http://schemas.openxmlformats.org/officeDocument/2006/relationships/slide" Target="slides/slide78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5.xml"/><Relationship Id="rId46" Type="http://schemas.openxmlformats.org/officeDocument/2006/relationships/slide" Target="slides/slide26.xml"/><Relationship Id="rId67" Type="http://schemas.openxmlformats.org/officeDocument/2006/relationships/slide" Target="slides/slide4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ส่วนราชการ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9.649395876180341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AAE-478A-89A3-5B0F134FD9B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AAE-478A-89A3-5B0F134FD9B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AE-478A-89A3-5B0F134FD9B1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AE-478A-89A3-5B0F134FD9B1}"/>
                </c:ext>
              </c:extLst>
            </c:dLbl>
            <c:dLbl>
              <c:idx val="6"/>
              <c:layout>
                <c:manualLayout>
                  <c:x val="-1.1027881001348962E-2"/>
                  <c:y val="-6.081460038831322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AAE-478A-89A3-5B0F134FD9B1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AAE-478A-89A3-5B0F134FD9B1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AAE-478A-89A3-5B0F134FD9B1}"/>
                </c:ext>
              </c:extLst>
            </c:dLbl>
            <c:dLbl>
              <c:idx val="9"/>
              <c:layout>
                <c:manualLayout>
                  <c:x val="-1.240636612651758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AAE-478A-89A3-5B0F134FD9B1}"/>
                </c:ext>
              </c:extLst>
            </c:dLbl>
            <c:dLbl>
              <c:idx val="10"/>
              <c:layout>
                <c:manualLayout>
                  <c:x val="-1.1027881001348962E-2"/>
                  <c:y val="6.6343966825927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AAE-478A-89A3-5B0F134FD9B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2559</c:v>
                </c:pt>
                <c:pt idx="4">
                  <c:v>2560</c:v>
                </c:pt>
                <c:pt idx="5">
                  <c:v>2561</c:v>
                </c:pt>
                <c:pt idx="6">
                  <c:v>2562</c:v>
                </c:pt>
                <c:pt idx="7">
                  <c:v>2563</c:v>
                </c:pt>
                <c:pt idx="8">
                  <c:v>2564</c:v>
                </c:pt>
                <c:pt idx="9">
                  <c:v>2565</c:v>
                </c:pt>
                <c:pt idx="10">
                  <c:v>2566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98.306000000000012</c:v>
                </c:pt>
                <c:pt idx="1">
                  <c:v>85.846000000000004</c:v>
                </c:pt>
                <c:pt idx="2">
                  <c:v>87.347999999999999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79.092631578947376</c:v>
                </c:pt>
                <c:pt idx="7">
                  <c:v>0</c:v>
                </c:pt>
                <c:pt idx="8">
                  <c:v>0</c:v>
                </c:pt>
                <c:pt idx="9">
                  <c:v>93.215779220779254</c:v>
                </c:pt>
                <c:pt idx="10">
                  <c:v>89.834935064935067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AAE-478A-89A3-5B0F134FD9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จังหวัด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270910751011720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AAE-478A-89A3-5B0F134FD9B1}"/>
                </c:ext>
              </c:extLst>
            </c:dLbl>
            <c:dLbl>
              <c:idx val="1"/>
              <c:layout>
                <c:manualLayout>
                  <c:x val="9.649395876180341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AAE-478A-89A3-5B0F134FD9B1}"/>
                </c:ext>
              </c:extLst>
            </c:dLbl>
            <c:dLbl>
              <c:idx val="2"/>
              <c:layout>
                <c:manualLayout>
                  <c:x val="1.102788100134891E-2"/>
                  <c:y val="1.99031900477781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AAE-478A-89A3-5B0F134FD9B1}"/>
                </c:ext>
              </c:extLst>
            </c:dLbl>
            <c:dLbl>
              <c:idx val="9"/>
              <c:layout>
                <c:manualLayout>
                  <c:x val="8.2709107510117209E-3"/>
                  <c:y val="-6.6343966825927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AAE-478A-89A3-5B0F134FD9B1}"/>
                </c:ext>
              </c:extLst>
            </c:dLbl>
            <c:dLbl>
              <c:idx val="10"/>
              <c:layout>
                <c:manualLayout>
                  <c:x val="1.1027881001348962E-2"/>
                  <c:y val="6.6343966825927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AAE-478A-89A3-5B0F134FD9B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2559</c:v>
                </c:pt>
                <c:pt idx="4">
                  <c:v>2560</c:v>
                </c:pt>
                <c:pt idx="5">
                  <c:v>2561</c:v>
                </c:pt>
                <c:pt idx="6">
                  <c:v>2562</c:v>
                </c:pt>
                <c:pt idx="7">
                  <c:v>2563</c:v>
                </c:pt>
                <c:pt idx="8">
                  <c:v>2564</c:v>
                </c:pt>
                <c:pt idx="9">
                  <c:v>2565</c:v>
                </c:pt>
                <c:pt idx="10">
                  <c:v>2566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87.940000000000012</c:v>
                </c:pt>
                <c:pt idx="1">
                  <c:v>85.846000000000004</c:v>
                </c:pt>
                <c:pt idx="2">
                  <c:v>83.431999999999988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89.396447368421036</c:v>
                </c:pt>
                <c:pt idx="7">
                  <c:v>0</c:v>
                </c:pt>
                <c:pt idx="8">
                  <c:v>0</c:v>
                </c:pt>
                <c:pt idx="9">
                  <c:v>91.562499999999986</c:v>
                </c:pt>
                <c:pt idx="10">
                  <c:v>91.334342105263133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AAE-478A-89A3-5B0F134FD9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70428736"/>
        <c:axId val="970427328"/>
      </c:barChart>
      <c:catAx>
        <c:axId val="97042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en-US"/>
          </a:p>
        </c:txPr>
        <c:crossAx val="970427328"/>
        <c:crosses val="autoZero"/>
        <c:auto val="1"/>
        <c:lblAlgn val="ctr"/>
        <c:lblOffset val="100"/>
        <c:noMultiLvlLbl val="0"/>
      </c:catAx>
      <c:valAx>
        <c:axId val="970427328"/>
        <c:scaling>
          <c:orientation val="minMax"/>
          <c:max val="100"/>
          <c:min val="7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0428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FA9D7-23F2-4525-9956-9B858D2EA0D5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AD1A-FC86-4509-8B4A-04CC4318B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25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BA4B8E77-1179-CC2A-1479-E35E0090B9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68F84B5-63A5-94D3-1EAD-A16557EBF9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CA7237C7-DDBE-AA94-B435-82BE5F172A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EC66A-7CB5-4048-AD2E-90B7E9C439F0}" type="slidenum">
              <a:rPr kumimoji="0" lang="en-US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9835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7A37A9-31E6-490E-8448-0AA43160B267}" type="slidenum">
              <a:rPr kumimoji="0" 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5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37074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:notes"/>
          <p:cNvSpPr txBox="1">
            <a:spLocks noGrp="1"/>
          </p:cNvSpPr>
          <p:nvPr>
            <p:ph type="body" idx="1"/>
          </p:nvPr>
        </p:nvSpPr>
        <p:spPr>
          <a:xfrm>
            <a:off x="674104" y="5189395"/>
            <a:ext cx="5392823" cy="4245868"/>
          </a:xfrm>
          <a:prstGeom prst="rect">
            <a:avLst/>
          </a:prstGeom>
        </p:spPr>
        <p:txBody>
          <a:bodyPr spcFirstLastPara="1" wrap="square" lIns="91434" tIns="45705" rIns="91434" bIns="45705" anchor="t" anchorCtr="0">
            <a:noAutofit/>
          </a:bodyPr>
          <a:lstStyle/>
          <a:p>
            <a:endParaRPr/>
          </a:p>
        </p:txBody>
      </p:sp>
      <p:sp>
        <p:nvSpPr>
          <p:cNvPr id="251" name="Google Shape;2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8113" y="1347788"/>
            <a:ext cx="6465887" cy="36385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EC0EB7-7303-4677-AA4B-1BBC0C710139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4184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EC0EB7-7303-4677-AA4B-1BBC0C710139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40993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Google Shape;250;p8:notes">
            <a:extLst>
              <a:ext uri="{FF2B5EF4-FFF2-40B4-BE49-F238E27FC236}">
                <a16:creationId xmlns:a16="http://schemas.microsoft.com/office/drawing/2014/main" id="{6B465E13-DB65-035C-C144-F25C26973C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6646863"/>
            <a:ext cx="5257800" cy="54403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1" rIns="91425" bIns="4570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/>
          </a:p>
        </p:txBody>
      </p:sp>
      <p:sp>
        <p:nvSpPr>
          <p:cNvPr id="12291" name="Google Shape;251;p8:notes">
            <a:extLst>
              <a:ext uri="{FF2B5EF4-FFF2-40B4-BE49-F238E27FC236}">
                <a16:creationId xmlns:a16="http://schemas.microsoft.com/office/drawing/2014/main" id="{37770D28-C640-DEB0-5369-25490E74BDBA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-854075" y="1725613"/>
            <a:ext cx="8280400" cy="4659312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680907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Google Shape;250;p8:notes">
            <a:extLst>
              <a:ext uri="{FF2B5EF4-FFF2-40B4-BE49-F238E27FC236}">
                <a16:creationId xmlns:a16="http://schemas.microsoft.com/office/drawing/2014/main" id="{4CD2D9F4-505F-DEA7-6DC7-5A3E4797AE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6646863"/>
            <a:ext cx="5257800" cy="54403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1" rIns="91425" bIns="4570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/>
          </a:p>
        </p:txBody>
      </p:sp>
      <p:sp>
        <p:nvSpPr>
          <p:cNvPr id="27651" name="Google Shape;251;p8:notes">
            <a:extLst>
              <a:ext uri="{FF2B5EF4-FFF2-40B4-BE49-F238E27FC236}">
                <a16:creationId xmlns:a16="http://schemas.microsoft.com/office/drawing/2014/main" id="{3A43CFC6-64A1-97B4-4CFC-15EA071A4069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-854075" y="1725613"/>
            <a:ext cx="8280400" cy="4659312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009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30AF23-2F82-4508-8741-51DE39764EF0}" type="slidenum">
              <a:rPr kumimoji="0" lang="th-TH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1009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th-TH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5319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err="1"/>
              <a:t>คร</a:t>
            </a:r>
            <a:r>
              <a:rPr lang="th-TH" dirty="0"/>
              <a:t>. </a:t>
            </a:r>
            <a:r>
              <a:rPr lang="en-US" dirty="0"/>
              <a:t>=</a:t>
            </a:r>
            <a:endParaRPr lang="th-TH" dirty="0"/>
          </a:p>
          <a:p>
            <a:r>
              <a:rPr lang="th-TH" dirty="0" err="1"/>
              <a:t>กวพ</a:t>
            </a:r>
            <a:r>
              <a:rPr lang="th-TH" dirty="0"/>
              <a:t>. </a:t>
            </a:r>
            <a:r>
              <a:rPr lang="en-US" dirty="0"/>
              <a:t>=</a:t>
            </a:r>
            <a:endParaRPr lang="th-TH" dirty="0"/>
          </a:p>
          <a:p>
            <a:r>
              <a:rPr lang="th-TH" dirty="0"/>
              <a:t>วศ. </a:t>
            </a:r>
            <a:r>
              <a:rPr lang="en-US" dirty="0"/>
              <a:t>=</a:t>
            </a:r>
            <a:r>
              <a:rPr lang="th-TH" dirty="0"/>
              <a:t> กรมวิทยาศาสตร์บริการ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55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6B351-2080-4254-A2B2-87678208549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555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914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570F9-CDCB-C17F-FB86-FEBD9162F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77C280-A37E-17AC-621D-EA959513A7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8ACAFD-C3A9-B223-FA08-5421D4BCAE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AAF64-68F6-1B30-9CF8-E219E524CF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82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6B351-2080-4254-A2B2-87678208549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8822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F8BEC-E1DA-9B3F-2E13-EF4ED47E52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212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24A7B-671B-DCA2-0761-7A51DEB40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E9A406-D64D-B960-780E-6F01D6563C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80CA2F-D6C6-79C3-562A-176AE60FB2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2C619-1C3C-52EF-D787-76A03DEFE5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82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6B351-2080-4254-A2B2-87678208549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8822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37D7A-9F78-5E4F-456E-4EEF1DFF24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354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5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30AF23-2F82-4508-8741-51DE39764EF0}" type="slidenum">
              <a:rPr kumimoji="0" lang="th-TH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559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th-TH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2A665-33B7-7AE3-DFC9-04FB56FF78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5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9421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5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30AF23-2F82-4508-8741-51DE39764EF0}" type="slidenum">
              <a:rPr kumimoji="0" lang="th-TH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559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th-TH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2A665-33B7-7AE3-DFC9-04FB56FF78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5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52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jp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0834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Vertical Text" preserve="1">
  <p:cSld name="1_Title and Vertical 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5" name="Google Shape;15;p15"/>
          <p:cNvPicPr preferRelativeResize="0"/>
          <p:nvPr/>
        </p:nvPicPr>
        <p:blipFill rotWithShape="1">
          <a:blip r:embed="rId2">
            <a:alphaModFix/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151" y="169087"/>
            <a:ext cx="744370" cy="6260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5"/>
          <p:cNvGrpSpPr/>
          <p:nvPr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18" name="Google Shape;18;p15"/>
            <p:cNvSpPr/>
            <p:nvPr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5"/>
            <p:cNvSpPr/>
            <p:nvPr/>
          </p:nvSpPr>
          <p:spPr>
            <a:xfrm rot="10800000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5"/>
            <p:cNvSpPr/>
            <p:nvPr/>
          </p:nvSpPr>
          <p:spPr>
            <a:xfrm rot="10800000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5"/>
            <p:cNvSpPr/>
            <p:nvPr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5"/>
            <p:cNvSpPr/>
            <p:nvPr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" name="Google Shape;23;p15"/>
          <p:cNvPicPr preferRelativeResize="0"/>
          <p:nvPr/>
        </p:nvPicPr>
        <p:blipFill rotWithShape="1">
          <a:blip r:embed="rId4">
            <a:alphaModFix/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79485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803945"/>
      </p:ext>
    </p:extLst>
  </p:cSld>
  <p:clrMapOvr>
    <a:masterClrMapping/>
  </p:clrMapOvr>
  <p:hf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03A0D6BC-1888-48E9-9195-84C5CC9F40F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18/06/67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40170"/>
      </p:ext>
    </p:extLst>
  </p:cSld>
  <p:clrMapOvr>
    <a:masterClrMapping/>
  </p:clrMapOvr>
  <p:hf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433478"/>
      </p:ext>
    </p:extLst>
  </p:cSld>
  <p:clrMapOvr>
    <a:masterClrMapping/>
  </p:clrMapOvr>
  <p:hf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TH Sarabun PSK"/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TH Sarabun PSK"/>
              </a:defRPr>
            </a:lvl1pPr>
            <a:lvl2pPr>
              <a:defRPr>
                <a:latin typeface="TH Sarabun PSK"/>
              </a:defRPr>
            </a:lvl2pPr>
            <a:lvl3pPr>
              <a:defRPr>
                <a:latin typeface="TH Sarabun PSK"/>
              </a:defRPr>
            </a:lvl3pPr>
            <a:lvl4pPr>
              <a:defRPr>
                <a:latin typeface="TH Sarabun PSK"/>
              </a:defRPr>
            </a:lvl4pPr>
            <a:lvl5pPr>
              <a:defRPr>
                <a:latin typeface="TH Sarabun PSK"/>
              </a:defRPr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H Sarabun PSK"/>
              </a:defRPr>
            </a:lvl1pPr>
          </a:lstStyle>
          <a:p>
            <a:pPr defTabSz="457200"/>
            <a:fld id="{03A0D6BC-1888-48E9-9195-84C5CC9F40F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18/06/67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H Sarabun PSK"/>
              </a:defRPr>
            </a:lvl1pPr>
          </a:lstStyle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H Sarabun PSK"/>
              </a:defRPr>
            </a:lvl1pPr>
          </a:lstStyle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89016"/>
      </p:ext>
    </p:extLst>
  </p:cSld>
  <p:clrMapOvr>
    <a:masterClrMapping/>
  </p:clrMapOvr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486501"/>
      </p:ext>
    </p:extLst>
  </p:cSld>
  <p:clrMapOvr>
    <a:masterClrMapping/>
  </p:clrMapOvr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0315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6688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205220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1904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572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mparison" preserve="1">
  <p:cSld name="1_Comparis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6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26;p16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6"/>
          <p:cNvSpPr/>
          <p:nvPr/>
        </p:nvSpPr>
        <p:spPr>
          <a:xfrm>
            <a:off x="608975" y="996291"/>
            <a:ext cx="10974050" cy="493847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53562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4DB74-E70B-36C9-F619-D03126B78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5EB49-FA6B-41DA-8D08-4B7417ECA8E8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66183-9C21-C69F-F4FB-0B2E44DFA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B4B70-0F1F-2408-B859-8F225C01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52876-8BA0-4DA5-8A27-1402AC82D4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7026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E3875F-CEB4-CF14-BC4A-EBD252ED0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D6B4-0406-410E-92E7-1387A97C6F79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CCB971-8BD5-9FD3-FF64-C715066DF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CDC07A-226B-71AE-299E-83C915985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9513" y="6492875"/>
            <a:ext cx="852487" cy="365125"/>
          </a:xfrm>
        </p:spPr>
        <p:txBody>
          <a:bodyPr/>
          <a:lstStyle>
            <a:lvl1pPr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027257CC-BDF6-4B10-B14B-1E87262D5F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58314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FEABD-7DA9-1665-1481-A7BA15C61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AA74D-42EF-423C-BC1D-DC6E6E4A5553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E4F63-BA1D-E8FE-8DE9-1A6280153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0643A-779C-A68D-7395-6E37AE27F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355E4-65B5-439D-881D-AC5651548E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3467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592E37-1619-FAE2-FE19-593ED2E19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0A25C-9753-4661-937F-C8E560D9C868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A88BBA-CA3F-FA24-AA07-A4BA6E36D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435562-2907-0892-6484-E40D3F7BE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2635-651C-4156-B983-7D61C33E3D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2318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71C4FDB-3DB6-7D5F-9304-65D8191E5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210D-6D09-4BBA-A227-6EC274258F1C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E2315B-34D1-B19C-0CC7-1D5B4E3E3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18A11B5-4615-FF38-E200-F13686BF6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25F6C-DBEF-44FC-AE92-821ED4965A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5082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2954C3C-FDAC-7728-4032-DF9284EA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F8FF2-A2CB-47AE-9326-5F7073DA25CA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46C0173-0DB0-7A09-5158-A37DB35C9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65C223-914F-4E49-71C2-DDFC7692D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84C9-5FC0-419B-9720-D63785D77C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5029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526717-E787-80D1-431F-A9DE3E1EE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9E21A-16EC-4CE6-B55C-C49A39585DB9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D09212-0FB8-B01C-07DD-5819C4B2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3AC7978-5744-E511-26DF-ABAE71E06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AA4AE-5ADA-4B35-A30D-2AE48D714D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0203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13E274-CADE-F35D-3ED8-8C5CC9C7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86085-012C-4291-B808-25FE0EAEAEC5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4BDF23-C06A-FD95-6729-612C40810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D9D5D8-8BFF-50ED-DC62-BDB5F6A5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A51F0-C73C-4C09-B19D-B0E41860C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8344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7416C6-9308-4E80-75B1-46054F2F4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68F91-9B4A-40A0-9148-13EA3B9D44CC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53409D-CC8C-FFF7-27E7-032A13C5F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67F479-5C9F-F340-BBFB-EF0299E27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5C7D4-424D-4CE8-AA74-003B4B95D4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21663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AB3CC-015E-2C99-75BE-F9C82891B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244B4-FCB6-45E2-8772-DB59CA67EB70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238AF-E7AD-D3C0-E568-9E13549CC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4DAF4-5E0F-23E5-174B-A8851620F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16A63-76E6-428B-8C6A-9F44F89AF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31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7"/>
          <p:cNvSpPr/>
          <p:nvPr/>
        </p:nvSpPr>
        <p:spPr>
          <a:xfrm>
            <a:off x="307287" y="1007599"/>
            <a:ext cx="1091415" cy="516402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7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17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27868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E4319-89C8-2B64-CB71-69FA5ED4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EF0F2-0577-4C3C-8EA7-3DDBB6A70ED5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ADC04-49EB-8AA3-E5AD-4103D831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C7818-5D94-5C15-3CA8-4B7E4C446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ED7C2-2298-4678-A16D-384BE6146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688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DA5E6-5385-AB3E-AAF1-08D2631FE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D0113-9515-4967-89CA-C5CB3D0BA860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A42C5-F433-F3F5-FEB2-403ADC16B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30484-CF2B-C800-B64F-DB0251613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7963" y="6475413"/>
            <a:ext cx="554037" cy="365125"/>
          </a:xfrm>
        </p:spPr>
        <p:txBody>
          <a:bodyPr/>
          <a:lstStyle>
            <a:lvl1pPr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50D03884-01B9-4E7C-B1A9-BFCE5341B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9942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1C968-AEA5-9DE5-ECB6-5E8641F49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2FF4C-AE8E-489D-B892-37EEE9CE2DF9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6135B-BB0B-EC4B-899B-1BEC695A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55522-4865-799A-3B3D-1019436D7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92B2D-F214-40C1-A236-DD2EF14E20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4750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F812A04-F23D-1598-7AA6-C6960F273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EE541-78B5-4C92-B8B8-0E1ED4821377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645E4D-DF35-25B7-7647-E4FAC8242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C16F886-A771-70A2-A504-C4F487BC8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9513" y="6492875"/>
            <a:ext cx="852487" cy="365125"/>
          </a:xfrm>
        </p:spPr>
        <p:txBody>
          <a:bodyPr/>
          <a:lstStyle>
            <a:lvl1pPr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4DD73785-887A-4EBA-937C-B19C2DAB07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30170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6A1EA-B7DE-CDBA-0202-A6EF4F539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E6E9B-A10A-4A52-BC44-DD500B7C2A46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5100D-44B8-F763-4C70-DCAED0F12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B2FE5-084E-EBD3-C627-F4B3A092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89BDD-CB15-4539-A83C-76DCD97F57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646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972478-748F-B9E0-2511-9BAD01C07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66C5C-FBC7-42C4-A7B6-9B7318671AF4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52FCB4-23E9-0B30-8C8C-102ABF17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FFCE7D-EF71-DE5C-35A7-999AAD0D7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F02A0-EFED-4440-8008-F254627BE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2622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EE147E-2599-EC6E-F2B6-BB81115B3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867EE-4CDB-4C7E-B06D-8C4254E855C6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D01DA8C-718F-C753-E8D3-8093FBD9B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0D7F6BC-DFB2-3129-8B97-E4C5BB15C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D57B0-D1B7-4CF3-88FC-543261FF84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847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86CA0B0-FE4A-D595-D58F-165378747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4889-9870-43C4-A018-C83FA9C7C525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3A7EB9-05BE-8781-B76C-4C5BC13BB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BB0099-DEC1-4035-EAA6-FE162F528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880C-A68C-4153-9FE0-FE07285442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08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1B79C4F-AD89-442F-2183-6C288759E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BF1C-876B-4239-93F6-3DB53970B276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684CB1-CFDF-BED7-0971-552EA2B2B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A26324D-F357-B6E6-6BB2-212DECA52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5E5A6-E2DA-4044-960F-94C33A5610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332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37ED98-510C-6FA6-5077-0385566F9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3519F-083D-4DF7-9D38-FCBBDC1D2282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734EF4-30C7-520E-5910-0B3FB08C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8D9809-A268-8BA9-75DF-2DE71F08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636E-4DB5-48CA-B02A-9BA2EC37C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8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Only" preserve="1">
  <p:cSld name="7_Title 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18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8"/>
          <p:cNvSpPr/>
          <p:nvPr/>
        </p:nvSpPr>
        <p:spPr>
          <a:xfrm>
            <a:off x="166255" y="1233529"/>
            <a:ext cx="11830153" cy="5389010"/>
          </a:xfrm>
          <a:prstGeom prst="roundRect">
            <a:avLst>
              <a:gd name="adj" fmla="val 7810"/>
            </a:avLst>
          </a:pr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p18"/>
          <p:cNvGrpSpPr/>
          <p:nvPr/>
        </p:nvGrpSpPr>
        <p:grpSpPr>
          <a:xfrm>
            <a:off x="308020" y="865031"/>
            <a:ext cx="11575960" cy="972193"/>
            <a:chOff x="201912" y="865031"/>
            <a:chExt cx="11575960" cy="972193"/>
          </a:xfrm>
        </p:grpSpPr>
        <p:sp>
          <p:nvSpPr>
            <p:cNvPr id="40" name="Google Shape;40;p18"/>
            <p:cNvSpPr/>
            <p:nvPr/>
          </p:nvSpPr>
          <p:spPr>
            <a:xfrm>
              <a:off x="506749" y="1048542"/>
              <a:ext cx="11271123" cy="493847"/>
            </a:xfrm>
            <a:prstGeom prst="roundRect">
              <a:avLst>
                <a:gd name="adj" fmla="val 50000"/>
              </a:avLst>
            </a:prstGeom>
            <a:solidFill>
              <a:srgbClr val="DDEAF6"/>
            </a:solidFill>
            <a:ln w="381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" name="Google Shape;41;p18"/>
            <p:cNvGrpSpPr/>
            <p:nvPr/>
          </p:nvGrpSpPr>
          <p:grpSpPr>
            <a:xfrm>
              <a:off x="201912" y="865031"/>
              <a:ext cx="1018575" cy="972193"/>
              <a:chOff x="8243711" y="2275512"/>
              <a:chExt cx="3707725" cy="3512866"/>
            </a:xfrm>
          </p:grpSpPr>
          <p:grpSp>
            <p:nvGrpSpPr>
              <p:cNvPr id="42" name="Google Shape;42;p18"/>
              <p:cNvGrpSpPr/>
              <p:nvPr/>
            </p:nvGrpSpPr>
            <p:grpSpPr>
              <a:xfrm>
                <a:off x="8243711" y="2275512"/>
                <a:ext cx="3707725" cy="3512866"/>
                <a:chOff x="4283335" y="1881752"/>
                <a:chExt cx="4107515" cy="3891646"/>
              </a:xfrm>
            </p:grpSpPr>
            <p:pic>
              <p:nvPicPr>
                <p:cNvPr id="43" name="Google Shape;43;p18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4" name="Google Shape;44;p18"/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600"/>
                    <a:buFont typeface="Arial"/>
                    <a:buNone/>
                    <a:tabLst/>
                    <a:defRPr/>
                  </a:pPr>
                  <a:endParaRPr kumimoji="0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45;p18"/>
                <p:cNvSpPr/>
                <p:nvPr/>
              </p:nvSpPr>
              <p:spPr>
                <a:xfrm>
                  <a:off x="7162826" y="3177826"/>
                  <a:ext cx="1228024" cy="1228024"/>
                </a:xfrm>
                <a:prstGeom prst="ellipse">
                  <a:avLst/>
                </a:prstGeom>
                <a:solidFill>
                  <a:srgbClr val="00B0F0"/>
                </a:solidFill>
                <a:ln w="3810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effectLst>
                  <a:outerShdw blurRad="50800" dist="38100" dir="8100000" algn="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600"/>
                    <a:buFont typeface="Arial"/>
                    <a:buNone/>
                    <a:tabLst/>
                    <a:defRPr/>
                  </a:pPr>
                  <a:endParaRPr kumimoji="0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46" name="Google Shape;46;p18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8619930" y="2597419"/>
                <a:ext cx="2702201" cy="285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98458160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8D69972-3B84-6599-1572-944E033B4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75277-3D29-4988-A5A5-8A105D5BDF3C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A5ED86-E107-D104-7048-6E85645A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CBFCA6-E312-05AC-0152-C7E3B21CF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72523-BFCC-4832-94BB-2ACF8FCB28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2734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D1995-F748-FE43-19CF-1697A1117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81098-1E2E-4585-BC95-09D790FFE54E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75A5C-4404-4FD0-B702-8649EBF35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11C04-52FD-E3AE-2389-9A583AFC1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E1A8D-58BF-42E9-8C9D-827B70BABD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1625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E6801-6FEF-4749-50AB-85E1B7CFD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1968A-6468-4955-9920-35551E51F417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7A62F-F38E-ACF2-F215-E20FB2145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98A92-ECEE-BABF-82FF-E0C2010E6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EAFA3-4D53-43EE-B579-6C665B0E3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3415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6244D-C8B3-5A85-10EA-2E4A9C415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3A385-2775-4F33-B4CE-F3E6363C4D10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15EF6-04BC-238D-3E3B-D8E94697C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6B2DE-66A3-55BD-6CD2-0BE9BA0F5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7963" y="6475413"/>
            <a:ext cx="554037" cy="365125"/>
          </a:xfrm>
        </p:spPr>
        <p:txBody>
          <a:bodyPr/>
          <a:lstStyle>
            <a:lvl1pPr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9137A054-87F0-46C1-89B8-AE1568D0FB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21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Only" preserve="1">
  <p:cSld name="3_Title 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9" name="Google Shape;49;p19"/>
          <p:cNvGrpSpPr/>
          <p:nvPr/>
        </p:nvGrpSpPr>
        <p:grpSpPr>
          <a:xfrm>
            <a:off x="456556" y="865031"/>
            <a:ext cx="11278888" cy="972193"/>
            <a:chOff x="201912" y="865031"/>
            <a:chExt cx="11278888" cy="972193"/>
          </a:xfrm>
        </p:grpSpPr>
        <p:sp>
          <p:nvSpPr>
            <p:cNvPr id="50" name="Google Shape;50;p19"/>
            <p:cNvSpPr/>
            <p:nvPr/>
          </p:nvSpPr>
          <p:spPr>
            <a:xfrm>
              <a:off x="506750" y="1048542"/>
              <a:ext cx="10974050" cy="493847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1" name="Google Shape;51;p19"/>
            <p:cNvGrpSpPr/>
            <p:nvPr/>
          </p:nvGrpSpPr>
          <p:grpSpPr>
            <a:xfrm>
              <a:off x="201912" y="865031"/>
              <a:ext cx="1018575" cy="972193"/>
              <a:chOff x="8243711" y="2275512"/>
              <a:chExt cx="3707725" cy="3512866"/>
            </a:xfrm>
          </p:grpSpPr>
          <p:grpSp>
            <p:nvGrpSpPr>
              <p:cNvPr id="52" name="Google Shape;52;p19"/>
              <p:cNvGrpSpPr/>
              <p:nvPr/>
            </p:nvGrpSpPr>
            <p:grpSpPr>
              <a:xfrm>
                <a:off x="8243711" y="2275512"/>
                <a:ext cx="3707725" cy="3512866"/>
                <a:chOff x="4283335" y="1881752"/>
                <a:chExt cx="4107515" cy="3891646"/>
              </a:xfrm>
            </p:grpSpPr>
            <p:pic>
              <p:nvPicPr>
                <p:cNvPr id="53" name="Google Shape;53;p19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54" name="Google Shape;54;p19"/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600"/>
                    <a:buFont typeface="Arial"/>
                    <a:buNone/>
                    <a:tabLst/>
                    <a:defRPr/>
                  </a:pPr>
                  <a:endParaRPr kumimoji="0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55;p19"/>
                <p:cNvSpPr/>
                <p:nvPr/>
              </p:nvSpPr>
              <p:spPr>
                <a:xfrm>
                  <a:off x="7162826" y="3177826"/>
                  <a:ext cx="1228024" cy="1228024"/>
                </a:xfrm>
                <a:prstGeom prst="ellipse">
                  <a:avLst/>
                </a:prstGeom>
                <a:solidFill>
                  <a:srgbClr val="00B0F0"/>
                </a:solidFill>
                <a:ln w="3810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effectLst>
                  <a:outerShdw blurRad="50800" dist="38100" dir="8100000" algn="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600"/>
                    <a:buFont typeface="Arial"/>
                    <a:buNone/>
                    <a:tabLst/>
                    <a:defRPr/>
                  </a:pPr>
                  <a:endParaRPr kumimoji="0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56" name="Google Shape;56;p19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8572380" y="2597417"/>
                <a:ext cx="2702199" cy="285661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57" name="Google Shape;57;p19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360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Only" preserve="1">
  <p:cSld name="6_Title 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20"/>
          <p:cNvSpPr txBox="1"/>
          <p:nvPr/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0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0"/>
          <p:cNvSpPr/>
          <p:nvPr/>
        </p:nvSpPr>
        <p:spPr>
          <a:xfrm>
            <a:off x="166255" y="1149531"/>
            <a:ext cx="11830153" cy="5473008"/>
          </a:xfrm>
          <a:prstGeom prst="roundRect">
            <a:avLst>
              <a:gd name="adj" fmla="val 7810"/>
            </a:avLst>
          </a:pr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20"/>
          <p:cNvSpPr/>
          <p:nvPr/>
        </p:nvSpPr>
        <p:spPr>
          <a:xfrm>
            <a:off x="460439" y="970164"/>
            <a:ext cx="11271123" cy="493847"/>
          </a:xfrm>
          <a:prstGeom prst="roundRect">
            <a:avLst>
              <a:gd name="adj" fmla="val 50000"/>
            </a:avLst>
          </a:prstGeom>
          <a:solidFill>
            <a:srgbClr val="DDEAF6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8366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preserve="1">
  <p:cSld name="Picture with Cap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21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" name="Google Shape;6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1"/>
          <p:cNvSpPr/>
          <p:nvPr/>
        </p:nvSpPr>
        <p:spPr>
          <a:xfrm>
            <a:off x="0" y="888237"/>
            <a:ext cx="12192000" cy="5969763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355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2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73;p22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" name="Google Shape;75;p22"/>
          <p:cNvGrpSpPr/>
          <p:nvPr/>
        </p:nvGrpSpPr>
        <p:grpSpPr>
          <a:xfrm>
            <a:off x="0" y="1244866"/>
            <a:ext cx="12192000" cy="5152045"/>
            <a:chOff x="0" y="1528971"/>
            <a:chExt cx="12192000" cy="5152045"/>
          </a:xfrm>
        </p:grpSpPr>
        <p:sp>
          <p:nvSpPr>
            <p:cNvPr id="76" name="Google Shape;76;p22"/>
            <p:cNvSpPr/>
            <p:nvPr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22"/>
            <p:cNvSpPr/>
            <p:nvPr/>
          </p:nvSpPr>
          <p:spPr>
            <a:xfrm>
              <a:off x="303764" y="1528971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lt1"/>
            </a:solidFill>
            <a:ln w="38100" cap="flat" cmpd="sng">
              <a:solidFill>
                <a:srgbClr val="1577A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Arial"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2985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>
  <p:cSld name="Section 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0" name="Google Shape;80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06811" y="155298"/>
            <a:ext cx="645523" cy="542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8452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preserve="1">
  <p:cSld name="1_Custom Layou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4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60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5458F5-EC17-3152-42B6-F28301573C7E}"/>
              </a:ext>
            </a:extLst>
          </p:cNvPr>
          <p:cNvSpPr/>
          <p:nvPr userDrawn="1"/>
        </p:nvSpPr>
        <p:spPr>
          <a:xfrm>
            <a:off x="112089" y="1018902"/>
            <a:ext cx="11978640" cy="5726581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43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828442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preserve="1">
  <p:cSld name="Title and Vertical 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5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7" name="Google Shape;87;p25"/>
          <p:cNvPicPr preferRelativeResize="0"/>
          <p:nvPr/>
        </p:nvPicPr>
        <p:blipFill rotWithShape="1">
          <a:blip r:embed="rId2">
            <a:alphaModFix/>
          </a:blip>
          <a:srcRect r="63539"/>
          <a:stretch/>
        </p:blipFill>
        <p:spPr>
          <a:xfrm>
            <a:off x="9080951" y="28281"/>
            <a:ext cx="3111049" cy="6671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151" y="169087"/>
            <a:ext cx="744370" cy="626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5"/>
          <p:cNvPicPr preferRelativeResize="0"/>
          <p:nvPr/>
        </p:nvPicPr>
        <p:blipFill rotWithShape="1">
          <a:blip r:embed="rId4">
            <a:alphaModFix/>
          </a:blip>
          <a:srcRect t="7452" r="58149" b="10342"/>
          <a:stretch/>
        </p:blipFill>
        <p:spPr>
          <a:xfrm>
            <a:off x="8700639" y="0"/>
            <a:ext cx="349136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5029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preserve="1">
  <p:cSld name="Custom Layou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6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92;p26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6"/>
          <p:cNvSpPr/>
          <p:nvPr/>
        </p:nvSpPr>
        <p:spPr>
          <a:xfrm>
            <a:off x="302493" y="1741255"/>
            <a:ext cx="5694310" cy="786721"/>
          </a:xfrm>
          <a:prstGeom prst="roundRect">
            <a:avLst>
              <a:gd name="adj" fmla="val 33690"/>
            </a:avLst>
          </a:prstGeom>
          <a:solidFill>
            <a:schemeClr val="lt1"/>
          </a:solidFill>
          <a:ln w="38100" cap="flat" cmpd="sng">
            <a:solidFill>
              <a:srgbClr val="1577A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2916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42658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9184B6F-CBEE-9226-13C3-5E83C8C386ED}"/>
              </a:ext>
            </a:extLst>
          </p:cNvPr>
          <p:cNvSpPr/>
          <p:nvPr userDrawn="1"/>
        </p:nvSpPr>
        <p:spPr>
          <a:xfrm>
            <a:off x="112089" y="1018902"/>
            <a:ext cx="11978640" cy="5726581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808021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04720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079862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177460"/>
            <a:ext cx="12192000" cy="5219451"/>
            <a:chOff x="0" y="1461565"/>
            <a:chExt cx="12192000" cy="52194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2493" y="1461565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18A2564E-05A6-6481-7A03-E9F872827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43443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89831-25C3-4767-974F-07743D7318ED}"/>
              </a:ext>
            </a:extLst>
          </p:cNvPr>
          <p:cNvSpPr/>
          <p:nvPr userDrawn="1"/>
        </p:nvSpPr>
        <p:spPr>
          <a:xfrm>
            <a:off x="1" y="1474102"/>
            <a:ext cx="12191999" cy="429968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3112F-25FA-454D-B83E-6C5693F7C937}"/>
              </a:ext>
            </a:extLst>
          </p:cNvPr>
          <p:cNvGrpSpPr/>
          <p:nvPr userDrawn="1"/>
        </p:nvGrpSpPr>
        <p:grpSpPr>
          <a:xfrm>
            <a:off x="0" y="2219478"/>
            <a:ext cx="12192000" cy="2407758"/>
            <a:chOff x="0" y="1971183"/>
            <a:chExt cx="12192000" cy="240775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C83A652-0B7C-42C5-8070-CECFB91BD067}"/>
                </a:ext>
              </a:extLst>
            </p:cNvPr>
            <p:cNvSpPr/>
            <p:nvPr userDrawn="1"/>
          </p:nvSpPr>
          <p:spPr>
            <a:xfrm>
              <a:off x="0" y="3363514"/>
              <a:ext cx="12192000" cy="1015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r>
                <a:rPr lang="th-TH" sz="32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พัฒนาระบบราชการ เพื่อชีวิตที่ดีขึ้นของประชาชน</a:t>
              </a:r>
              <a:endPara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28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GOOD  GOVERNANCE  FOR  BETTER  LIFE</a:t>
              </a:r>
              <a:endPara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6E770C-1990-4902-909A-A338C6F81D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0713" y="1971183"/>
              <a:ext cx="1490573" cy="119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1102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9E1657B-569E-4F3E-955E-83FA92B42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DB0714-6637-4ECC-A835-449145DFB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811" y="155298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721854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2F2A69-B8E9-4792-B7CC-50BEEBABBC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79795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5458F5-EC17-3152-42B6-F28301573C7E}"/>
              </a:ext>
            </a:extLst>
          </p:cNvPr>
          <p:cNvSpPr/>
          <p:nvPr userDrawn="1"/>
        </p:nvSpPr>
        <p:spPr>
          <a:xfrm>
            <a:off x="0" y="888237"/>
            <a:ext cx="12192000" cy="59697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43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734425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3539"/>
          <a:stretch/>
        </p:blipFill>
        <p:spPr>
          <a:xfrm>
            <a:off x="9080951" y="28281"/>
            <a:ext cx="3111049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B3C41-8EF4-48CA-8FC4-16C283846F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9D7E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6196925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9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7A340C3-9E38-494B-9CEE-64298BFB0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z="1200" smtClean="0"/>
              <a:pPr algn="r">
                <a:defRPr/>
              </a:pPr>
              <a:t>‹#›</a:t>
            </a:fld>
            <a:endParaRPr lang="th-TH" sz="12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556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E392FAA-6EF7-4194-B483-691D33791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z="1200" smtClean="0"/>
              <a:pPr algn="r">
                <a:defRPr/>
              </a:pPr>
              <a:t>‹#›</a:t>
            </a:fld>
            <a:endParaRPr lang="th-TH" sz="12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F9B4825-0A5A-4808-9B0C-644E25A7AA4C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F41C45-4599-4DDD-8CFC-F1F2961BA2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2A32AED-87FD-4A65-A8D7-1B6C3CD76561}"/>
              </a:ext>
            </a:extLst>
          </p:cNvPr>
          <p:cNvSpPr/>
          <p:nvPr userDrawn="1"/>
        </p:nvSpPr>
        <p:spPr>
          <a:xfrm>
            <a:off x="608975" y="996291"/>
            <a:ext cx="10974050" cy="4938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592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C6E9632-4421-4C4C-A9A3-7C49001B8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z="1200" smtClean="0"/>
              <a:pPr algn="r">
                <a:defRPr/>
              </a:pPr>
              <a:t>‹#›</a:t>
            </a:fld>
            <a:endParaRPr lang="th-TH" sz="1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177460"/>
            <a:ext cx="12192000" cy="5219451"/>
            <a:chOff x="0" y="1461565"/>
            <a:chExt cx="12192000" cy="52194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2493" y="1461565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7624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9E1657B-569E-4F3E-955E-83FA92B42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z="1200" smtClean="0"/>
              <a:pPr algn="r">
                <a:defRPr/>
              </a:pPr>
              <a:t>‹#›</a:t>
            </a:fld>
            <a:endParaRPr lang="th-TH" sz="1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DB0714-6637-4ECC-A835-449145DFB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811" y="155298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0896128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3539"/>
          <a:stretch/>
        </p:blipFill>
        <p:spPr>
          <a:xfrm>
            <a:off x="9080951" y="28281"/>
            <a:ext cx="3111049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B3C41-8EF4-48CA-8FC4-16C283846F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8700639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251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525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7682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418317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5458F5-EC17-3152-42B6-F28301573C7E}"/>
              </a:ext>
            </a:extLst>
          </p:cNvPr>
          <p:cNvSpPr/>
          <p:nvPr userDrawn="1"/>
        </p:nvSpPr>
        <p:spPr>
          <a:xfrm>
            <a:off x="112089" y="1018902"/>
            <a:ext cx="11978640" cy="5726581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43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14199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  <a:noFill/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D44D02D-9F3C-994A-8F05-02C920AA15D0}"/>
              </a:ext>
            </a:extLst>
          </p:cNvPr>
          <p:cNvGrpSpPr/>
          <p:nvPr userDrawn="1"/>
        </p:nvGrpSpPr>
        <p:grpSpPr>
          <a:xfrm>
            <a:off x="0" y="2067339"/>
            <a:ext cx="10056202" cy="2723322"/>
            <a:chOff x="0" y="2067339"/>
            <a:chExt cx="10056202" cy="272332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BC5C63C-74F1-4BB5-9DF5-4920AD1F3299}"/>
                </a:ext>
              </a:extLst>
            </p:cNvPr>
            <p:cNvGrpSpPr/>
            <p:nvPr userDrawn="1"/>
          </p:nvGrpSpPr>
          <p:grpSpPr>
            <a:xfrm>
              <a:off x="0" y="2067339"/>
              <a:ext cx="9924288" cy="2723322"/>
              <a:chOff x="-1132110" y="2487704"/>
              <a:chExt cx="9930034" cy="1882590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017C8064-67D3-467C-905A-C4EDC043877E}"/>
                  </a:ext>
                </a:extLst>
              </p:cNvPr>
              <p:cNvSpPr/>
              <p:nvPr userDrawn="1"/>
            </p:nvSpPr>
            <p:spPr>
              <a:xfrm>
                <a:off x="-1132110" y="2487706"/>
                <a:ext cx="9827242" cy="1882588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9B8F48BA-E1FF-43DD-B062-2EFF4E2F4271}"/>
                  </a:ext>
                </a:extLst>
              </p:cNvPr>
              <p:cNvSpPr/>
              <p:nvPr userDrawn="1"/>
            </p:nvSpPr>
            <p:spPr>
              <a:xfrm flipH="1" flipV="1">
                <a:off x="8661400" y="2487704"/>
                <a:ext cx="136524" cy="211045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ight Triangle 25">
                <a:extLst>
                  <a:ext uri="{FF2B5EF4-FFF2-40B4-BE49-F238E27FC236}">
                    <a16:creationId xmlns:a16="http://schemas.microsoft.com/office/drawing/2014/main" id="{68E7D6CF-166B-4E1E-BA12-7AB46AE211DE}"/>
                  </a:ext>
                </a:extLst>
              </p:cNvPr>
              <p:cNvSpPr/>
              <p:nvPr userDrawn="1"/>
            </p:nvSpPr>
            <p:spPr>
              <a:xfrm flipH="1">
                <a:off x="8640404" y="4159249"/>
                <a:ext cx="136524" cy="211045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A359656-58A1-ACA9-8044-4B3CDA88F619}"/>
                </a:ext>
              </a:extLst>
            </p:cNvPr>
            <p:cNvSpPr/>
            <p:nvPr userDrawn="1"/>
          </p:nvSpPr>
          <p:spPr>
            <a:xfrm>
              <a:off x="9771606" y="4179258"/>
              <a:ext cx="209648" cy="611400"/>
            </a:xfrm>
            <a:custGeom>
              <a:avLst/>
              <a:gdLst>
                <a:gd name="connsiteX0" fmla="*/ 0 w 131699"/>
                <a:gd name="connsiteY0" fmla="*/ 0 h 611400"/>
                <a:gd name="connsiteX1" fmla="*/ 131699 w 131699"/>
                <a:gd name="connsiteY1" fmla="*/ 0 h 611400"/>
                <a:gd name="connsiteX2" fmla="*/ 131699 w 131699"/>
                <a:gd name="connsiteY2" fmla="*/ 611400 h 611400"/>
                <a:gd name="connsiteX3" fmla="*/ 0 w 131699"/>
                <a:gd name="connsiteY3" fmla="*/ 611400 h 611400"/>
                <a:gd name="connsiteX4" fmla="*/ 0 w 131699"/>
                <a:gd name="connsiteY4" fmla="*/ 0 h 611400"/>
                <a:gd name="connsiteX0" fmla="*/ 0 w 209648"/>
                <a:gd name="connsiteY0" fmla="*/ 0 h 611400"/>
                <a:gd name="connsiteX1" fmla="*/ 131699 w 209648"/>
                <a:gd name="connsiteY1" fmla="*/ 0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209648"/>
                <a:gd name="connsiteY0" fmla="*/ 0 h 611400"/>
                <a:gd name="connsiteX1" fmla="*/ 116709 w 209648"/>
                <a:gd name="connsiteY1" fmla="*/ 5997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648" h="611400">
                  <a:moveTo>
                    <a:pt x="0" y="0"/>
                  </a:moveTo>
                  <a:lnTo>
                    <a:pt x="116709" y="5997"/>
                  </a:lnTo>
                  <a:lnTo>
                    <a:pt x="209648" y="608402"/>
                  </a:lnTo>
                  <a:lnTo>
                    <a:pt x="0" y="61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213FDAAB-79BE-920B-8E28-627C64921E92}"/>
                </a:ext>
              </a:extLst>
            </p:cNvPr>
            <p:cNvSpPr/>
            <p:nvPr userDrawn="1"/>
          </p:nvSpPr>
          <p:spPr>
            <a:xfrm rot="10800000" flipH="1">
              <a:off x="9796582" y="2069257"/>
              <a:ext cx="259620" cy="850825"/>
            </a:xfrm>
            <a:custGeom>
              <a:avLst/>
              <a:gdLst>
                <a:gd name="connsiteX0" fmla="*/ 0 w 131699"/>
                <a:gd name="connsiteY0" fmla="*/ 0 h 611400"/>
                <a:gd name="connsiteX1" fmla="*/ 131699 w 131699"/>
                <a:gd name="connsiteY1" fmla="*/ 0 h 611400"/>
                <a:gd name="connsiteX2" fmla="*/ 131699 w 131699"/>
                <a:gd name="connsiteY2" fmla="*/ 611400 h 611400"/>
                <a:gd name="connsiteX3" fmla="*/ 0 w 131699"/>
                <a:gd name="connsiteY3" fmla="*/ 611400 h 611400"/>
                <a:gd name="connsiteX4" fmla="*/ 0 w 131699"/>
                <a:gd name="connsiteY4" fmla="*/ 0 h 611400"/>
                <a:gd name="connsiteX0" fmla="*/ 0 w 209648"/>
                <a:gd name="connsiteY0" fmla="*/ 0 h 611400"/>
                <a:gd name="connsiteX1" fmla="*/ 131699 w 209648"/>
                <a:gd name="connsiteY1" fmla="*/ 0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209648"/>
                <a:gd name="connsiteY0" fmla="*/ 0 h 611400"/>
                <a:gd name="connsiteX1" fmla="*/ 116709 w 209648"/>
                <a:gd name="connsiteY1" fmla="*/ 5997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426201"/>
                <a:gd name="connsiteY0" fmla="*/ 0 h 611400"/>
                <a:gd name="connsiteX1" fmla="*/ 116709 w 426201"/>
                <a:gd name="connsiteY1" fmla="*/ 5997 h 611400"/>
                <a:gd name="connsiteX2" fmla="*/ 426201 w 426201"/>
                <a:gd name="connsiteY2" fmla="*/ 606248 h 611400"/>
                <a:gd name="connsiteX3" fmla="*/ 0 w 426201"/>
                <a:gd name="connsiteY3" fmla="*/ 611400 h 611400"/>
                <a:gd name="connsiteX4" fmla="*/ 0 w 426201"/>
                <a:gd name="connsiteY4" fmla="*/ 0 h 611400"/>
                <a:gd name="connsiteX0" fmla="*/ 0 w 426201"/>
                <a:gd name="connsiteY0" fmla="*/ 0 h 611400"/>
                <a:gd name="connsiteX1" fmla="*/ 116709 w 426201"/>
                <a:gd name="connsiteY1" fmla="*/ 5997 h 611400"/>
                <a:gd name="connsiteX2" fmla="*/ 426201 w 426201"/>
                <a:gd name="connsiteY2" fmla="*/ 610557 h 611400"/>
                <a:gd name="connsiteX3" fmla="*/ 0 w 426201"/>
                <a:gd name="connsiteY3" fmla="*/ 611400 h 611400"/>
                <a:gd name="connsiteX4" fmla="*/ 0 w 426201"/>
                <a:gd name="connsiteY4" fmla="*/ 0 h 6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201" h="611400">
                  <a:moveTo>
                    <a:pt x="0" y="0"/>
                  </a:moveTo>
                  <a:lnTo>
                    <a:pt x="116709" y="5997"/>
                  </a:lnTo>
                  <a:lnTo>
                    <a:pt x="426201" y="610557"/>
                  </a:lnTo>
                  <a:lnTo>
                    <a:pt x="0" y="61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06418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  <a:noFill/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D44D02D-9F3C-994A-8F05-02C920AA15D0}"/>
              </a:ext>
            </a:extLst>
          </p:cNvPr>
          <p:cNvGrpSpPr/>
          <p:nvPr userDrawn="1"/>
        </p:nvGrpSpPr>
        <p:grpSpPr>
          <a:xfrm>
            <a:off x="0" y="2067339"/>
            <a:ext cx="10056202" cy="2723322"/>
            <a:chOff x="0" y="2067339"/>
            <a:chExt cx="10056202" cy="272332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BC5C63C-74F1-4BB5-9DF5-4920AD1F3299}"/>
                </a:ext>
              </a:extLst>
            </p:cNvPr>
            <p:cNvGrpSpPr/>
            <p:nvPr userDrawn="1"/>
          </p:nvGrpSpPr>
          <p:grpSpPr>
            <a:xfrm>
              <a:off x="0" y="2067339"/>
              <a:ext cx="9924288" cy="2723322"/>
              <a:chOff x="-1132110" y="2487704"/>
              <a:chExt cx="9930034" cy="1882590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017C8064-67D3-467C-905A-C4EDC043877E}"/>
                  </a:ext>
                </a:extLst>
              </p:cNvPr>
              <p:cNvSpPr/>
              <p:nvPr userDrawn="1"/>
            </p:nvSpPr>
            <p:spPr>
              <a:xfrm>
                <a:off x="-1132110" y="2487706"/>
                <a:ext cx="9827242" cy="1882588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9B8F48BA-E1FF-43DD-B062-2EFF4E2F4271}"/>
                  </a:ext>
                </a:extLst>
              </p:cNvPr>
              <p:cNvSpPr/>
              <p:nvPr userDrawn="1"/>
            </p:nvSpPr>
            <p:spPr>
              <a:xfrm flipH="1" flipV="1">
                <a:off x="8661400" y="2487704"/>
                <a:ext cx="136524" cy="211045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ight Triangle 25">
                <a:extLst>
                  <a:ext uri="{FF2B5EF4-FFF2-40B4-BE49-F238E27FC236}">
                    <a16:creationId xmlns:a16="http://schemas.microsoft.com/office/drawing/2014/main" id="{68E7D6CF-166B-4E1E-BA12-7AB46AE211DE}"/>
                  </a:ext>
                </a:extLst>
              </p:cNvPr>
              <p:cNvSpPr/>
              <p:nvPr userDrawn="1"/>
            </p:nvSpPr>
            <p:spPr>
              <a:xfrm flipH="1">
                <a:off x="8640404" y="4159249"/>
                <a:ext cx="136524" cy="211045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A359656-58A1-ACA9-8044-4B3CDA88F619}"/>
                </a:ext>
              </a:extLst>
            </p:cNvPr>
            <p:cNvSpPr/>
            <p:nvPr userDrawn="1"/>
          </p:nvSpPr>
          <p:spPr>
            <a:xfrm>
              <a:off x="9771606" y="4179258"/>
              <a:ext cx="209648" cy="611400"/>
            </a:xfrm>
            <a:custGeom>
              <a:avLst/>
              <a:gdLst>
                <a:gd name="connsiteX0" fmla="*/ 0 w 131699"/>
                <a:gd name="connsiteY0" fmla="*/ 0 h 611400"/>
                <a:gd name="connsiteX1" fmla="*/ 131699 w 131699"/>
                <a:gd name="connsiteY1" fmla="*/ 0 h 611400"/>
                <a:gd name="connsiteX2" fmla="*/ 131699 w 131699"/>
                <a:gd name="connsiteY2" fmla="*/ 611400 h 611400"/>
                <a:gd name="connsiteX3" fmla="*/ 0 w 131699"/>
                <a:gd name="connsiteY3" fmla="*/ 611400 h 611400"/>
                <a:gd name="connsiteX4" fmla="*/ 0 w 131699"/>
                <a:gd name="connsiteY4" fmla="*/ 0 h 611400"/>
                <a:gd name="connsiteX0" fmla="*/ 0 w 209648"/>
                <a:gd name="connsiteY0" fmla="*/ 0 h 611400"/>
                <a:gd name="connsiteX1" fmla="*/ 131699 w 209648"/>
                <a:gd name="connsiteY1" fmla="*/ 0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209648"/>
                <a:gd name="connsiteY0" fmla="*/ 0 h 611400"/>
                <a:gd name="connsiteX1" fmla="*/ 116709 w 209648"/>
                <a:gd name="connsiteY1" fmla="*/ 5997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648" h="611400">
                  <a:moveTo>
                    <a:pt x="0" y="0"/>
                  </a:moveTo>
                  <a:lnTo>
                    <a:pt x="116709" y="5997"/>
                  </a:lnTo>
                  <a:lnTo>
                    <a:pt x="209648" y="608402"/>
                  </a:lnTo>
                  <a:lnTo>
                    <a:pt x="0" y="61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213FDAAB-79BE-920B-8E28-627C64921E92}"/>
                </a:ext>
              </a:extLst>
            </p:cNvPr>
            <p:cNvSpPr/>
            <p:nvPr userDrawn="1"/>
          </p:nvSpPr>
          <p:spPr>
            <a:xfrm rot="10800000" flipH="1">
              <a:off x="9796582" y="2069257"/>
              <a:ext cx="259620" cy="850825"/>
            </a:xfrm>
            <a:custGeom>
              <a:avLst/>
              <a:gdLst>
                <a:gd name="connsiteX0" fmla="*/ 0 w 131699"/>
                <a:gd name="connsiteY0" fmla="*/ 0 h 611400"/>
                <a:gd name="connsiteX1" fmla="*/ 131699 w 131699"/>
                <a:gd name="connsiteY1" fmla="*/ 0 h 611400"/>
                <a:gd name="connsiteX2" fmla="*/ 131699 w 131699"/>
                <a:gd name="connsiteY2" fmla="*/ 611400 h 611400"/>
                <a:gd name="connsiteX3" fmla="*/ 0 w 131699"/>
                <a:gd name="connsiteY3" fmla="*/ 611400 h 611400"/>
                <a:gd name="connsiteX4" fmla="*/ 0 w 131699"/>
                <a:gd name="connsiteY4" fmla="*/ 0 h 611400"/>
                <a:gd name="connsiteX0" fmla="*/ 0 w 209648"/>
                <a:gd name="connsiteY0" fmla="*/ 0 h 611400"/>
                <a:gd name="connsiteX1" fmla="*/ 131699 w 209648"/>
                <a:gd name="connsiteY1" fmla="*/ 0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209648"/>
                <a:gd name="connsiteY0" fmla="*/ 0 h 611400"/>
                <a:gd name="connsiteX1" fmla="*/ 116709 w 209648"/>
                <a:gd name="connsiteY1" fmla="*/ 5997 h 611400"/>
                <a:gd name="connsiteX2" fmla="*/ 209648 w 209648"/>
                <a:gd name="connsiteY2" fmla="*/ 608402 h 611400"/>
                <a:gd name="connsiteX3" fmla="*/ 0 w 209648"/>
                <a:gd name="connsiteY3" fmla="*/ 611400 h 611400"/>
                <a:gd name="connsiteX4" fmla="*/ 0 w 209648"/>
                <a:gd name="connsiteY4" fmla="*/ 0 h 611400"/>
                <a:gd name="connsiteX0" fmla="*/ 0 w 426201"/>
                <a:gd name="connsiteY0" fmla="*/ 0 h 611400"/>
                <a:gd name="connsiteX1" fmla="*/ 116709 w 426201"/>
                <a:gd name="connsiteY1" fmla="*/ 5997 h 611400"/>
                <a:gd name="connsiteX2" fmla="*/ 426201 w 426201"/>
                <a:gd name="connsiteY2" fmla="*/ 606248 h 611400"/>
                <a:gd name="connsiteX3" fmla="*/ 0 w 426201"/>
                <a:gd name="connsiteY3" fmla="*/ 611400 h 611400"/>
                <a:gd name="connsiteX4" fmla="*/ 0 w 426201"/>
                <a:gd name="connsiteY4" fmla="*/ 0 h 611400"/>
                <a:gd name="connsiteX0" fmla="*/ 0 w 426201"/>
                <a:gd name="connsiteY0" fmla="*/ 0 h 611400"/>
                <a:gd name="connsiteX1" fmla="*/ 116709 w 426201"/>
                <a:gd name="connsiteY1" fmla="*/ 5997 h 611400"/>
                <a:gd name="connsiteX2" fmla="*/ 426201 w 426201"/>
                <a:gd name="connsiteY2" fmla="*/ 610557 h 611400"/>
                <a:gd name="connsiteX3" fmla="*/ 0 w 426201"/>
                <a:gd name="connsiteY3" fmla="*/ 611400 h 611400"/>
                <a:gd name="connsiteX4" fmla="*/ 0 w 426201"/>
                <a:gd name="connsiteY4" fmla="*/ 0 h 6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201" h="611400">
                  <a:moveTo>
                    <a:pt x="0" y="0"/>
                  </a:moveTo>
                  <a:lnTo>
                    <a:pt x="116709" y="5997"/>
                  </a:lnTo>
                  <a:lnTo>
                    <a:pt x="426201" y="610557"/>
                  </a:lnTo>
                  <a:lnTo>
                    <a:pt x="0" y="61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1998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Vertical Text" preserve="1">
  <p:cSld name="2_Title and Vertical 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5;p15">
            <a:extLst>
              <a:ext uri="{FF2B5EF4-FFF2-40B4-BE49-F238E27FC236}">
                <a16:creationId xmlns:a16="http://schemas.microsoft.com/office/drawing/2014/main" id="{89339F49-0AAD-4D38-B781-22D89FB5063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3"/>
          <a:stretch>
            <a:fillRect/>
          </a:stretch>
        </p:blipFill>
        <p:spPr bwMode="auto">
          <a:xfrm>
            <a:off x="10056813" y="92075"/>
            <a:ext cx="2135187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oogle Shape;16;p15">
            <a:extLst>
              <a:ext uri="{FF2B5EF4-FFF2-40B4-BE49-F238E27FC236}">
                <a16:creationId xmlns:a16="http://schemas.microsoft.com/office/drawing/2014/main" id="{7E598FD3-D41A-40FA-9E5B-C1E88AB96D5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69863"/>
            <a:ext cx="7445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17;p15">
            <a:extLst>
              <a:ext uri="{FF2B5EF4-FFF2-40B4-BE49-F238E27FC236}">
                <a16:creationId xmlns:a16="http://schemas.microsoft.com/office/drawing/2014/main" id="{B663F4AD-CD08-4B78-867F-ACE97D8C8DC0}"/>
              </a:ext>
            </a:extLst>
          </p:cNvPr>
          <p:cNvGrpSpPr>
            <a:grpSpLocks/>
          </p:cNvGrpSpPr>
          <p:nvPr/>
        </p:nvGrpSpPr>
        <p:grpSpPr bwMode="auto">
          <a:xfrm>
            <a:off x="0" y="2487613"/>
            <a:ext cx="9925050" cy="1882775"/>
            <a:chOff x="-1132110" y="2487704"/>
            <a:chExt cx="9930034" cy="1882590"/>
          </a:xfrm>
        </p:grpSpPr>
        <p:sp>
          <p:nvSpPr>
            <p:cNvPr id="5" name="Google Shape;18;p15">
              <a:extLst>
                <a:ext uri="{FF2B5EF4-FFF2-40B4-BE49-F238E27FC236}">
                  <a16:creationId xmlns:a16="http://schemas.microsoft.com/office/drawing/2014/main" id="{1A57FBEB-A8FD-42BF-AA46-E5B1415BB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32110" y="2487704"/>
              <a:ext cx="9828383" cy="188259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Google Shape;19;p15">
              <a:extLst>
                <a:ext uri="{FF2B5EF4-FFF2-40B4-BE49-F238E27FC236}">
                  <a16:creationId xmlns:a16="http://schemas.microsoft.com/office/drawing/2014/main" id="{99EC4B09-2CED-410D-BB02-002A703FB1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454852" y="2487704"/>
              <a:ext cx="292247" cy="57938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Google Shape;20;p15">
              <a:extLst>
                <a:ext uri="{FF2B5EF4-FFF2-40B4-BE49-F238E27FC236}">
                  <a16:creationId xmlns:a16="http://schemas.microsoft.com/office/drawing/2014/main" id="{3DF32A7E-C41E-4DD0-AF20-3E1E993D17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661330" y="2487704"/>
              <a:ext cx="136594" cy="211116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Google Shape;21;p15">
              <a:extLst>
                <a:ext uri="{FF2B5EF4-FFF2-40B4-BE49-F238E27FC236}">
                  <a16:creationId xmlns:a16="http://schemas.microsoft.com/office/drawing/2014/main" id="{BBC7CB35-D8DA-45BB-B0A0-20DB4F8CFE0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445322" y="3790913"/>
              <a:ext cx="292247" cy="579381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Google Shape;22;p15">
              <a:extLst>
                <a:ext uri="{FF2B5EF4-FFF2-40B4-BE49-F238E27FC236}">
                  <a16:creationId xmlns:a16="http://schemas.microsoft.com/office/drawing/2014/main" id="{6FA2FCE8-E9A1-4784-BD27-C7917D22B85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40683" y="4159177"/>
              <a:ext cx="136594" cy="211117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10" name="Google Shape;23;p15">
            <a:extLst>
              <a:ext uri="{FF2B5EF4-FFF2-40B4-BE49-F238E27FC236}">
                <a16:creationId xmlns:a16="http://schemas.microsoft.com/office/drawing/2014/main" id="{7B197D07-702D-49ED-BDAA-F5EB2CB2CD5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50" b="10342"/>
          <a:stretch>
            <a:fillRect/>
          </a:stretch>
        </p:blipFill>
        <p:spPr bwMode="auto">
          <a:xfrm>
            <a:off x="9771063" y="0"/>
            <a:ext cx="349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890AA29E-713A-D97C-0843-6AAA393A6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77119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40013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177460"/>
            <a:ext cx="12192000" cy="5219451"/>
            <a:chOff x="0" y="1461565"/>
            <a:chExt cx="12192000" cy="52194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2491" y="1461565"/>
              <a:ext cx="8666847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18A2564E-05A6-6481-7A03-E9F872827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14800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tx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1952384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89831-25C3-4767-974F-07743D7318ED}"/>
              </a:ext>
            </a:extLst>
          </p:cNvPr>
          <p:cNvSpPr/>
          <p:nvPr userDrawn="1"/>
        </p:nvSpPr>
        <p:spPr>
          <a:xfrm>
            <a:off x="1" y="1474102"/>
            <a:ext cx="12191999" cy="429968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3112F-25FA-454D-B83E-6C5693F7C937}"/>
              </a:ext>
            </a:extLst>
          </p:cNvPr>
          <p:cNvGrpSpPr/>
          <p:nvPr userDrawn="1"/>
        </p:nvGrpSpPr>
        <p:grpSpPr>
          <a:xfrm>
            <a:off x="0" y="2219478"/>
            <a:ext cx="12192000" cy="2407758"/>
            <a:chOff x="0" y="1971183"/>
            <a:chExt cx="12192000" cy="240775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C83A652-0B7C-42C5-8070-CECFB91BD067}"/>
                </a:ext>
              </a:extLst>
            </p:cNvPr>
            <p:cNvSpPr/>
            <p:nvPr userDrawn="1"/>
          </p:nvSpPr>
          <p:spPr>
            <a:xfrm>
              <a:off x="0" y="3363514"/>
              <a:ext cx="12192000" cy="1015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r>
                <a:rPr lang="th-TH" sz="32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พัฒนาระบบราชการ เพื่อชีวิตที่ดีขึ้นของประชาชน</a:t>
              </a:r>
              <a:endPara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28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GOOD  GOVERNANCE  FOR  BETTER  LIFE</a:t>
              </a:r>
              <a:endPara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6E770C-1990-4902-909A-A338C6F81D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0713" y="1971183"/>
              <a:ext cx="1490573" cy="119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79271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9E1657B-569E-4F3E-955E-83FA92B42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DB0714-6637-4ECC-A835-449145DFB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811" y="155298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6516682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2F2A69-B8E9-4792-B7CC-50BEEBABBC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3338873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3539"/>
          <a:stretch/>
        </p:blipFill>
        <p:spPr>
          <a:xfrm>
            <a:off x="9080951" y="28281"/>
            <a:ext cx="3111049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B3C41-8EF4-48CA-8FC4-16C283846F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8700639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618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531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Vertical Text" preserve="1">
  <p:cSld name="2_Title and Vertical 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5;p15">
            <a:extLst>
              <a:ext uri="{FF2B5EF4-FFF2-40B4-BE49-F238E27FC236}">
                <a16:creationId xmlns:a16="http://schemas.microsoft.com/office/drawing/2014/main" id="{89339F49-0AAD-4D38-B781-22D89FB5063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3"/>
          <a:stretch>
            <a:fillRect/>
          </a:stretch>
        </p:blipFill>
        <p:spPr bwMode="auto">
          <a:xfrm>
            <a:off x="10056813" y="92075"/>
            <a:ext cx="2135187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oogle Shape;16;p15">
            <a:extLst>
              <a:ext uri="{FF2B5EF4-FFF2-40B4-BE49-F238E27FC236}">
                <a16:creationId xmlns:a16="http://schemas.microsoft.com/office/drawing/2014/main" id="{7E598FD3-D41A-40FA-9E5B-C1E88AB96D5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69863"/>
            <a:ext cx="7445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17;p15">
            <a:extLst>
              <a:ext uri="{FF2B5EF4-FFF2-40B4-BE49-F238E27FC236}">
                <a16:creationId xmlns:a16="http://schemas.microsoft.com/office/drawing/2014/main" id="{B663F4AD-CD08-4B78-867F-ACE97D8C8DC0}"/>
              </a:ext>
            </a:extLst>
          </p:cNvPr>
          <p:cNvGrpSpPr>
            <a:grpSpLocks/>
          </p:cNvGrpSpPr>
          <p:nvPr/>
        </p:nvGrpSpPr>
        <p:grpSpPr bwMode="auto">
          <a:xfrm>
            <a:off x="0" y="2487613"/>
            <a:ext cx="9925050" cy="1882775"/>
            <a:chOff x="-1132110" y="2487704"/>
            <a:chExt cx="9930034" cy="1882590"/>
          </a:xfrm>
        </p:grpSpPr>
        <p:sp>
          <p:nvSpPr>
            <p:cNvPr id="5" name="Google Shape;18;p15">
              <a:extLst>
                <a:ext uri="{FF2B5EF4-FFF2-40B4-BE49-F238E27FC236}">
                  <a16:creationId xmlns:a16="http://schemas.microsoft.com/office/drawing/2014/main" id="{1A57FBEB-A8FD-42BF-AA46-E5B1415BB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32110" y="2487704"/>
              <a:ext cx="9828383" cy="188259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Google Shape;19;p15">
              <a:extLst>
                <a:ext uri="{FF2B5EF4-FFF2-40B4-BE49-F238E27FC236}">
                  <a16:creationId xmlns:a16="http://schemas.microsoft.com/office/drawing/2014/main" id="{99EC4B09-2CED-410D-BB02-002A703FB1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454852" y="2487704"/>
              <a:ext cx="292247" cy="57938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Google Shape;20;p15">
              <a:extLst>
                <a:ext uri="{FF2B5EF4-FFF2-40B4-BE49-F238E27FC236}">
                  <a16:creationId xmlns:a16="http://schemas.microsoft.com/office/drawing/2014/main" id="{3DF32A7E-C41E-4DD0-AF20-3E1E993D17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661330" y="2487704"/>
              <a:ext cx="136594" cy="211116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Google Shape;21;p15">
              <a:extLst>
                <a:ext uri="{FF2B5EF4-FFF2-40B4-BE49-F238E27FC236}">
                  <a16:creationId xmlns:a16="http://schemas.microsoft.com/office/drawing/2014/main" id="{BBC7CB35-D8DA-45BB-B0A0-20DB4F8CFE0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445322" y="3790913"/>
              <a:ext cx="292247" cy="579381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Google Shape;22;p15">
              <a:extLst>
                <a:ext uri="{FF2B5EF4-FFF2-40B4-BE49-F238E27FC236}">
                  <a16:creationId xmlns:a16="http://schemas.microsoft.com/office/drawing/2014/main" id="{6FA2FCE8-E9A1-4784-BD27-C7917D22B85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40683" y="4159177"/>
              <a:ext cx="136594" cy="211117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defRPr/>
              </a:pPr>
              <a:endParaRPr lang="en-US" altLang="en-US" sz="18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10" name="Google Shape;23;p15">
            <a:extLst>
              <a:ext uri="{FF2B5EF4-FFF2-40B4-BE49-F238E27FC236}">
                <a16:creationId xmlns:a16="http://schemas.microsoft.com/office/drawing/2014/main" id="{7B197D07-702D-49ED-BDAA-F5EB2CB2CD5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50" b="10342"/>
          <a:stretch>
            <a:fillRect/>
          </a:stretch>
        </p:blipFill>
        <p:spPr bwMode="auto">
          <a:xfrm>
            <a:off x="9771063" y="0"/>
            <a:ext cx="349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890AA29E-713A-D97C-0843-6AAA393A6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581124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B34C19-5956-40ED-8814-CA54CB437C36}"/>
              </a:ext>
            </a:extLst>
          </p:cNvPr>
          <p:cNvSpPr/>
          <p:nvPr userDrawn="1"/>
        </p:nvSpPr>
        <p:spPr>
          <a:xfrm>
            <a:off x="307287" y="1007599"/>
            <a:ext cx="1091415" cy="516402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742393A-54F4-4365-8850-D5BB866003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A4B018B-7F1E-4B49-B9C1-AEB89CF4DA9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6595C3-2EBF-4C6E-88D7-87CB374472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7721235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74F33000-A740-404D-9F59-59FEAF152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A10808-5B2E-4044-BFBA-CA29FF4E79AB}"/>
              </a:ext>
            </a:extLst>
          </p:cNvPr>
          <p:cNvGrpSpPr/>
          <p:nvPr userDrawn="1"/>
        </p:nvGrpSpPr>
        <p:grpSpPr>
          <a:xfrm>
            <a:off x="456556" y="865031"/>
            <a:ext cx="11278888" cy="972193"/>
            <a:chOff x="201912" y="865031"/>
            <a:chExt cx="11278888" cy="972193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1967623-D62B-4844-A2FC-F0E31864B94D}"/>
                </a:ext>
              </a:extLst>
            </p:cNvPr>
            <p:cNvSpPr/>
            <p:nvPr userDrawn="1"/>
          </p:nvSpPr>
          <p:spPr>
            <a:xfrm>
              <a:off x="506750" y="1048542"/>
              <a:ext cx="10974050" cy="493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CA76102-0173-4153-8948-42A84E51A245}"/>
                </a:ext>
              </a:extLst>
            </p:cNvPr>
            <p:cNvGrpSpPr/>
            <p:nvPr userDrawn="1"/>
          </p:nvGrpSpPr>
          <p:grpSpPr>
            <a:xfrm>
              <a:off x="201912" y="865031"/>
              <a:ext cx="1018575" cy="972193"/>
              <a:chOff x="8243711" y="2275512"/>
              <a:chExt cx="3707725" cy="3512866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02247990-E80A-4886-B432-2E41EC728628}"/>
                  </a:ext>
                </a:extLst>
              </p:cNvPr>
              <p:cNvGrpSpPr/>
              <p:nvPr/>
            </p:nvGrpSpPr>
            <p:grpSpPr>
              <a:xfrm>
                <a:off x="8243711" y="2275512"/>
                <a:ext cx="3707725" cy="3512866"/>
                <a:chOff x="4283335" y="1881752"/>
                <a:chExt cx="4107515" cy="3891646"/>
              </a:xfrm>
            </p:grpSpPr>
            <p:pic>
              <p:nvPicPr>
                <p:cNvPr id="15" name="Graphic 14">
                  <a:extLst>
                    <a:ext uri="{FF2B5EF4-FFF2-40B4-BE49-F238E27FC236}">
                      <a16:creationId xmlns:a16="http://schemas.microsoft.com/office/drawing/2014/main" id="{9EA73B08-8302-4794-96B5-0906160A4E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</p:spPr>
            </p:pic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192F7720-B9BB-4EEC-B3E3-BC0E391D553F}"/>
                    </a:ext>
                  </a:extLst>
                </p:cNvPr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ordia New" panose="020B0304020202020204" pitchFamily="34" charset="-34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DC4B1769-AA9B-4759-B761-CBB22DDD71B8}"/>
                    </a:ext>
                  </a:extLst>
                </p:cNvPr>
                <p:cNvSpPr/>
                <p:nvPr/>
              </p:nvSpPr>
              <p:spPr>
                <a:xfrm>
                  <a:off x="7162826" y="3177826"/>
                  <a:ext cx="1228024" cy="1228024"/>
                </a:xfrm>
                <a:prstGeom prst="ellipse">
                  <a:avLst/>
                </a:prstGeom>
                <a:solidFill>
                  <a:srgbClr val="00B0F0"/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ordia New" panose="020B0304020202020204" pitchFamily="34" charset="-34"/>
                  </a:endParaRPr>
                </a:p>
              </p:txBody>
            </p:sp>
          </p:grp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FE34A761-E4CB-402E-952E-A8F7BB3C4C1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572380" y="2597417"/>
                <a:ext cx="2702199" cy="2856611"/>
              </a:xfrm>
              <a:prstGeom prst="rect">
                <a:avLst/>
              </a:prstGeom>
            </p:spPr>
          </p:pic>
        </p:grp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5CF86B3-992D-411A-AD5E-676D763294F1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A8D10C0-2C29-4BD5-A400-2FCACA9679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163916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74F33000-A740-404D-9F59-59FEAF152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5CF0E9A-AF52-4A7B-8921-F47FFD2CBF5E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E15F90-F803-4B94-BB5B-7A9928D9A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89AB5-99AF-42E5-9B0F-BB0CD037CEAA}"/>
              </a:ext>
            </a:extLst>
          </p:cNvPr>
          <p:cNvSpPr/>
          <p:nvPr userDrawn="1"/>
        </p:nvSpPr>
        <p:spPr>
          <a:xfrm>
            <a:off x="166255" y="1233529"/>
            <a:ext cx="11830153" cy="5389010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AFEEB6A-77B3-4824-B327-BC63A445650A}"/>
              </a:ext>
            </a:extLst>
          </p:cNvPr>
          <p:cNvGrpSpPr/>
          <p:nvPr userDrawn="1"/>
        </p:nvGrpSpPr>
        <p:grpSpPr>
          <a:xfrm>
            <a:off x="308020" y="865031"/>
            <a:ext cx="11575960" cy="972193"/>
            <a:chOff x="201912" y="865031"/>
            <a:chExt cx="11575960" cy="97219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E7B177A-D643-42A3-AC5C-A5DAA3E92CBA}"/>
                </a:ext>
              </a:extLst>
            </p:cNvPr>
            <p:cNvSpPr/>
            <p:nvPr userDrawn="1"/>
          </p:nvSpPr>
          <p:spPr>
            <a:xfrm>
              <a:off x="506749" y="1048542"/>
              <a:ext cx="11271123" cy="493847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A23C9CF-F169-49F1-B8AB-FDF27C1A636D}"/>
                </a:ext>
              </a:extLst>
            </p:cNvPr>
            <p:cNvGrpSpPr/>
            <p:nvPr userDrawn="1"/>
          </p:nvGrpSpPr>
          <p:grpSpPr>
            <a:xfrm>
              <a:off x="201912" y="865031"/>
              <a:ext cx="1018575" cy="972193"/>
              <a:chOff x="8243711" y="2275512"/>
              <a:chExt cx="3707725" cy="3512866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ABF84B6C-9694-4D63-9BD1-07883DF2E53E}"/>
                  </a:ext>
                </a:extLst>
              </p:cNvPr>
              <p:cNvGrpSpPr/>
              <p:nvPr/>
            </p:nvGrpSpPr>
            <p:grpSpPr>
              <a:xfrm>
                <a:off x="8243711" y="2275512"/>
                <a:ext cx="3707725" cy="3512866"/>
                <a:chOff x="4283335" y="1881752"/>
                <a:chExt cx="4107515" cy="3891646"/>
              </a:xfrm>
            </p:grpSpPr>
            <p:pic>
              <p:nvPicPr>
                <p:cNvPr id="14" name="Graphic 13">
                  <a:extLst>
                    <a:ext uri="{FF2B5EF4-FFF2-40B4-BE49-F238E27FC236}">
                      <a16:creationId xmlns:a16="http://schemas.microsoft.com/office/drawing/2014/main" id="{793677E3-9746-4658-854B-8350B5752F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</p:spPr>
            </p:pic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5AF56CE1-A3D3-4831-9568-A9F320D9A398}"/>
                    </a:ext>
                  </a:extLst>
                </p:cNvPr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ordia New" panose="020B0304020202020204" pitchFamily="34" charset="-34"/>
                  </a:endParaRPr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6A380145-8BA0-4278-928C-9389E8915E6B}"/>
                    </a:ext>
                  </a:extLst>
                </p:cNvPr>
                <p:cNvSpPr/>
                <p:nvPr/>
              </p:nvSpPr>
              <p:spPr>
                <a:xfrm>
                  <a:off x="7162826" y="3177826"/>
                  <a:ext cx="1228024" cy="1228024"/>
                </a:xfrm>
                <a:prstGeom prst="ellipse">
                  <a:avLst/>
                </a:prstGeom>
                <a:solidFill>
                  <a:srgbClr val="00B0F0"/>
                </a:solidFill>
                <a:ln w="38100">
                  <a:solidFill>
                    <a:schemeClr val="bg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ordia New" panose="020B0304020202020204" pitchFamily="34" charset="-34"/>
                  </a:endParaRPr>
                </a:p>
              </p:txBody>
            </p:sp>
          </p:grpSp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E0F8A667-8135-45C1-AB04-66AECA99754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619930" y="2597419"/>
                <a:ext cx="2702201" cy="285661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63420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74F33000-A740-404D-9F59-59FEAF152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7" name="Slide Number Placeholder 2">
            <a:extLst>
              <a:ext uri="{FF2B5EF4-FFF2-40B4-BE49-F238E27FC236}">
                <a16:creationId xmlns:a16="http://schemas.microsoft.com/office/drawing/2014/main" id="{558E9C84-8C7A-4740-85E2-8C45EBA2DE34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6BAA7D4D-CF78-446F-838F-4A4102910699}" type="slidenum">
              <a:rPr lang="th-TH" altLang="th-TH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Cordia New" panose="020B0304020202020204" pitchFamily="34" charset="-34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 sz="1200">
              <a:solidFill>
                <a:prstClr val="black">
                  <a:tint val="75000"/>
                </a:prstClr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FDAAA76-C155-47DB-A9E5-B1AB57E8158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E03125F-DDCC-4B74-8471-08E396B58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E13B189-426A-44F3-8BF4-B6B3DC3737C1}"/>
              </a:ext>
            </a:extLst>
          </p:cNvPr>
          <p:cNvSpPr/>
          <p:nvPr userDrawn="1"/>
        </p:nvSpPr>
        <p:spPr>
          <a:xfrm>
            <a:off x="166255" y="1149531"/>
            <a:ext cx="11830153" cy="5473008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B7CC628-F363-4CB8-ADD2-82E7D4B16C86}"/>
              </a:ext>
            </a:extLst>
          </p:cNvPr>
          <p:cNvSpPr/>
          <p:nvPr userDrawn="1"/>
        </p:nvSpPr>
        <p:spPr>
          <a:xfrm>
            <a:off x="460439" y="970164"/>
            <a:ext cx="11271123" cy="493847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171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7A340C3-9E38-494B-9CEE-64298BFB0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6764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E392FAA-6EF7-4194-B483-691D33791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F9B4825-0A5A-4808-9B0C-644E25A7AA4C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F41C45-4599-4DDD-8CFC-F1F2961BA2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2A32AED-87FD-4A65-A8D7-1B6C3CD76561}"/>
              </a:ext>
            </a:extLst>
          </p:cNvPr>
          <p:cNvSpPr/>
          <p:nvPr userDrawn="1"/>
        </p:nvSpPr>
        <p:spPr>
          <a:xfrm>
            <a:off x="608975" y="996291"/>
            <a:ext cx="10974050" cy="4938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337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F9685BD-A7BE-42BE-A06D-058A08F3D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713C554-725F-41FE-A92E-3A290F04249E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35C692-FC84-4132-8CA3-BC17085134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EF4A1B4-291F-4ACB-8075-816767EEF3B2}"/>
              </a:ext>
            </a:extLst>
          </p:cNvPr>
          <p:cNvSpPr/>
          <p:nvPr userDrawn="1"/>
        </p:nvSpPr>
        <p:spPr>
          <a:xfrm>
            <a:off x="0" y="888237"/>
            <a:ext cx="12192000" cy="5969763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028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C6E9632-4421-4C4C-A9A3-7C49001B8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244866"/>
            <a:ext cx="12192000" cy="5152045"/>
            <a:chOff x="0" y="1528971"/>
            <a:chExt cx="12192000" cy="515204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3764" y="1528971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rgbClr val="1577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8274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A3DF61-8927-48AA-BC7D-BB8C4F68F2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B2C8CDA-1A77-4703-933A-B8B14499A77C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C83D02-4CBA-4F0C-957E-F3005704F9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9F6698-E1F6-48FE-94DF-C5472E8F2FB9}"/>
              </a:ext>
            </a:extLst>
          </p:cNvPr>
          <p:cNvSpPr/>
          <p:nvPr userDrawn="1"/>
        </p:nvSpPr>
        <p:spPr>
          <a:xfrm>
            <a:off x="302493" y="1741255"/>
            <a:ext cx="5694310" cy="786721"/>
          </a:xfrm>
          <a:prstGeom prst="roundRect">
            <a:avLst>
              <a:gd name="adj" fmla="val 33690"/>
            </a:avLst>
          </a:prstGeom>
          <a:solidFill>
            <a:schemeClr val="bg1"/>
          </a:solidFill>
          <a:ln w="38100">
            <a:solidFill>
              <a:srgbClr val="1577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330664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2625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402255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9184B6F-CBEE-9226-13C3-5E83C8C386ED}"/>
              </a:ext>
            </a:extLst>
          </p:cNvPr>
          <p:cNvSpPr/>
          <p:nvPr userDrawn="1"/>
        </p:nvSpPr>
        <p:spPr>
          <a:xfrm>
            <a:off x="112089" y="1018902"/>
            <a:ext cx="11978640" cy="5726581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79346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86688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45591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177460"/>
            <a:ext cx="12192000" cy="5219451"/>
            <a:chOff x="0" y="1461565"/>
            <a:chExt cx="12192000" cy="52194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2493" y="1461565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18A2564E-05A6-6481-7A03-E9F872827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84938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89831-25C3-4767-974F-07743D7318ED}"/>
              </a:ext>
            </a:extLst>
          </p:cNvPr>
          <p:cNvSpPr/>
          <p:nvPr userDrawn="1"/>
        </p:nvSpPr>
        <p:spPr>
          <a:xfrm>
            <a:off x="1" y="1474102"/>
            <a:ext cx="12191999" cy="429968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3112F-25FA-454D-B83E-6C5693F7C937}"/>
              </a:ext>
            </a:extLst>
          </p:cNvPr>
          <p:cNvGrpSpPr/>
          <p:nvPr userDrawn="1"/>
        </p:nvGrpSpPr>
        <p:grpSpPr>
          <a:xfrm>
            <a:off x="0" y="2219478"/>
            <a:ext cx="12192000" cy="2407758"/>
            <a:chOff x="0" y="1971183"/>
            <a:chExt cx="12192000" cy="240775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C83A652-0B7C-42C5-8070-CECFB91BD067}"/>
                </a:ext>
              </a:extLst>
            </p:cNvPr>
            <p:cNvSpPr/>
            <p:nvPr userDrawn="1"/>
          </p:nvSpPr>
          <p:spPr>
            <a:xfrm>
              <a:off x="0" y="3363514"/>
              <a:ext cx="12192000" cy="1015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r>
                <a:rPr lang="th-TH" sz="32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พัฒนาระบบราชการ เพื่อชีวิตที่ดีขึ้นของประชาชน</a:t>
              </a:r>
              <a:endPara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28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GOOD  GOVERNANCE  FOR  BETTER  LIFE</a:t>
              </a:r>
              <a:endPara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6E770C-1990-4902-909A-A338C6F81D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0713" y="1971183"/>
              <a:ext cx="1490573" cy="119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04063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/>
        </p:nvSpPr>
        <p:spPr>
          <a:xfrm flipH="1">
            <a:off x="1834067" y="4123300"/>
            <a:ext cx="8524000" cy="8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algn="ctr"/>
            <a:endParaRPr sz="8000">
              <a:solidFill>
                <a:srgbClr val="FFFFFF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" y="-533007"/>
            <a:ext cx="12192000" cy="58258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;p1">
            <a:extLst>
              <a:ext uri="{FF2B5EF4-FFF2-40B4-BE49-F238E27FC236}">
                <a16:creationId xmlns:a16="http://schemas.microsoft.com/office/drawing/2014/main" id="{726A9AF6-D114-4DB0-B83D-40693E6BF1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07CFDB-DA0A-45AC-B351-F6AEC644F3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73" y="188965"/>
            <a:ext cx="744370" cy="626063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9604727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F6DA6F9-811F-48AF-8F6A-CD5E79C85645}"/>
              </a:ext>
            </a:extLst>
          </p:cNvPr>
          <p:cNvGrpSpPr/>
          <p:nvPr userDrawn="1"/>
        </p:nvGrpSpPr>
        <p:grpSpPr>
          <a:xfrm rot="10800000">
            <a:off x="7101854" y="-668908"/>
            <a:ext cx="5091855" cy="8195500"/>
            <a:chOff x="14" y="-668908"/>
            <a:chExt cx="5091855" cy="8195500"/>
          </a:xfrm>
        </p:grpSpPr>
        <p:pic>
          <p:nvPicPr>
            <p:cNvPr id="20" name="Google Shape;20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1569" y="-668908"/>
              <a:ext cx="5070300" cy="4574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1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0800000" flipH="1">
              <a:off x="14" y="2951659"/>
              <a:ext cx="5070300" cy="45749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8;p1">
            <a:extLst>
              <a:ext uri="{FF2B5EF4-FFF2-40B4-BE49-F238E27FC236}">
                <a16:creationId xmlns:a16="http://schemas.microsoft.com/office/drawing/2014/main" id="{2C02920F-598E-4A3F-83F8-9CDB32BB94E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FB31EE-4CF5-403F-91D0-CABD5DF9FE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73" y="188965"/>
            <a:ext cx="744370" cy="626063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8343015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150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99B220-C14C-405A-9126-468653641557}"/>
              </a:ext>
            </a:extLst>
          </p:cNvPr>
          <p:cNvSpPr/>
          <p:nvPr userDrawn="1"/>
        </p:nvSpPr>
        <p:spPr>
          <a:xfrm>
            <a:off x="302493" y="176982"/>
            <a:ext cx="11599343" cy="822960"/>
          </a:xfrm>
          <a:prstGeom prst="roundRect">
            <a:avLst>
              <a:gd name="adj" fmla="val 35833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b="1" spc="3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F364C2-1062-448D-8B5F-C508A19987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653" y="298859"/>
            <a:ext cx="736734" cy="619641"/>
          </a:xfrm>
          <a:prstGeom prst="rect">
            <a:avLst/>
          </a:prstGeom>
          <a:effectLst>
            <a:softEdge rad="0"/>
          </a:effectLst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1592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b="32491"/>
          <a:stretch/>
        </p:blipFill>
        <p:spPr>
          <a:xfrm>
            <a:off x="-805069" y="-757296"/>
            <a:ext cx="3067567" cy="186855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89CF75-1C27-46A2-88FD-342755BDAD00}"/>
              </a:ext>
            </a:extLst>
          </p:cNvPr>
          <p:cNvSpPr/>
          <p:nvPr userDrawn="1"/>
        </p:nvSpPr>
        <p:spPr>
          <a:xfrm>
            <a:off x="302493" y="176982"/>
            <a:ext cx="11599343" cy="741518"/>
          </a:xfrm>
          <a:prstGeom prst="roundRect">
            <a:avLst>
              <a:gd name="adj" fmla="val 35833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b="1" spc="3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6FDB22-7CFC-4264-A982-72A1480A9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653" y="259103"/>
            <a:ext cx="736734" cy="619641"/>
          </a:xfrm>
          <a:prstGeom prst="rect">
            <a:avLst/>
          </a:prstGeom>
          <a:effectLst>
            <a:softEdge rad="0"/>
          </a:effectLst>
        </p:spPr>
      </p:pic>
      <p:sp>
        <p:nvSpPr>
          <p:cNvPr id="14" name="Rectangle: Rounded Corners 145">
            <a:extLst>
              <a:ext uri="{FF2B5EF4-FFF2-40B4-BE49-F238E27FC236}">
                <a16:creationId xmlns:a16="http://schemas.microsoft.com/office/drawing/2014/main" id="{EF8FE253-D99D-49ED-8B59-C95C69088545}"/>
              </a:ext>
            </a:extLst>
          </p:cNvPr>
          <p:cNvSpPr/>
          <p:nvPr userDrawn="1"/>
        </p:nvSpPr>
        <p:spPr>
          <a:xfrm>
            <a:off x="302493" y="1040377"/>
            <a:ext cx="11653285" cy="5641147"/>
          </a:xfrm>
          <a:prstGeom prst="roundRect">
            <a:avLst>
              <a:gd name="adj" fmla="val 586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1779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177460"/>
            <a:ext cx="12192000" cy="5219451"/>
            <a:chOff x="0" y="1461565"/>
            <a:chExt cx="12192000" cy="52194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2491" y="1461565"/>
              <a:ext cx="8666847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18A2564E-05A6-6481-7A03-E9F872827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445976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8;p1">
            <a:extLst>
              <a:ext uri="{FF2B5EF4-FFF2-40B4-BE49-F238E27FC236}">
                <a16:creationId xmlns:a16="http://schemas.microsoft.com/office/drawing/2014/main" id="{AC798757-FCBC-1273-AF7E-A8397F50A04F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6222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/>
        </p:nvSpPr>
        <p:spPr>
          <a:xfrm flipH="1">
            <a:off x="1834067" y="4123300"/>
            <a:ext cx="8524000" cy="8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algn="ctr"/>
            <a:endParaRPr sz="8000">
              <a:solidFill>
                <a:srgbClr val="FFFFFF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" y="-533007"/>
            <a:ext cx="12192000" cy="58258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;p1">
            <a:extLst>
              <a:ext uri="{FF2B5EF4-FFF2-40B4-BE49-F238E27FC236}">
                <a16:creationId xmlns:a16="http://schemas.microsoft.com/office/drawing/2014/main" id="{726A9AF6-D114-4DB0-B83D-40693E6BF1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07CFDB-DA0A-45AC-B351-F6AEC644F3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73" y="188965"/>
            <a:ext cx="744370" cy="626063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6030222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F6DA6F9-811F-48AF-8F6A-CD5E79C85645}"/>
              </a:ext>
            </a:extLst>
          </p:cNvPr>
          <p:cNvGrpSpPr/>
          <p:nvPr userDrawn="1"/>
        </p:nvGrpSpPr>
        <p:grpSpPr>
          <a:xfrm rot="10800000">
            <a:off x="7101854" y="-668908"/>
            <a:ext cx="5091855" cy="8195500"/>
            <a:chOff x="14" y="-668908"/>
            <a:chExt cx="5091855" cy="8195500"/>
          </a:xfrm>
        </p:grpSpPr>
        <p:pic>
          <p:nvPicPr>
            <p:cNvPr id="20" name="Google Shape;20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1569" y="-668908"/>
              <a:ext cx="5070300" cy="4574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1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0800000" flipH="1">
              <a:off x="14" y="2951659"/>
              <a:ext cx="5070300" cy="45749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8;p1">
            <a:extLst>
              <a:ext uri="{FF2B5EF4-FFF2-40B4-BE49-F238E27FC236}">
                <a16:creationId xmlns:a16="http://schemas.microsoft.com/office/drawing/2014/main" id="{2C02920F-598E-4A3F-83F8-9CDB32BB94E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FB31EE-4CF5-403F-91D0-CABD5DF9FE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73" y="188965"/>
            <a:ext cx="744370" cy="626063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7378835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8093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99B220-C14C-405A-9126-468653641557}"/>
              </a:ext>
            </a:extLst>
          </p:cNvPr>
          <p:cNvSpPr/>
          <p:nvPr userDrawn="1"/>
        </p:nvSpPr>
        <p:spPr>
          <a:xfrm>
            <a:off x="302493" y="176982"/>
            <a:ext cx="11599343" cy="822960"/>
          </a:xfrm>
          <a:prstGeom prst="roundRect">
            <a:avLst>
              <a:gd name="adj" fmla="val 35833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b="1" spc="3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F364C2-1062-448D-8B5F-C508A19987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653" y="298859"/>
            <a:ext cx="736734" cy="619641"/>
          </a:xfrm>
          <a:prstGeom prst="rect">
            <a:avLst/>
          </a:prstGeom>
          <a:effectLst>
            <a:softEdge rad="0"/>
          </a:effectLst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54963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b="32491"/>
          <a:stretch/>
        </p:blipFill>
        <p:spPr>
          <a:xfrm>
            <a:off x="-805069" y="-757296"/>
            <a:ext cx="3067567" cy="186855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89CF75-1C27-46A2-88FD-342755BDAD00}"/>
              </a:ext>
            </a:extLst>
          </p:cNvPr>
          <p:cNvSpPr/>
          <p:nvPr userDrawn="1"/>
        </p:nvSpPr>
        <p:spPr>
          <a:xfrm>
            <a:off x="302493" y="176982"/>
            <a:ext cx="11599343" cy="741518"/>
          </a:xfrm>
          <a:prstGeom prst="roundRect">
            <a:avLst>
              <a:gd name="adj" fmla="val 35833"/>
            </a:avLst>
          </a:prstGeom>
          <a:solidFill>
            <a:srgbClr val="D6D2E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b="1" spc="3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6FDB22-7CFC-4264-A982-72A1480A9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653" y="259103"/>
            <a:ext cx="736734" cy="619641"/>
          </a:xfrm>
          <a:prstGeom prst="rect">
            <a:avLst/>
          </a:prstGeom>
          <a:effectLst>
            <a:softEdge rad="0"/>
          </a:effectLst>
        </p:spPr>
      </p:pic>
      <p:sp>
        <p:nvSpPr>
          <p:cNvPr id="14" name="Rectangle: Rounded Corners 145">
            <a:extLst>
              <a:ext uri="{FF2B5EF4-FFF2-40B4-BE49-F238E27FC236}">
                <a16:creationId xmlns:a16="http://schemas.microsoft.com/office/drawing/2014/main" id="{EF8FE253-D99D-49ED-8B59-C95C69088545}"/>
              </a:ext>
            </a:extLst>
          </p:cNvPr>
          <p:cNvSpPr/>
          <p:nvPr userDrawn="1"/>
        </p:nvSpPr>
        <p:spPr>
          <a:xfrm>
            <a:off x="302493" y="1040377"/>
            <a:ext cx="11653285" cy="5641147"/>
          </a:xfrm>
          <a:prstGeom prst="roundRect">
            <a:avLst>
              <a:gd name="adj" fmla="val 586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779255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D6D2E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F9CB5BD-2EAE-1DD0-8E3D-31B6738B7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455354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29287E71-C21F-50D6-AD62-29A4BBF94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7238" y="6513817"/>
            <a:ext cx="2743200" cy="317896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83438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9EEAD3F-2BA8-46E3-6629-92ABFCC5A0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7238" y="6513817"/>
            <a:ext cx="2743200" cy="317896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388390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5458F5-EC17-3152-42B6-F28301573C7E}"/>
              </a:ext>
            </a:extLst>
          </p:cNvPr>
          <p:cNvSpPr/>
          <p:nvPr userDrawn="1"/>
        </p:nvSpPr>
        <p:spPr>
          <a:xfrm>
            <a:off x="112089" y="976046"/>
            <a:ext cx="11978640" cy="5769438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56871CE-3879-B8CE-E3DE-44AE274142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594" y="6513817"/>
            <a:ext cx="2743200" cy="317896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4050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89831-25C3-4767-974F-07743D7318ED}"/>
              </a:ext>
            </a:extLst>
          </p:cNvPr>
          <p:cNvSpPr/>
          <p:nvPr userDrawn="1"/>
        </p:nvSpPr>
        <p:spPr>
          <a:xfrm>
            <a:off x="1" y="1474102"/>
            <a:ext cx="12191999" cy="429968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3112F-25FA-454D-B83E-6C5693F7C937}"/>
              </a:ext>
            </a:extLst>
          </p:cNvPr>
          <p:cNvGrpSpPr/>
          <p:nvPr userDrawn="1"/>
        </p:nvGrpSpPr>
        <p:grpSpPr>
          <a:xfrm>
            <a:off x="0" y="2219478"/>
            <a:ext cx="12192000" cy="2407758"/>
            <a:chOff x="0" y="1971183"/>
            <a:chExt cx="12192000" cy="240775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C83A652-0B7C-42C5-8070-CECFB91BD067}"/>
                </a:ext>
              </a:extLst>
            </p:cNvPr>
            <p:cNvSpPr/>
            <p:nvPr userDrawn="1"/>
          </p:nvSpPr>
          <p:spPr>
            <a:xfrm>
              <a:off x="0" y="3363514"/>
              <a:ext cx="12192000" cy="1015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r>
                <a:rPr lang="th-TH" sz="32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พัฒนาระบบราชการ เพื่อชีวิตที่ดีขึ้นของประชาชน</a:t>
              </a:r>
              <a:endPara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28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GOOD  GOVERNANCE  FOR  BETTER  LIFE</a:t>
              </a:r>
              <a:endPara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6E770C-1990-4902-909A-A338C6F81D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0713" y="1971183"/>
              <a:ext cx="1490573" cy="119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99737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327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7A340C3-9E38-494B-9CEE-64298BFB0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2231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7A340C3-9E38-494B-9CEE-64298BFB0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0" y="888236"/>
            <a:ext cx="12191999" cy="59697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2982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F9685BD-A7BE-42BE-A06D-058A08F3D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713C554-725F-41FE-A92E-3A290F04249E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35C692-FC84-4132-8CA3-BC17085134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EF4A1B4-291F-4ACB-8075-816767EEF3B2}"/>
              </a:ext>
            </a:extLst>
          </p:cNvPr>
          <p:cNvSpPr/>
          <p:nvPr userDrawn="1"/>
        </p:nvSpPr>
        <p:spPr>
          <a:xfrm>
            <a:off x="0" y="888237"/>
            <a:ext cx="12192000" cy="5969763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6267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C6E9632-4421-4C4C-A9A3-7C49001B8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244866"/>
            <a:ext cx="12192000" cy="5152045"/>
            <a:chOff x="0" y="1528971"/>
            <a:chExt cx="12192000" cy="515204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3764" y="1528971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rgbClr val="1577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8790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4;p7">
            <a:extLst>
              <a:ext uri="{FF2B5EF4-FFF2-40B4-BE49-F238E27FC236}">
                <a16:creationId xmlns:a16="http://schemas.microsoft.com/office/drawing/2014/main" id="{F1922A3C-73BB-4D3E-985D-4DB5F886145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;p1">
            <a:extLst>
              <a:ext uri="{FF2B5EF4-FFF2-40B4-BE49-F238E27FC236}">
                <a16:creationId xmlns:a16="http://schemas.microsoft.com/office/drawing/2014/main" id="{D3D27FBF-D8DE-4A84-AF49-072854B5E3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496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89831-25C3-4767-974F-07743D7318ED}"/>
              </a:ext>
            </a:extLst>
          </p:cNvPr>
          <p:cNvSpPr/>
          <p:nvPr userDrawn="1"/>
        </p:nvSpPr>
        <p:spPr>
          <a:xfrm>
            <a:off x="1" y="1474102"/>
            <a:ext cx="12191999" cy="429968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3112F-25FA-454D-B83E-6C5693F7C937}"/>
              </a:ext>
            </a:extLst>
          </p:cNvPr>
          <p:cNvGrpSpPr/>
          <p:nvPr userDrawn="1"/>
        </p:nvGrpSpPr>
        <p:grpSpPr>
          <a:xfrm>
            <a:off x="0" y="2219478"/>
            <a:ext cx="12192000" cy="2407758"/>
            <a:chOff x="0" y="1971183"/>
            <a:chExt cx="12192000" cy="240775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C83A652-0B7C-42C5-8070-CECFB91BD067}"/>
                </a:ext>
              </a:extLst>
            </p:cNvPr>
            <p:cNvSpPr/>
            <p:nvPr userDrawn="1"/>
          </p:nvSpPr>
          <p:spPr>
            <a:xfrm>
              <a:off x="0" y="3363514"/>
              <a:ext cx="12192000" cy="1015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r>
                <a:rPr lang="th-TH" sz="32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พัฒนาระบบราชการ เพื่อชีวิตที่ดีขึ้นของประชาชน</a:t>
              </a:r>
              <a:endPara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2800" b="1" baseline="0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GOOD  GOVERNANCE  FOR  BETTER  LIFE</a:t>
              </a:r>
              <a:endPara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6E770C-1990-4902-909A-A338C6F81D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0713" y="1971183"/>
              <a:ext cx="1490573" cy="1193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21562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9184B6F-CBEE-9226-13C3-5E83C8C386ED}"/>
              </a:ext>
            </a:extLst>
          </p:cNvPr>
          <p:cNvSpPr/>
          <p:nvPr userDrawn="1"/>
        </p:nvSpPr>
        <p:spPr>
          <a:xfrm>
            <a:off x="112089" y="1018902"/>
            <a:ext cx="11978640" cy="5726581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38B67C9-B8C5-A38F-9056-19421F5CA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529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2305388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3268DA-DBD7-41A0-A7E3-222A6B81F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99105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787E290-76B0-4EA1-9FB1-BF333C18E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914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14AEAC-7C21-B532-9CCB-9032C6397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5F4B50-E552-49EA-BDBF-6404FA9B1D46}" type="datetimeFigureOut">
              <a:rPr kumimoji="0" lang="th-TH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18/06/67</a:t>
            </a:fld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72813-2211-DEB8-29BC-972455330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508DE7-503F-5EAE-96DF-8F0441A06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39082-5BDF-4F10-B12F-D387EDA5504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953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Title and Content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4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14"/>
          <p:cNvSpPr/>
          <p:nvPr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rgbClr val="1577A5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2350" y="233092"/>
            <a:ext cx="645523" cy="5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4"/>
          <p:cNvSpPr/>
          <p:nvPr/>
        </p:nvSpPr>
        <p:spPr>
          <a:xfrm>
            <a:off x="166255" y="1018903"/>
            <a:ext cx="11830153" cy="5603636"/>
          </a:xfrm>
          <a:prstGeom prst="roundRect">
            <a:avLst>
              <a:gd name="adj" fmla="val 7810"/>
            </a:avLst>
          </a:pr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587576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F18FE12-0CFC-4659-AADE-BA423FFCB4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6D154-BB8A-41F4-A743-957630BEB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243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E960A0-5E42-3F2D-E4E7-746B4B9FF2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3D31CD-2213-4EE3-B105-15455806E43F}" type="datetimeFigureOut">
              <a:rPr kumimoji="0" lang="th-TH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18/06/67</a:t>
            </a:fld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173FE0-1A7B-5D95-56F7-AAF469AEC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11CFD-8E42-87A2-53E3-EB9336AD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627495-BD48-471B-BD32-C04F19633325}" type="slidenum">
              <a:rPr kumimoji="0" lang="th-TH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67879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FD9BB2-976C-440C-9AB5-3DB5164177FB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EA0B6-F2B7-49DD-B72A-1F925F2CD3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08ECBA7-77ED-8B56-C389-2BAE2EC08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289691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3539"/>
          <a:stretch/>
        </p:blipFill>
        <p:spPr>
          <a:xfrm>
            <a:off x="9080951" y="28281"/>
            <a:ext cx="3111049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B3C41-8EF4-48CA-8FC4-16C283846F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8700639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709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0FF8DB8-CDEF-4DDF-8454-28BE1A352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A773326-B884-4C8E-8285-D9C9318CE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983"/>
          <a:stretch/>
        </p:blipFill>
        <p:spPr>
          <a:xfrm flipH="1">
            <a:off x="10057394" y="91440"/>
            <a:ext cx="2134605" cy="6671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4C37A-C67F-4AAC-A9CB-49A20F28E3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" y="169087"/>
            <a:ext cx="744370" cy="62606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BC5C63C-74F1-4BB5-9DF5-4920AD1F3299}"/>
              </a:ext>
            </a:extLst>
          </p:cNvPr>
          <p:cNvGrpSpPr/>
          <p:nvPr userDrawn="1"/>
        </p:nvGrpSpPr>
        <p:grpSpPr>
          <a:xfrm>
            <a:off x="0" y="2487704"/>
            <a:ext cx="9924288" cy="1882590"/>
            <a:chOff x="-1132110" y="2487704"/>
            <a:chExt cx="9930034" cy="188259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17C8064-67D3-467C-905A-C4EDC043877E}"/>
                </a:ext>
              </a:extLst>
            </p:cNvPr>
            <p:cNvSpPr/>
            <p:nvPr userDrawn="1"/>
          </p:nvSpPr>
          <p:spPr>
            <a:xfrm>
              <a:off x="-1132110" y="2487706"/>
              <a:ext cx="9828683" cy="1882588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AFC8377E-A127-4ACC-A916-C5CD202AA437}"/>
                </a:ext>
              </a:extLst>
            </p:cNvPr>
            <p:cNvSpPr/>
            <p:nvPr userDrawn="1"/>
          </p:nvSpPr>
          <p:spPr>
            <a:xfrm flipH="1" flipV="1">
              <a:off x="8455005" y="2487706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B8F48BA-E1FF-43DD-B062-2EFF4E2F4271}"/>
                </a:ext>
              </a:extLst>
            </p:cNvPr>
            <p:cNvSpPr/>
            <p:nvPr userDrawn="1"/>
          </p:nvSpPr>
          <p:spPr>
            <a:xfrm flipH="1" flipV="1">
              <a:off x="8661400" y="2487704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:a16="http://schemas.microsoft.com/office/drawing/2014/main" id="{38E0A9E2-E57B-4D71-897F-0E7E21B69596}"/>
                </a:ext>
              </a:extLst>
            </p:cNvPr>
            <p:cNvSpPr/>
            <p:nvPr userDrawn="1"/>
          </p:nvSpPr>
          <p:spPr>
            <a:xfrm flipH="1">
              <a:off x="8445603" y="3790950"/>
              <a:ext cx="291326" cy="579344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68E7D6CF-166B-4E1E-BA12-7AB46AE211DE}"/>
                </a:ext>
              </a:extLst>
            </p:cNvPr>
            <p:cNvSpPr/>
            <p:nvPr userDrawn="1"/>
          </p:nvSpPr>
          <p:spPr>
            <a:xfrm flipH="1">
              <a:off x="8640404" y="4159249"/>
              <a:ext cx="136524" cy="211045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2DD874E-BC7A-478B-9B92-D5F1C412B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" r="58149" b="10342"/>
          <a:stretch/>
        </p:blipFill>
        <p:spPr>
          <a:xfrm>
            <a:off x="9771605" y="0"/>
            <a:ext cx="349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093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688CFF-17F2-4807-A398-FA651046DDB6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1851B1-F306-47EB-A6E3-26F8C0BD3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5A2D2A-AA78-411C-98AF-4E10D76913B9}"/>
              </a:ext>
            </a:extLst>
          </p:cNvPr>
          <p:cNvSpPr/>
          <p:nvPr userDrawn="1"/>
        </p:nvSpPr>
        <p:spPr>
          <a:xfrm>
            <a:off x="0" y="888237"/>
            <a:ext cx="12191999" cy="59697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73A1B5B-F998-7EB0-9A61-F23C5EC9C5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547573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97F73-292D-454D-9AFC-4FF6862E9B30}"/>
              </a:ext>
            </a:extLst>
          </p:cNvPr>
          <p:cNvSpPr/>
          <p:nvPr userDrawn="1"/>
        </p:nvSpPr>
        <p:spPr>
          <a:xfrm>
            <a:off x="302493" y="176983"/>
            <a:ext cx="11599343" cy="655145"/>
          </a:xfrm>
          <a:prstGeom prst="roundRect">
            <a:avLst>
              <a:gd name="adj" fmla="val 35833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F91772-FB05-4475-9538-79DC488C7F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350" y="233092"/>
            <a:ext cx="645523" cy="54292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70E4F75-DA93-4D41-AB9A-2391ADA90BDE}"/>
              </a:ext>
            </a:extLst>
          </p:cNvPr>
          <p:cNvGrpSpPr/>
          <p:nvPr userDrawn="1"/>
        </p:nvGrpSpPr>
        <p:grpSpPr>
          <a:xfrm>
            <a:off x="0" y="1244866"/>
            <a:ext cx="12192000" cy="5152045"/>
            <a:chOff x="0" y="1528971"/>
            <a:chExt cx="12192000" cy="515204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23F38A-A6A5-4D28-9F52-844FBFA13B14}"/>
                </a:ext>
              </a:extLst>
            </p:cNvPr>
            <p:cNvSpPr/>
            <p:nvPr userDrawn="1"/>
          </p:nvSpPr>
          <p:spPr>
            <a:xfrm>
              <a:off x="0" y="1854926"/>
              <a:ext cx="12192000" cy="482609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C2DD5E0-20F1-40B5-AF49-1A1909C0DAD8}"/>
                </a:ext>
              </a:extLst>
            </p:cNvPr>
            <p:cNvSpPr/>
            <p:nvPr userDrawn="1"/>
          </p:nvSpPr>
          <p:spPr>
            <a:xfrm>
              <a:off x="303764" y="1528971"/>
              <a:ext cx="5694310" cy="786721"/>
            </a:xfrm>
            <a:prstGeom prst="roundRect">
              <a:avLst>
                <a:gd name="adj" fmla="val 3369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E80B1F-55B4-1BA8-B25D-43341E793E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032974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494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78148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03A0D6BC-1888-48E9-9195-84C5CC9F40F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18/06/67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4900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4" Type="http://schemas.openxmlformats.org/officeDocument/2006/relationships/image" Target="../media/image25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5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4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26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theme" Target="../theme/theme14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6.pn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6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26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26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27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image" Target="../media/image10.jp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8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3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83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6000">
              <a:schemeClr val="accent6">
                <a:lumMod val="60000"/>
                <a:lumOff val="4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256941" y="328773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63AE4B9-C42C-19C4-8EB7-173AE51707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48387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839" r:id="rId3"/>
    <p:sldLayoutId id="2147483663" r:id="rId4"/>
    <p:sldLayoutId id="2147483664" r:id="rId5"/>
    <p:sldLayoutId id="2147483665" r:id="rId6"/>
    <p:sldLayoutId id="2147483666" r:id="rId7"/>
    <p:sldLayoutId id="214748366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1C3B38-71CE-1833-2FE1-B7CC56FA2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99105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787E290-76B0-4EA1-9FB1-BF333C18E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999999-A6B5-9969-59DB-B0506DE20BB0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ECB6FAA8-29F3-C880-BCEE-1EB338D514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345" y="31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527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13019D-B510-1DCD-4B6C-B69AECE2AE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9958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8A5CB6AF-274C-427A-9B2B-8CA7E0BF0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FBA969-98DF-A73D-AA27-CD55003E03C2}"/>
              </a:ext>
            </a:extLst>
          </p:cNvPr>
          <p:cNvSpPr/>
          <p:nvPr userDrawn="1"/>
        </p:nvSpPr>
        <p:spPr>
          <a:xfrm>
            <a:off x="-14288" y="-15875"/>
            <a:ext cx="11628438" cy="41751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28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7CC4CF1-DDD3-5611-88A1-1A61854469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013" y="31750"/>
            <a:ext cx="4968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3804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82" r:id="rId1"/>
    <p:sldLayoutId id="214748388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6000">
              <a:schemeClr val="accent6">
                <a:lumMod val="60000"/>
                <a:lumOff val="4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513882" y="-287012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5E1A04F7-6329-9B5E-F651-2FD94C591A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9811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57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9EF51277-AA54-8BCA-17D6-9BD782DAE74E}"/>
              </a:ext>
            </a:extLst>
          </p:cNvPr>
          <p:cNvSpPr txBox="1">
            <a:spLocks/>
          </p:cNvSpPr>
          <p:nvPr userDrawn="1"/>
        </p:nvSpPr>
        <p:spPr>
          <a:xfrm>
            <a:off x="9510547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C787E290-76B0-4EA1-9FB1-BF333C18EEE2}" type="slidenum">
              <a:rPr lang="en-US" sz="1200" smtClean="0">
                <a:solidFill>
                  <a:srgbClr val="002060"/>
                </a:solidFill>
                <a:latin typeface="Calibri" panose="020F0502020204030204"/>
              </a:rPr>
              <a:pPr algn="r">
                <a:defRPr/>
              </a:pPr>
              <a:t>‹#›</a:t>
            </a:fld>
            <a:endParaRPr lang="en-US" sz="12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02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9EF51277-AA54-8BCA-17D6-9BD782DAE74E}"/>
              </a:ext>
            </a:extLst>
          </p:cNvPr>
          <p:cNvSpPr txBox="1">
            <a:spLocks/>
          </p:cNvSpPr>
          <p:nvPr userDrawn="1"/>
        </p:nvSpPr>
        <p:spPr>
          <a:xfrm>
            <a:off x="9510657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C787E290-76B0-4EA1-9FB1-BF333C18EEE2}" type="slidenum">
              <a:rPr lang="en-US" sz="1200" smtClean="0">
                <a:solidFill>
                  <a:srgbClr val="002060"/>
                </a:solidFill>
                <a:latin typeface="Calibri" panose="020F0502020204030204"/>
              </a:rPr>
              <a:pPr algn="r">
                <a:defRPr/>
              </a:pPr>
              <a:t>‹#›</a:t>
            </a:fld>
            <a:endParaRPr lang="en-US" sz="1200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8020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9EF51277-AA54-8BCA-17D6-9BD782DAE74E}"/>
              </a:ext>
            </a:extLst>
          </p:cNvPr>
          <p:cNvSpPr txBox="1">
            <a:spLocks/>
          </p:cNvSpPr>
          <p:nvPr userDrawn="1"/>
        </p:nvSpPr>
        <p:spPr>
          <a:xfrm>
            <a:off x="9318523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C787E290-76B0-4EA1-9FB1-BF333C18EEE2}" type="slidenum">
              <a:rPr lang="en-US" sz="1200" smtClean="0">
                <a:solidFill>
                  <a:srgbClr val="002060"/>
                </a:solidFill>
                <a:latin typeface="Calibri" panose="020F0502020204030204"/>
              </a:rPr>
              <a:pPr algn="r">
                <a:defRPr/>
              </a:pPr>
              <a:t>‹#›</a:t>
            </a:fld>
            <a:endParaRPr lang="en-US" sz="120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6306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Google Shape;8;p1">
            <a:extLst>
              <a:ext uri="{FF2B5EF4-FFF2-40B4-BE49-F238E27FC236}">
                <a16:creationId xmlns:a16="http://schemas.microsoft.com/office/drawing/2014/main" id="{4671CA24-A14C-6305-DD09-24C154DF22D1}"/>
              </a:ext>
            </a:extLst>
          </p:cNvPr>
          <p:cNvSpPr txBox="1">
            <a:spLocks/>
          </p:cNvSpPr>
          <p:nvPr userDrawn="1"/>
        </p:nvSpPr>
        <p:spPr>
          <a:xfrm>
            <a:off x="10302949" y="6412357"/>
            <a:ext cx="1889051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n-US"/>
            </a:defPPr>
            <a:lvl1pPr marL="0" lvl="0" algn="r" defTabSz="914400" rtl="0" eaLnBrk="1" latinLnBrk="0" hangingPunct="1"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914400" lvl="2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1371600" lvl="3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1828800" lvl="4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2286000" lvl="5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6pPr>
            <a:lvl7pPr marL="2743200" lvl="6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7pPr>
            <a:lvl8pPr marL="3200400" lvl="7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8pPr>
            <a:lvl9pPr marL="3657600" lvl="8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30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B2A1A69-1767-920D-4C90-8E27F0AA22C1}"/>
              </a:ext>
            </a:extLst>
          </p:cNvPr>
          <p:cNvSpPr/>
          <p:nvPr userDrawn="1"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rgbClr val="FFB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EECC-8B50-BB90-E1D4-9C4F2A54E035}"/>
              </a:ext>
            </a:extLst>
          </p:cNvPr>
          <p:cNvSpPr/>
          <p:nvPr userDrawn="1"/>
        </p:nvSpPr>
        <p:spPr>
          <a:xfrm>
            <a:off x="-13648" y="-15861"/>
            <a:ext cx="11627893" cy="4180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2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7F69EEBB-A421-7A66-3C51-943448A21F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712" y="18427"/>
            <a:ext cx="497291" cy="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2A3E8A-DD31-DA60-56E8-786F26FD4A0F}"/>
              </a:ext>
            </a:extLst>
          </p:cNvPr>
          <p:cNvSpPr/>
          <p:nvPr userDrawn="1"/>
        </p:nvSpPr>
        <p:spPr>
          <a:xfrm>
            <a:off x="-13648" y="6822688"/>
            <a:ext cx="11627893" cy="401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Google Shape;8;p1">
            <a:extLst>
              <a:ext uri="{FF2B5EF4-FFF2-40B4-BE49-F238E27FC236}">
                <a16:creationId xmlns:a16="http://schemas.microsoft.com/office/drawing/2014/main" id="{0065B2A8-A2E2-83B6-FFA4-8423086599EA}"/>
              </a:ext>
            </a:extLst>
          </p:cNvPr>
          <p:cNvSpPr txBox="1">
            <a:spLocks/>
          </p:cNvSpPr>
          <p:nvPr userDrawn="1"/>
        </p:nvSpPr>
        <p:spPr>
          <a:xfrm>
            <a:off x="9888279" y="6412357"/>
            <a:ext cx="2303721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n-US"/>
            </a:defPPr>
            <a:lvl1pPr marL="0" lvl="0" algn="r" defTabSz="914400" rtl="0" eaLnBrk="1" latinLnBrk="0" hangingPunct="1"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914400" lvl="2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1371600" lvl="3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1828800" lvl="4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2286000" lvl="5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6pPr>
            <a:lvl7pPr marL="2743200" lvl="6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7pPr>
            <a:lvl8pPr marL="3200400" lvl="7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8pPr>
            <a:lvl9pPr marL="3657600" lvl="8" algn="r" defTabSz="914400" rtl="0" eaLnBrk="1" latinLnBrk="0" hangingPunct="1">
              <a:buNone/>
              <a:defRPr sz="1333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7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38EA93D-0F27-D75B-9899-944916317D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839B0F4-754C-83FF-08CE-5051A578FD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text styles</a:t>
            </a:r>
          </a:p>
          <a:p>
            <a:pPr lvl="1"/>
            <a:r>
              <a:rPr lang="en-US" altLang="th-TH"/>
              <a:t>Second level</a:t>
            </a:r>
          </a:p>
          <a:p>
            <a:pPr lvl="2"/>
            <a:r>
              <a:rPr lang="en-US" altLang="th-TH"/>
              <a:t>Third level</a:t>
            </a:r>
          </a:p>
          <a:p>
            <a:pPr lvl="3"/>
            <a:r>
              <a:rPr lang="en-US" altLang="th-TH"/>
              <a:t>Fourth level</a:t>
            </a:r>
          </a:p>
          <a:p>
            <a:pPr lvl="4"/>
            <a:r>
              <a:rPr lang="en-US" altLang="th-TH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864A7-89E2-E679-B178-976765ED0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7BCA20-7657-480D-96BE-DEAB76B07AAB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5E989-6459-20B6-D580-C2EFC21EA0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B6A1E-5686-30B3-7CCB-89F5D1EA8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9208CA-71E7-431E-BBC0-4A1501328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44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57C6D2"/>
            </a:gs>
            <a:gs pos="76000">
              <a:srgbClr val="1577A5"/>
            </a:gs>
            <a:gs pos="100000">
              <a:srgbClr val="1577A5"/>
            </a:gs>
          </a:gsLst>
          <a:lin ang="189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3"/>
          <p:cNvPicPr preferRelativeResize="0"/>
          <p:nvPr/>
        </p:nvPicPr>
        <p:blipFill rotWithShape="1">
          <a:blip r:embed="rId31">
            <a:alphaModFix amt="7000"/>
          </a:blip>
          <a:srcRect l="17447" t="25355" r="1" b="9030"/>
          <a:stretch/>
        </p:blipFill>
        <p:spPr>
          <a:xfrm rot="10800000">
            <a:off x="-513882" y="-287012"/>
            <a:ext cx="12705882" cy="7145012"/>
          </a:xfrm>
          <a:custGeom>
            <a:avLst/>
            <a:gdLst/>
            <a:ahLst/>
            <a:cxnLst/>
            <a:rect l="l" t="t" r="r" b="b"/>
            <a:pathLst>
              <a:path w="10655455" h="6858000" extrusionOk="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Google Shape;7;p13"/>
          <p:cNvSpPr txBox="1">
            <a:spLocks noGrp="1"/>
          </p:cNvSpPr>
          <p:nvPr>
            <p:ph type="sldNum" idx="12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th-TH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00502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3" r:id="rId23"/>
    <p:sldLayoutId id="2147483694" r:id="rId24"/>
    <p:sldLayoutId id="2147483695" r:id="rId25"/>
    <p:sldLayoutId id="2147483696" r:id="rId26"/>
    <p:sldLayoutId id="2147483697" r:id="rId27"/>
    <p:sldLayoutId id="2147483698" r:id="rId28"/>
    <p:sldLayoutId id="2147483705" r:id="rId2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1F6C222-5A39-41EF-6859-34DFFFABF8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BE746D1-562D-4BFB-4A15-8B8FD55777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text styles</a:t>
            </a:r>
          </a:p>
          <a:p>
            <a:pPr lvl="1"/>
            <a:r>
              <a:rPr lang="en-US" altLang="th-TH"/>
              <a:t>Second level</a:t>
            </a:r>
          </a:p>
          <a:p>
            <a:pPr lvl="2"/>
            <a:r>
              <a:rPr lang="en-US" altLang="th-TH"/>
              <a:t>Third level</a:t>
            </a:r>
          </a:p>
          <a:p>
            <a:pPr lvl="3"/>
            <a:r>
              <a:rPr lang="en-US" altLang="th-TH"/>
              <a:t>Fourth level</a:t>
            </a:r>
          </a:p>
          <a:p>
            <a:pPr lvl="4"/>
            <a:r>
              <a:rPr lang="en-US" altLang="th-TH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A4268-F843-DDD7-97C6-1B8F4A36AF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53F980-93F7-4629-8B62-C5606B1EA741}" type="datetime1">
              <a:rPr lang="en-US"/>
              <a:pPr>
                <a:defRPr/>
              </a:pPr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8FC689-6FCB-42A2-DFAA-9D2312DC7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3C4D4-521C-A2FE-AA06-A573B98EE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363EDE-054A-4F6D-B865-B8A6A8199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4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6000">
              <a:schemeClr val="accent6">
                <a:lumMod val="60000"/>
                <a:lumOff val="4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256941" y="328773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63AE4B9-C42C-19C4-8EB7-173AE51707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9007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7C6D2"/>
            </a:gs>
            <a:gs pos="76000">
              <a:srgbClr val="1577A5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513882" y="-287012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D20F692-445A-4DF3-B034-83A19956E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6994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848CCD"/>
            </a:gs>
            <a:gs pos="0">
              <a:schemeClr val="accent4">
                <a:lumMod val="20000"/>
                <a:lumOff val="80000"/>
              </a:schemeClr>
            </a:gs>
            <a:gs pos="100000">
              <a:srgbClr val="6699FF"/>
            </a:gs>
          </a:gsLst>
          <a:lin ang="5400012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93367"/>
            <a:ext cx="10972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quada One"/>
              <a:buNone/>
              <a:defRPr sz="3000">
                <a:solidFill>
                  <a:schemeClr val="lt1"/>
                </a:solidFill>
                <a:latin typeface="Squada One"/>
                <a:ea typeface="Squada One"/>
                <a:cs typeface="Squada One"/>
                <a:sym typeface="Squad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Condensed Light"/>
              <a:buChar char="●"/>
              <a:defRPr sz="1800"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●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●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tx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6383400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848CCD"/>
            </a:gs>
            <a:gs pos="0">
              <a:schemeClr val="accent4">
                <a:lumMod val="20000"/>
                <a:lumOff val="80000"/>
              </a:schemeClr>
            </a:gs>
            <a:gs pos="100000">
              <a:srgbClr val="6699FF"/>
            </a:gs>
          </a:gsLst>
          <a:lin ang="5400012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25;p4">
            <a:extLst>
              <a:ext uri="{FF2B5EF4-FFF2-40B4-BE49-F238E27FC236}">
                <a16:creationId xmlns:a16="http://schemas.microsoft.com/office/drawing/2014/main" id="{9DBC77FB-C056-80B4-0657-0DFB9B37EEA0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9668874" y="5317467"/>
            <a:ext cx="3067567" cy="276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44;p7">
            <a:extLst>
              <a:ext uri="{FF2B5EF4-FFF2-40B4-BE49-F238E27FC236}">
                <a16:creationId xmlns:a16="http://schemas.microsoft.com/office/drawing/2014/main" id="{2A5B1B96-9CF1-A46E-F243-1314295F5307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5069" y="-765314"/>
            <a:ext cx="3067567" cy="276786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060FA94-893A-EB0B-934B-848770DC2676}"/>
              </a:ext>
            </a:extLst>
          </p:cNvPr>
          <p:cNvSpPr/>
          <p:nvPr userDrawn="1"/>
        </p:nvSpPr>
        <p:spPr>
          <a:xfrm>
            <a:off x="302493" y="176982"/>
            <a:ext cx="11599343" cy="822960"/>
          </a:xfrm>
          <a:prstGeom prst="roundRect">
            <a:avLst>
              <a:gd name="adj" fmla="val 35833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b="1" spc="3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6E8C24-7FAF-7CDD-ACF6-61C012E433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653" y="298859"/>
            <a:ext cx="736734" cy="619641"/>
          </a:xfrm>
          <a:prstGeom prst="rect">
            <a:avLst/>
          </a:prstGeom>
          <a:effectLst>
            <a:softEdge rad="0"/>
          </a:effectLst>
        </p:spPr>
      </p:pic>
      <p:sp>
        <p:nvSpPr>
          <p:cNvPr id="22" name="Google Shape;8;p1">
            <a:extLst>
              <a:ext uri="{FF2B5EF4-FFF2-40B4-BE49-F238E27FC236}">
                <a16:creationId xmlns:a16="http://schemas.microsoft.com/office/drawing/2014/main" id="{F452ECD3-ABF2-AB04-7A2C-166981AC62D1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bg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82577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848CCD"/>
            </a:gs>
            <a:gs pos="0">
              <a:schemeClr val="accent4">
                <a:lumMod val="20000"/>
                <a:lumOff val="80000"/>
              </a:schemeClr>
            </a:gs>
            <a:gs pos="100000">
              <a:srgbClr val="6699FF"/>
            </a:gs>
          </a:gsLst>
          <a:lin ang="5400012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93367"/>
            <a:ext cx="10972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quada One"/>
              <a:buNone/>
              <a:defRPr sz="3000">
                <a:solidFill>
                  <a:schemeClr val="lt1"/>
                </a:solidFill>
                <a:latin typeface="Squada One"/>
                <a:ea typeface="Squada One"/>
                <a:cs typeface="Squada One"/>
                <a:sym typeface="Squad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Condensed Light"/>
              <a:buChar char="●"/>
              <a:defRPr sz="1800"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●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●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Condensed Light"/>
              <a:buChar char="○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Roboto Condensed Light"/>
              <a:buChar char="■"/>
              <a:defRPr>
                <a:solidFill>
                  <a:schemeClr val="lt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460400" y="641235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tx1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6352181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76000">
              <a:schemeClr val="accent6">
                <a:lumMod val="60000"/>
                <a:lumOff val="4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256941" y="328773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46B18255-2BA2-929B-4215-D6C5E0A825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7238" y="6513817"/>
            <a:ext cx="2743200" cy="317896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5204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7C6D2"/>
            </a:gs>
            <a:gs pos="76000">
              <a:srgbClr val="1577A5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0E4910-90BB-41C5-8EB5-7DD3904AD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7" t="25355" r="1" b="9031"/>
          <a:stretch/>
        </p:blipFill>
        <p:spPr>
          <a:xfrm rot="10800000">
            <a:off x="-513882" y="-287012"/>
            <a:ext cx="12705882" cy="7145012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D20F692-445A-4DF3-B034-83A19956E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87512" y="6569328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454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microsoft.com/office/2007/relationships/hdphoto" Target="../media/hdphoto3.wdp"/><Relationship Id="rId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svg"/><Relationship Id="rId3" Type="http://schemas.openxmlformats.org/officeDocument/2006/relationships/image" Target="../media/image78.svg"/><Relationship Id="rId7" Type="http://schemas.openxmlformats.org/officeDocument/2006/relationships/image" Target="../media/image82.svg"/><Relationship Id="rId12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png"/><Relationship Id="rId11" Type="http://schemas.openxmlformats.org/officeDocument/2006/relationships/image" Target="../media/image86.svg"/><Relationship Id="rId5" Type="http://schemas.openxmlformats.org/officeDocument/2006/relationships/image" Target="../media/image80.sv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90.png"/><Relationship Id="rId7" Type="http://schemas.openxmlformats.org/officeDocument/2006/relationships/image" Target="../media/image9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91.png"/><Relationship Id="rId9" Type="http://schemas.openxmlformats.org/officeDocument/2006/relationships/image" Target="../media/image6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9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svg"/><Relationship Id="rId3" Type="http://schemas.openxmlformats.org/officeDocument/2006/relationships/image" Target="../media/image29.sv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5" Type="http://schemas.openxmlformats.org/officeDocument/2006/relationships/image" Target="../media/image4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Relationship Id="rId14" Type="http://schemas.openxmlformats.org/officeDocument/2006/relationships/image" Target="../media/image4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hyperlink" Target="http://nscr.nesdc.go.th/wp-content/uploads/2023/03/ns_document_090366.pdf" TargetMode="External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hyperlink" Target="http://nscr.nesdc.go.th/wp-content/uploads/2024/03/NS-Book-2566-180367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hyperlink" Target="http://nscr.nesdc.go.th/wp-content/uploads/2024/03/NS-Book-2566-180367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3.xml"/><Relationship Id="rId6" Type="http://schemas.openxmlformats.org/officeDocument/2006/relationships/hyperlink" Target="http://nscr.nesdc.go.th/wp-content/uploads/2023/03/ns_document_090366.pdf" TargetMode="Externa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4.svg"/><Relationship Id="rId18" Type="http://schemas.openxmlformats.org/officeDocument/2006/relationships/image" Target="../media/image85.png"/><Relationship Id="rId3" Type="http://schemas.openxmlformats.org/officeDocument/2006/relationships/image" Target="../media/image78.svg"/><Relationship Id="rId21" Type="http://schemas.openxmlformats.org/officeDocument/2006/relationships/image" Target="../media/image118.svg"/><Relationship Id="rId7" Type="http://schemas.openxmlformats.org/officeDocument/2006/relationships/image" Target="../media/image80.svg"/><Relationship Id="rId12" Type="http://schemas.openxmlformats.org/officeDocument/2006/relationships/image" Target="../media/image113.png"/><Relationship Id="rId17" Type="http://schemas.openxmlformats.org/officeDocument/2006/relationships/image" Target="../media/image116.svg"/><Relationship Id="rId25" Type="http://schemas.microsoft.com/office/2007/relationships/hdphoto" Target="../media/hdphoto4.wdp"/><Relationship Id="rId2" Type="http://schemas.openxmlformats.org/officeDocument/2006/relationships/image" Target="../media/image77.png"/><Relationship Id="rId16" Type="http://schemas.openxmlformats.org/officeDocument/2006/relationships/image" Target="../media/image115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2.svg"/><Relationship Id="rId24" Type="http://schemas.openxmlformats.org/officeDocument/2006/relationships/image" Target="../media/image121.png"/><Relationship Id="rId5" Type="http://schemas.openxmlformats.org/officeDocument/2006/relationships/image" Target="../media/image110.svg"/><Relationship Id="rId15" Type="http://schemas.openxmlformats.org/officeDocument/2006/relationships/image" Target="../media/image84.svg"/><Relationship Id="rId23" Type="http://schemas.openxmlformats.org/officeDocument/2006/relationships/image" Target="../media/image120.svg"/><Relationship Id="rId10" Type="http://schemas.openxmlformats.org/officeDocument/2006/relationships/image" Target="../media/image81.png"/><Relationship Id="rId19" Type="http://schemas.openxmlformats.org/officeDocument/2006/relationships/image" Target="../media/image86.svg"/><Relationship Id="rId4" Type="http://schemas.openxmlformats.org/officeDocument/2006/relationships/image" Target="../media/image109.png"/><Relationship Id="rId9" Type="http://schemas.openxmlformats.org/officeDocument/2006/relationships/image" Target="../media/image112.svg"/><Relationship Id="rId14" Type="http://schemas.openxmlformats.org/officeDocument/2006/relationships/image" Target="../media/image83.png"/><Relationship Id="rId22" Type="http://schemas.openxmlformats.org/officeDocument/2006/relationships/image" Target="../media/image1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png"/><Relationship Id="rId18" Type="http://schemas.openxmlformats.org/officeDocument/2006/relationships/image" Target="../media/image13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17" Type="http://schemas.openxmlformats.org/officeDocument/2006/relationships/image" Target="../media/image137.png"/><Relationship Id="rId2" Type="http://schemas.openxmlformats.org/officeDocument/2006/relationships/image" Target="../media/image122.png"/><Relationship Id="rId16" Type="http://schemas.openxmlformats.org/officeDocument/2006/relationships/image" Target="../media/image1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5" Type="http://schemas.openxmlformats.org/officeDocument/2006/relationships/image" Target="../media/image135.png"/><Relationship Id="rId10" Type="http://schemas.openxmlformats.org/officeDocument/2006/relationships/image" Target="../media/image130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Relationship Id="rId14" Type="http://schemas.openxmlformats.org/officeDocument/2006/relationships/image" Target="../media/image1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8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12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4.xml"/><Relationship Id="rId5" Type="http://schemas.openxmlformats.org/officeDocument/2006/relationships/image" Target="../media/image150.jpeg"/><Relationship Id="rId4" Type="http://schemas.openxmlformats.org/officeDocument/2006/relationships/image" Target="../media/image1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151.png"/><Relationship Id="rId5" Type="http://schemas.openxmlformats.org/officeDocument/2006/relationships/image" Target="../media/image145.png"/><Relationship Id="rId4" Type="http://schemas.openxmlformats.org/officeDocument/2006/relationships/image" Target="../media/image12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0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0.xml"/><Relationship Id="rId5" Type="http://schemas.openxmlformats.org/officeDocument/2006/relationships/image" Target="../media/image100.png"/><Relationship Id="rId4" Type="http://schemas.openxmlformats.org/officeDocument/2006/relationships/image" Target="../media/image15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microsoft.com/office/2007/relationships/hdphoto" Target="../media/hdphoto1.wdp"/><Relationship Id="rId9" Type="http://schemas.openxmlformats.org/officeDocument/2006/relationships/image" Target="../media/image5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9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6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hyperlink" Target="http://nscr.nesdc.go.th/wp-content/uploads/2023/03/ns_document_090366.pdf" TargetMode="External"/><Relationship Id="rId7" Type="http://schemas.openxmlformats.org/officeDocument/2006/relationships/image" Target="../media/image9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65.png"/><Relationship Id="rId5" Type="http://schemas.microsoft.com/office/2007/relationships/hdphoto" Target="../media/hdphoto5.wdp"/><Relationship Id="rId4" Type="http://schemas.openxmlformats.org/officeDocument/2006/relationships/image" Target="../media/image10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45.png"/><Relationship Id="rId4" Type="http://schemas.microsoft.com/office/2007/relationships/hdphoto" Target="../media/hdphoto6.wdp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0.svg"/><Relationship Id="rId5" Type="http://schemas.openxmlformats.org/officeDocument/2006/relationships/image" Target="../media/image169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0.sv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RnBRGhS9TNF5fTk18" TargetMode="External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4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T3iKEUP2yEkA995X8" TargetMode="External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svg"/><Relationship Id="rId7" Type="http://schemas.openxmlformats.org/officeDocument/2006/relationships/image" Target="../media/image63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Relationship Id="rId9" Type="http://schemas.openxmlformats.org/officeDocument/2006/relationships/image" Target="../media/image6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71F21F-B212-41FE-8859-85CD673D8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3969" y="649287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1A683B-A129-9F95-DBB1-52487909358B}"/>
              </a:ext>
            </a:extLst>
          </p:cNvPr>
          <p:cNvSpPr txBox="1"/>
          <p:nvPr/>
        </p:nvSpPr>
        <p:spPr>
          <a:xfrm>
            <a:off x="-15635" y="2108387"/>
            <a:ext cx="9871788" cy="26517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การประชุมชี้แจง</a:t>
            </a:r>
          </a:p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แนวทางการประเมิน</a:t>
            </a:r>
            <a:r>
              <a:rPr lang="th-TH" altLang="en-US" sz="4400" b="1" dirty="0">
                <a:solidFill>
                  <a:srgbClr val="2E319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การปฏิบัติราชการของส่วนราชการ</a:t>
            </a:r>
          </a:p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2568</a:t>
            </a:r>
            <a:endParaRPr kumimoji="0" lang="th-TH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0B30A8-7ED3-CD72-EFF1-76D1F7E7A535}"/>
              </a:ext>
            </a:extLst>
          </p:cNvPr>
          <p:cNvSpPr txBox="1"/>
          <p:nvPr/>
        </p:nvSpPr>
        <p:spPr>
          <a:xfrm>
            <a:off x="73816" y="4896057"/>
            <a:ext cx="9973698" cy="1255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วันอังคารที่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 มิถุนายน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2567</a:t>
            </a:r>
          </a:p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เวลา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09.30</a:t>
            </a: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– 12.00</a:t>
            </a: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น.</a:t>
            </a:r>
          </a:p>
          <a:p>
            <a:pPr marL="0" marR="0" lvl="0" indent="0" algn="ctr" defTabSz="6859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E319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ผ่านสื่ออิเล็กทรอนิกส์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130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BC44D-BEB5-D817-8A16-A3E9E15AE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0E43A30A-0D5C-CBC3-4F71-CD3378881904}"/>
              </a:ext>
            </a:extLst>
          </p:cNvPr>
          <p:cNvSpPr/>
          <p:nvPr/>
        </p:nvSpPr>
        <p:spPr>
          <a:xfrm>
            <a:off x="9135563" y="3066521"/>
            <a:ext cx="2900242" cy="36350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marR="0" lvl="0" indent="-180975" algn="l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	กำหนดตัวชี้วัด น้ำหนัก ค่าเป้าหมาย ในการประเมินผลการปฏิบัติราชการ</a:t>
            </a:r>
          </a:p>
          <a:p>
            <a:pPr marL="180975" marR="0" lvl="0" indent="-180975" algn="l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	ติดตาม กำกับ และให้การสนับสนุนเพื่อให้การดำเนินการประเมินผลการปฏิบัติราชการเป็นไปตามหลักเกณฑ์และแนวทางที่สำนักงาน </a:t>
            </a:r>
            <a:r>
              <a:rPr kumimoji="0" lang="th-TH" b="0" i="0" u="none" strike="noStrike" kern="1200" cap="none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กำหนด</a:t>
            </a:r>
          </a:p>
          <a:p>
            <a:pPr marL="180975" marR="0" lvl="0" indent="-180975" algn="l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3)	บูรณาการตัวชี้วัดขององค์การมหาชนที่อยู่ภายใต้การกำกับดูแลของรัฐมนตรีว่าการกระทรวง ยกเว้นองค์การมหาชนที่อยู่ภายใต้ระบบการประเมินผลตามพระราชบัญญัติการบริหารทุนหมุนเวียน พ.ศ. 2558 (กรณีคณะกรรมการกำกับการประเมินผลฯ ของส่วนราชการในกระทรวง)</a:t>
            </a:r>
          </a:p>
          <a:p>
            <a:pPr marL="180975" marR="0" lvl="0" indent="-180975" algn="l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4)	</a:t>
            </a:r>
            <a:r>
              <a:rPr kumimoji="0" lang="th-TH" b="0" i="0" u="none" strike="noStrike" kern="1200" cap="none" spc="-3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แต่งตั้งคณะทำงาน หรือมอบหมายบุคคลอื่นใด ดำเนินการตามหน้าที่และอำนาจที่ได้รับมอบหมายตามความจำเป็นและเหมาะสม </a:t>
            </a:r>
            <a:endParaRPr kumimoji="0" lang="en-US" b="0" i="0" u="none" strike="noStrike" kern="1200" cap="none" spc="-3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80975" marR="0" lvl="0" indent="-180975" algn="l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5)</a:t>
            </a:r>
            <a:r>
              <a:rPr kumimoji="0" lang="th-TH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ปฏิบัติงานอื่น ๆ ตามที่ได้รับมอบหมาย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A998D8C-42E2-C12D-BCFF-9B33858F6CA3}"/>
              </a:ext>
            </a:extLst>
          </p:cNvPr>
          <p:cNvSpPr/>
          <p:nvPr/>
        </p:nvSpPr>
        <p:spPr>
          <a:xfrm>
            <a:off x="9086438" y="2704895"/>
            <a:ext cx="2998492" cy="3996724"/>
          </a:xfrm>
          <a:prstGeom prst="roundRect">
            <a:avLst>
              <a:gd name="adj" fmla="val 6329"/>
            </a:avLst>
          </a:prstGeom>
          <a:noFill/>
          <a:ln w="19050">
            <a:solidFill>
              <a:srgbClr val="BF9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6" name="TextBox 13">
            <a:extLst>
              <a:ext uri="{FF2B5EF4-FFF2-40B4-BE49-F238E27FC236}">
                <a16:creationId xmlns:a16="http://schemas.microsoft.com/office/drawing/2014/main" id="{32CA2B7E-9011-F9D0-EC1A-59916964F926}"/>
              </a:ext>
            </a:extLst>
          </p:cNvPr>
          <p:cNvSpPr txBox="1"/>
          <p:nvPr/>
        </p:nvSpPr>
        <p:spPr>
          <a:xfrm>
            <a:off x="9143144" y="2801234"/>
            <a:ext cx="2838485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1" i="0" u="none" strike="noStrike" kern="1200" cap="none" spc="0" normalizeH="0" noProof="0" dirty="0">
                <a:ln>
                  <a:noFill/>
                </a:ln>
                <a:solidFill>
                  <a:srgbClr val="866600"/>
                </a:solidFill>
                <a:effectLst/>
                <a:uLnTx/>
                <a:uFillTx/>
                <a:latin typeface="Cordia New" panose="020B0304020202020204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หน้าที่และอำนาจ</a:t>
            </a:r>
            <a:endParaRPr kumimoji="0" lang="en-US" sz="1600" b="1" i="0" u="none" strike="noStrike" kern="1200" cap="none" spc="-30" normalizeH="0" noProof="0" dirty="0">
              <a:ln>
                <a:noFill/>
              </a:ln>
              <a:solidFill>
                <a:srgbClr val="866600"/>
              </a:solidFill>
              <a:effectLst/>
              <a:uLnTx/>
              <a:uFillTx/>
              <a:latin typeface="Cordia New" panose="020B0304020202020204" pitchFamily="34" charset="-34"/>
              <a:ea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84CF24F-A70F-D0CA-A568-A76DDFD0CB27}"/>
              </a:ext>
            </a:extLst>
          </p:cNvPr>
          <p:cNvSpPr txBox="1"/>
          <p:nvPr/>
        </p:nvSpPr>
        <p:spPr>
          <a:xfrm>
            <a:off x="75540" y="6363709"/>
            <a:ext cx="8679117" cy="493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หมายเหตุ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การพิจารณากำหนดตัวชี้วัดของส่วนราชการและจังหวัด ให้ดำเนินการผ่านการประชุมคณะกรรมการกำกับฯ ซึ่งประธานต้องมาประชุมด้วยตนเอง จะมอบหมายให้บุคคลอื่นใดมาประชุมแทนมิได้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EF925D-E3D7-8FE7-EAC7-9B4CE71DE83C}"/>
              </a:ext>
            </a:extLst>
          </p:cNvPr>
          <p:cNvSpPr txBox="1"/>
          <p:nvPr/>
        </p:nvSpPr>
        <p:spPr>
          <a:xfrm>
            <a:off x="431400" y="208521"/>
            <a:ext cx="108922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3200" b="1" kern="0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ผู้รับการประเมิน และกลไกการประเมิน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40C1140-EE36-F7FC-85D9-B05EE58431F1}"/>
              </a:ext>
            </a:extLst>
          </p:cNvPr>
          <p:cNvGrpSpPr/>
          <p:nvPr/>
        </p:nvGrpSpPr>
        <p:grpSpPr>
          <a:xfrm>
            <a:off x="200341" y="1808449"/>
            <a:ext cx="11587344" cy="540000"/>
            <a:chOff x="336979" y="901745"/>
            <a:chExt cx="11587344" cy="54000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C98C9A7-7F9C-53A4-281A-CB4076A9F90B}"/>
                </a:ext>
              </a:extLst>
            </p:cNvPr>
            <p:cNvSpPr/>
            <p:nvPr/>
          </p:nvSpPr>
          <p:spPr>
            <a:xfrm>
              <a:off x="1916323" y="901745"/>
              <a:ext cx="10008000" cy="540000"/>
            </a:xfrm>
            <a:prstGeom prst="roundRect">
              <a:avLst>
                <a:gd name="adj" fmla="val 4968"/>
              </a:avLst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6DF89E2-204A-3EC4-2068-54B7DC019C47}"/>
                </a:ext>
              </a:extLst>
            </p:cNvPr>
            <p:cNvSpPr/>
            <p:nvPr/>
          </p:nvSpPr>
          <p:spPr>
            <a:xfrm>
              <a:off x="336979" y="901745"/>
              <a:ext cx="1800000" cy="37426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lIns="144000" anchor="ctr">
              <a:no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กลไกการประเมิน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9353EF5-D2DE-A831-65F6-242065DBFE7E}"/>
                </a:ext>
              </a:extLst>
            </p:cNvPr>
            <p:cNvSpPr/>
            <p:nvPr/>
          </p:nvSpPr>
          <p:spPr>
            <a:xfrm>
              <a:off x="1983805" y="912255"/>
              <a:ext cx="7892482" cy="3978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1463" marR="0" lvl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คณะกรรมการกำกับการประเมินผลการปฏิบัติราชการของส่วนราชการ จำนวน 42 คณะ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CCB470F-98AF-621C-D742-43CA80343ABE}"/>
              </a:ext>
            </a:extLst>
          </p:cNvPr>
          <p:cNvGrpSpPr/>
          <p:nvPr/>
        </p:nvGrpSpPr>
        <p:grpSpPr>
          <a:xfrm>
            <a:off x="115614" y="2480422"/>
            <a:ext cx="8882634" cy="3889278"/>
            <a:chOff x="115614" y="2553992"/>
            <a:chExt cx="8882634" cy="388927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75263C7-447D-52B3-E950-051AA948A77F}"/>
                </a:ext>
              </a:extLst>
            </p:cNvPr>
            <p:cNvSpPr/>
            <p:nvPr/>
          </p:nvSpPr>
          <p:spPr bwMode="gray">
            <a:xfrm>
              <a:off x="115614" y="3736899"/>
              <a:ext cx="1131012" cy="327283"/>
            </a:xfrm>
            <a:prstGeom prst="round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ประธาน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*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4EF64F0-A29E-2EF3-DB4D-42172C0BB97F}"/>
                </a:ext>
              </a:extLst>
            </p:cNvPr>
            <p:cNvSpPr/>
            <p:nvPr/>
          </p:nvSpPr>
          <p:spPr bwMode="gray">
            <a:xfrm>
              <a:off x="6197082" y="3736899"/>
              <a:ext cx="2791399" cy="327283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ปลัดสำนักนายกรัฐมนตรี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BACE6B3-4B51-08F6-635E-54C6B3128CA2}"/>
                </a:ext>
              </a:extLst>
            </p:cNvPr>
            <p:cNvSpPr/>
            <p:nvPr/>
          </p:nvSpPr>
          <p:spPr bwMode="gray">
            <a:xfrm>
              <a:off x="3548111" y="3736899"/>
              <a:ext cx="2603704" cy="327283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หัวหน้าส่วนราชการ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F3A6536-4C9D-CA9D-DC8E-3A72967D73D5}"/>
                </a:ext>
              </a:extLst>
            </p:cNvPr>
            <p:cNvSpPr/>
            <p:nvPr/>
          </p:nvSpPr>
          <p:spPr bwMode="gray">
            <a:xfrm>
              <a:off x="1300179" y="3736899"/>
              <a:ext cx="2178950" cy="327283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ปลัดกระทรวง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637C43C-5DA2-AEE4-F0AD-FFDB3E587F49}"/>
                </a:ext>
              </a:extLst>
            </p:cNvPr>
            <p:cNvGrpSpPr/>
            <p:nvPr/>
          </p:nvGrpSpPr>
          <p:grpSpPr bwMode="gray">
            <a:xfrm>
              <a:off x="1252962" y="2736425"/>
              <a:ext cx="2234277" cy="432000"/>
              <a:chOff x="1366670" y="3234539"/>
              <a:chExt cx="1936139" cy="486512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9FCC5D74-17BE-18C7-3896-FA5E02F88883}"/>
                  </a:ext>
                </a:extLst>
              </p:cNvPr>
              <p:cNvSpPr/>
              <p:nvPr/>
            </p:nvSpPr>
            <p:spPr bwMode="gray">
              <a:xfrm>
                <a:off x="1414615" y="3234539"/>
                <a:ext cx="1888194" cy="486512"/>
              </a:xfrm>
              <a:prstGeom prst="roundRect">
                <a:avLst/>
              </a:prstGeom>
              <a:solidFill>
                <a:srgbClr val="BF9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0212527-3C2F-F8AA-8D42-53143BE6EB83}"/>
                  </a:ext>
                </a:extLst>
              </p:cNvPr>
              <p:cNvSpPr txBox="1"/>
              <p:nvPr/>
            </p:nvSpPr>
            <p:spPr bwMode="gray">
              <a:xfrm>
                <a:off x="1366670" y="3277980"/>
                <a:ext cx="1909948" cy="381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ส่วนราชการในกระทรวง 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8E0E435-EDE6-1A1F-BD6E-CC022A2EECF6}"/>
                </a:ext>
              </a:extLst>
            </p:cNvPr>
            <p:cNvGrpSpPr/>
            <p:nvPr/>
          </p:nvGrpSpPr>
          <p:grpSpPr bwMode="gray">
            <a:xfrm>
              <a:off x="3501271" y="2741488"/>
              <a:ext cx="2640394" cy="458801"/>
              <a:chOff x="3636359" y="3234539"/>
              <a:chExt cx="3245501" cy="516696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65117110-2B22-62A8-0D72-4EB365CBFAA7}"/>
                  </a:ext>
                </a:extLst>
              </p:cNvPr>
              <p:cNvSpPr/>
              <p:nvPr/>
            </p:nvSpPr>
            <p:spPr bwMode="gray">
              <a:xfrm>
                <a:off x="3670321" y="3234539"/>
                <a:ext cx="3200400" cy="486513"/>
              </a:xfrm>
              <a:prstGeom prst="roundRect">
                <a:avLst/>
              </a:prstGeom>
              <a:solidFill>
                <a:srgbClr val="BF9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9893371-7555-D408-76F5-3687FB9F1FF1}"/>
                  </a:ext>
                </a:extLst>
              </p:cNvPr>
              <p:cNvSpPr txBox="1"/>
              <p:nvPr/>
            </p:nvSpPr>
            <p:spPr bwMode="gray">
              <a:xfrm>
                <a:off x="3636359" y="3244531"/>
                <a:ext cx="3245501" cy="5067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ส่วนราชการในสังกัดสำนักนายกรัฐมนตรี</a:t>
                </a:r>
                <a:br>
                  <a:rPr kumimoji="0" 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และส่วนราชการไม่สังกัดฯ 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38459CE-3303-F15C-261E-569C58BF38BB}"/>
                </a:ext>
              </a:extLst>
            </p:cNvPr>
            <p:cNvSpPr/>
            <p:nvPr/>
          </p:nvSpPr>
          <p:spPr bwMode="gray">
            <a:xfrm>
              <a:off x="6197087" y="2736426"/>
              <a:ext cx="2791401" cy="432000"/>
            </a:xfrm>
            <a:prstGeom prst="roundRect">
              <a:avLst/>
            </a:prstGeom>
            <a:solidFill>
              <a:srgbClr val="BF9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3FB8BD8-AF9D-95C5-24F9-98A147FC432D}"/>
                </a:ext>
              </a:extLst>
            </p:cNvPr>
            <p:cNvSpPr/>
            <p:nvPr/>
          </p:nvSpPr>
          <p:spPr bwMode="gray">
            <a:xfrm>
              <a:off x="115614" y="3208489"/>
              <a:ext cx="1131012" cy="485994"/>
            </a:xfrm>
            <a:prstGeom prst="round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ผู้แต่งตั้ง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4D4AB5B-2A22-9F9E-79E6-DF6181E4A774}"/>
                </a:ext>
              </a:extLst>
            </p:cNvPr>
            <p:cNvSpPr/>
            <p:nvPr/>
          </p:nvSpPr>
          <p:spPr bwMode="gray">
            <a:xfrm>
              <a:off x="6206849" y="3208489"/>
              <a:ext cx="2791399" cy="485994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รองนายกรัฐมนตรีหรือรัฐมนตรี</a:t>
              </a:r>
              <a:b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ที่กำกับสำนักงานปลัดสำนักนายกรัฐมนตรี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BBD7A2-7D5C-3A5F-8C25-4DB0BC8ED223}"/>
                </a:ext>
              </a:extLst>
            </p:cNvPr>
            <p:cNvSpPr/>
            <p:nvPr/>
          </p:nvSpPr>
          <p:spPr bwMode="gray">
            <a:xfrm>
              <a:off x="3547026" y="3208489"/>
              <a:ext cx="2603703" cy="485994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รองนายกรัฐมนตรีหรือรัฐมนตรี</a:t>
              </a:r>
              <a:b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ที่กำกับส่วนราชการ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568710C-1345-5D3D-D701-72BB32D61A29}"/>
                </a:ext>
              </a:extLst>
            </p:cNvPr>
            <p:cNvSpPr/>
            <p:nvPr/>
          </p:nvSpPr>
          <p:spPr bwMode="gray">
            <a:xfrm>
              <a:off x="1308127" y="3208489"/>
              <a:ext cx="2178950" cy="485994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รัฐมนตรีว่าการกระทรวง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F08B09D-3FA9-2C5C-4AF0-A3D602D78B43}"/>
                </a:ext>
              </a:extLst>
            </p:cNvPr>
            <p:cNvSpPr/>
            <p:nvPr/>
          </p:nvSpPr>
          <p:spPr bwMode="gray">
            <a:xfrm>
              <a:off x="115614" y="4672927"/>
              <a:ext cx="1131012" cy="1396081"/>
            </a:xfrm>
            <a:prstGeom prst="roundRect">
              <a:avLst>
                <a:gd name="adj" fmla="val 5199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กรรมการ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47AEAF7B-E91E-890C-3421-71DF21C721FA}"/>
                </a:ext>
              </a:extLst>
            </p:cNvPr>
            <p:cNvSpPr/>
            <p:nvPr/>
          </p:nvSpPr>
          <p:spPr bwMode="gray">
            <a:xfrm>
              <a:off x="1310484" y="4671020"/>
              <a:ext cx="2178949" cy="1053136"/>
            </a:xfrm>
            <a:prstGeom prst="roundRect">
              <a:avLst>
                <a:gd name="adj" fmla="val 4059"/>
              </a:avLst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114300" marR="0" lvl="0" indent="-114300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ประธาน </a:t>
              </a:r>
              <a:r>
                <a:rPr kumimoji="0" lang="th-TH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ค.ต.ป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ประจำกระทรวง</a:t>
              </a:r>
            </a:p>
            <a:p>
              <a:pPr marL="114300" marR="0" lvl="0" indent="-114300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0" i="0" u="none" strike="noStrike" kern="0" cap="none" spc="-8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หัวหน้าส่วนราชการระดับกรม (ทุกกรม)</a:t>
              </a:r>
            </a:p>
            <a:p>
              <a:pPr marL="114300" marR="0" lvl="0" indent="-114300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ผู้อำนวยการองค์การมหาชนภายใต้</a:t>
              </a:r>
              <a:r>
                <a:rPr kumimoji="0" lang="th-TH" sz="1600" b="0" i="0" u="none" strike="noStrike" kern="0" cap="none" spc="-6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การกำกับของรัฐมนตรีว่าการกระทรวง</a:t>
              </a:r>
            </a:p>
            <a:p>
              <a:pPr marL="114300" marR="0" lvl="0" indent="-114300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ผู้นำกลุ่ม </a:t>
              </a:r>
              <a:r>
                <a:rPr kumimoji="0" lang="th-TH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ป.ย.ป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กระทรวง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230E211-7619-56AE-8173-8F17CAC56324}"/>
                </a:ext>
              </a:extLst>
            </p:cNvPr>
            <p:cNvSpPr/>
            <p:nvPr/>
          </p:nvSpPr>
          <p:spPr bwMode="gray">
            <a:xfrm>
              <a:off x="115614" y="4109566"/>
              <a:ext cx="1131012" cy="528372"/>
            </a:xfrm>
            <a:prstGeom prst="round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รองประธาน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25D39B9-A9AD-82BC-85A0-7107F662A15A}"/>
                </a:ext>
              </a:extLst>
            </p:cNvPr>
            <p:cNvSpPr/>
            <p:nvPr/>
          </p:nvSpPr>
          <p:spPr bwMode="gray">
            <a:xfrm>
              <a:off x="1300179" y="4109566"/>
              <a:ext cx="7677250" cy="52837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รองปลัดกระทรวง หรือรองหัวหน้าส่วนราชการ หรือรองปลัดสำนักนายกรัฐมนตรี</a:t>
              </a:r>
              <a:endParaRPr kumimoji="0" lang="en-US" b="0" i="0" u="none" strike="noStrike" kern="0" cap="none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ที่ได้รับมอบหมายเป็นผู้นำการบริหารการเปลี่ยนแปลง (</a:t>
              </a:r>
              <a:r>
                <a:rPr kumimoji="0" lang="en-US" b="0" i="0" u="none" strike="noStrike" kern="0" cap="none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CCO)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47BA3F3D-2D0C-0FC3-B990-F7D8EAE7054B}"/>
                </a:ext>
              </a:extLst>
            </p:cNvPr>
            <p:cNvSpPr/>
            <p:nvPr/>
          </p:nvSpPr>
          <p:spPr bwMode="gray">
            <a:xfrm>
              <a:off x="1322391" y="5781008"/>
              <a:ext cx="7655037" cy="288000"/>
            </a:xfrm>
            <a:prstGeom prst="roundRect">
              <a:avLst/>
            </a:prstGeom>
            <a:gradFill flip="none" rotWithShape="1">
              <a:gsLst>
                <a:gs pos="0">
                  <a:srgbClr val="FFEEB7"/>
                </a:gs>
                <a:gs pos="69000">
                  <a:srgbClr val="4472C4">
                    <a:lumMod val="34000"/>
                    <a:lumOff val="66000"/>
                  </a:srgbClr>
                </a:gs>
                <a:gs pos="89000">
                  <a:srgbClr val="4472C4">
                    <a:lumMod val="45000"/>
                    <a:lumOff val="55000"/>
                  </a:srgbClr>
                </a:gs>
                <a:gs pos="100000">
                  <a:srgbClr val="EAEFF7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50A33B52-21F6-216F-E3EA-0E9BE4BB8C5B}"/>
                </a:ext>
              </a:extLst>
            </p:cNvPr>
            <p:cNvSpPr/>
            <p:nvPr/>
          </p:nvSpPr>
          <p:spPr bwMode="gray">
            <a:xfrm>
              <a:off x="3531475" y="4672651"/>
              <a:ext cx="2609390" cy="1062643"/>
            </a:xfrm>
            <a:prstGeom prst="roundRect">
              <a:avLst>
                <a:gd name="adj" fmla="val 4479"/>
              </a:avLst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169863" marR="0" lvl="0" indent="-169863" algn="thai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88C46BA-1EBE-E02F-1461-5AD080CB8DC8}"/>
                </a:ext>
              </a:extLst>
            </p:cNvPr>
            <p:cNvSpPr txBox="1"/>
            <p:nvPr/>
          </p:nvSpPr>
          <p:spPr bwMode="gray">
            <a:xfrm>
              <a:off x="3533914" y="4684486"/>
              <a:ext cx="2646168" cy="338554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ผู้อำนวยการสำนัก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กองภายในส่วนราชการ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D350846-9A71-7046-35DC-710BD3736365}"/>
                </a:ext>
              </a:extLst>
            </p:cNvPr>
            <p:cNvGrpSpPr/>
            <p:nvPr/>
          </p:nvGrpSpPr>
          <p:grpSpPr>
            <a:xfrm>
              <a:off x="6172520" y="4669686"/>
              <a:ext cx="2813825" cy="1083951"/>
              <a:chOff x="6172520" y="4669686"/>
              <a:chExt cx="2813825" cy="1083951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57F61626-0755-B697-F31A-3B48879BA13E}"/>
                  </a:ext>
                </a:extLst>
              </p:cNvPr>
              <p:cNvSpPr/>
              <p:nvPr/>
            </p:nvSpPr>
            <p:spPr bwMode="gray">
              <a:xfrm>
                <a:off x="6172520" y="4672916"/>
                <a:ext cx="2813825" cy="1062639"/>
              </a:xfrm>
              <a:prstGeom prst="roundRect">
                <a:avLst>
                  <a:gd name="adj" fmla="val 4479"/>
                </a:avLst>
              </a:prstGeom>
              <a:solidFill>
                <a:srgbClr val="FFEEB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169863" marR="0" lvl="0" indent="-169863" algn="thai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9A670C1-8DA1-A5AC-90BD-BDDD095A26F9}"/>
                  </a:ext>
                </a:extLst>
              </p:cNvPr>
              <p:cNvSpPr txBox="1"/>
              <p:nvPr/>
            </p:nvSpPr>
            <p:spPr bwMode="gray">
              <a:xfrm>
                <a:off x="6172521" y="4669686"/>
                <a:ext cx="2804908" cy="1083951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 marL="114300" marR="0" lvl="0" indent="-114300" algn="thaiDist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ประธาน </a:t>
                </a:r>
                <a:r>
                  <a:rPr kumimoji="0" lang="th-TH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ค.ต.ป</a:t>
                </a: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. ประจำสำนักนายกรัฐมนตรี</a:t>
                </a:r>
              </a:p>
              <a:p>
                <a:pPr marL="114300" marR="0" lvl="0" indent="-114300" algn="thaiDist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อธิบดีกรมประชาสัมพันธ์</a:t>
                </a:r>
              </a:p>
              <a:p>
                <a:pPr marL="114300" marR="0" lvl="0" indent="-114300" algn="thaiDist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เลขาธิการคณะกรรมการคุ้มครองผู้บริโภค</a:t>
                </a:r>
              </a:p>
              <a:p>
                <a:pPr marL="114300" marR="0" lvl="0" indent="-11430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ผู้นำกลุ่ม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/</a:t>
                </a: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ผู้แทนกลุ่ม </a:t>
                </a:r>
                <a:r>
                  <a:rPr kumimoji="0" lang="th-TH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ป.ย.ป</a:t>
                </a:r>
                <a:r>
                  <a: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. ของสำนักงานปลัดสำนักนายกรัฐมนตรี</a:t>
                </a:r>
              </a:p>
            </p:txBody>
          </p:sp>
        </p:grp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CF3384E-74DF-9850-6CCE-2B6FBF9D7B77}"/>
                </a:ext>
              </a:extLst>
            </p:cNvPr>
            <p:cNvSpPr/>
            <p:nvPr/>
          </p:nvSpPr>
          <p:spPr bwMode="gray">
            <a:xfrm>
              <a:off x="1310485" y="6119270"/>
              <a:ext cx="7666943" cy="324000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เจ้าหน้าที่ผู้รับผิดชอบงานพัฒนาระบบบริหารของกระทรวง</a:t>
              </a:r>
              <a:r>
                <a:rPr kumimoji="0" lang="en-US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r>
                <a:rPr kumimoji="0" lang="th-TH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ส่วนราชการ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A19D44D-60F6-E66A-413A-1E6B33F617F1}"/>
                </a:ext>
              </a:extLst>
            </p:cNvPr>
            <p:cNvSpPr/>
            <p:nvPr/>
          </p:nvSpPr>
          <p:spPr bwMode="gray">
            <a:xfrm rot="20700000">
              <a:off x="1265584" y="2553992"/>
              <a:ext cx="684000" cy="239531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9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คณะ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D2E1FEF-F68F-D88E-D2BA-63FC106A754F}"/>
                </a:ext>
              </a:extLst>
            </p:cNvPr>
            <p:cNvSpPr/>
            <p:nvPr/>
          </p:nvSpPr>
          <p:spPr bwMode="gray">
            <a:xfrm rot="20700000">
              <a:off x="3490391" y="2553992"/>
              <a:ext cx="684000" cy="239531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22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คณะ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23EA889C-8515-6020-472D-91C925965308}"/>
                </a:ext>
              </a:extLst>
            </p:cNvPr>
            <p:cNvSpPr/>
            <p:nvPr/>
          </p:nvSpPr>
          <p:spPr bwMode="gray">
            <a:xfrm rot="20700000">
              <a:off x="6152602" y="2553992"/>
              <a:ext cx="684000" cy="239531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 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F9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คณะ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1BAC6248-671E-032F-6479-2EB7504303AD}"/>
                </a:ext>
              </a:extLst>
            </p:cNvPr>
            <p:cNvSpPr/>
            <p:nvPr/>
          </p:nvSpPr>
          <p:spPr bwMode="gray">
            <a:xfrm>
              <a:off x="115614" y="6118967"/>
              <a:ext cx="1131012" cy="324000"/>
            </a:xfrm>
            <a:prstGeom prst="round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ฝ่ายเลขาฯ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3B71141-4F98-50F9-7AB2-C8095E44C85E}"/>
                </a:ext>
              </a:extLst>
            </p:cNvPr>
            <p:cNvSpPr txBox="1"/>
            <p:nvPr/>
          </p:nvSpPr>
          <p:spPr bwMode="gray">
            <a:xfrm>
              <a:off x="6186030" y="2753825"/>
              <a:ext cx="2791399" cy="449931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pPr marL="176213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ส่วนราชการในสำนักนายกรัฐมนตรี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</a:t>
              </a:r>
              <a:r>
                <a:rPr kumimoji="0" lang="th-TH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สป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น. กปส. สคบ.)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90E35E0-AD4C-2648-D409-C355CB1747A6}"/>
                </a:ext>
              </a:extLst>
            </p:cNvPr>
            <p:cNvSpPr txBox="1"/>
            <p:nvPr/>
          </p:nvSpPr>
          <p:spPr bwMode="gray">
            <a:xfrm>
              <a:off x="1567375" y="5769496"/>
              <a:ext cx="71872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ผู้แทนสำนักงาน </a:t>
              </a:r>
              <a:r>
                <a:rPr kumimoji="0" lang="th-TH" sz="16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ก.พ.ร</a:t>
              </a:r>
              <a:r>
                <a:rPr kumimoji="0" lang="th-TH" sz="16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ผู้แทนสำนักงบประมาณ และผู้แทนสำนักงานสภาพัฒนาการเศรษฐกิจและสังคมแห่งชาติ</a:t>
              </a:r>
              <a:endPara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0269DF7-C007-4B31-2E01-F9779688B581}"/>
              </a:ext>
            </a:extLst>
          </p:cNvPr>
          <p:cNvGrpSpPr/>
          <p:nvPr/>
        </p:nvGrpSpPr>
        <p:grpSpPr>
          <a:xfrm>
            <a:off x="200341" y="998215"/>
            <a:ext cx="11587346" cy="684000"/>
            <a:chOff x="368508" y="998215"/>
            <a:chExt cx="11587346" cy="684000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22E25BFF-2BC6-0BA4-AAE4-DEB0D4D132BB}"/>
                </a:ext>
              </a:extLst>
            </p:cNvPr>
            <p:cNvGrpSpPr/>
            <p:nvPr/>
          </p:nvGrpSpPr>
          <p:grpSpPr>
            <a:xfrm>
              <a:off x="368508" y="998215"/>
              <a:ext cx="11587346" cy="684000"/>
              <a:chOff x="336979" y="901745"/>
              <a:chExt cx="11587346" cy="684000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C93DB20D-1DC5-FF51-274C-B7902A9BEB3B}"/>
                  </a:ext>
                </a:extLst>
              </p:cNvPr>
              <p:cNvSpPr/>
              <p:nvPr/>
            </p:nvSpPr>
            <p:spPr>
              <a:xfrm>
                <a:off x="1916325" y="901745"/>
                <a:ext cx="10008000" cy="684000"/>
              </a:xfrm>
              <a:prstGeom prst="roundRect">
                <a:avLst>
                  <a:gd name="adj" fmla="val 4968"/>
                </a:avLst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B4AA3D0-1EDA-8A53-8775-19935F2291CF}"/>
                  </a:ext>
                </a:extLst>
              </p:cNvPr>
              <p:cNvSpPr/>
              <p:nvPr/>
            </p:nvSpPr>
            <p:spPr>
              <a:xfrm>
                <a:off x="336979" y="901745"/>
                <a:ext cx="1800000" cy="374267"/>
              </a:xfrm>
              <a:prstGeom prst="rect">
                <a:avLst/>
              </a:prstGeom>
              <a:solidFill>
                <a:srgbClr val="AFC5B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144000" anchor="ctr">
                <a:no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ผู้รับการประเมิน</a:t>
                </a:r>
                <a:endPara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8FB27E7-C99D-8120-1EF2-A55CC67985E9}"/>
                  </a:ext>
                </a:extLst>
              </p:cNvPr>
              <p:cNvSpPr/>
              <p:nvPr/>
            </p:nvSpPr>
            <p:spPr>
              <a:xfrm>
                <a:off x="1983804" y="921133"/>
                <a:ext cx="9693191" cy="3978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71463" marR="0" lvl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th-TH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ส่วนราชการ</a:t>
                </a: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</a:t>
                </a:r>
                <a:r>
                  <a:rPr kumimoji="0" lang="th-TH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จำนวน </a:t>
                </a: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163</a:t>
                </a:r>
                <a:r>
                  <a:rPr kumimoji="0" lang="th-TH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กรม</a:t>
                </a: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228A6AE-340B-ED27-1698-3632C2049723}"/>
                </a:ext>
              </a:extLst>
            </p:cNvPr>
            <p:cNvSpPr txBox="1"/>
            <p:nvPr/>
          </p:nvSpPr>
          <p:spPr>
            <a:xfrm>
              <a:off x="5065343" y="1058291"/>
              <a:ext cx="6821861" cy="592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kumimoji="0" lang="th-TH" sz="2000" b="0" i="0" u="none" strike="noStrike" kern="0" cap="none" spc="-2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(เพิ่ม ก</a:t>
              </a:r>
              <a:r>
                <a:rPr lang="th-TH" sz="2000" kern="0" spc="-20" dirty="0"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ระทรวง</a:t>
              </a:r>
              <a:r>
                <a:rPr kumimoji="0" lang="th-TH" sz="2000" b="0" i="0" u="none" strike="noStrike" kern="0" cap="none" spc="-2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กลาโหม สำนักงานตำรวจแห่งชาติ กองอำนวยการรักษาความมั่นคงภายในราชอาณาจักร </a:t>
              </a:r>
              <a:br>
                <a:rPr kumimoji="0" lang="th-TH" sz="2000" b="0" i="0" u="none" strike="noStrike" kern="0" cap="none" spc="-2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2000" b="0" i="0" u="none" strike="noStrike" kern="0" cap="none" spc="-2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และศูนย์อำนวยการรักษาผลประโยชน์ของชาติทางทะเล) </a:t>
              </a:r>
              <a:endParaRPr lang="en-US" sz="2000" dirty="0"/>
            </a:p>
          </p:txBody>
        </p:sp>
      </p:grp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EEA90CB0-33AF-5A14-3BB4-AF0304578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10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78346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E20E63-02B2-AB89-FBA7-D2444F2662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C7AB3-F273-DCB2-B657-440644F05156}"/>
              </a:ext>
            </a:extLst>
          </p:cNvPr>
          <p:cNvSpPr txBox="1"/>
          <p:nvPr/>
        </p:nvSpPr>
        <p:spPr>
          <a:xfrm>
            <a:off x="450917" y="221340"/>
            <a:ext cx="93900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รอบและเกณฑ์การประเมิน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D585CF-DE24-7553-6DB1-7ED3968D7987}"/>
              </a:ext>
            </a:extLst>
          </p:cNvPr>
          <p:cNvGrpSpPr/>
          <p:nvPr/>
        </p:nvGrpSpPr>
        <p:grpSpPr>
          <a:xfrm>
            <a:off x="385184" y="1022044"/>
            <a:ext cx="4972833" cy="774065"/>
            <a:chOff x="360966" y="1184271"/>
            <a:chExt cx="4972833" cy="774065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BF7A84A-3701-3469-07F3-50775B805D7E}"/>
                </a:ext>
              </a:extLst>
            </p:cNvPr>
            <p:cNvSpPr/>
            <p:nvPr/>
          </p:nvSpPr>
          <p:spPr>
            <a:xfrm>
              <a:off x="360966" y="1249916"/>
              <a:ext cx="2468880" cy="457200"/>
            </a:xfrm>
            <a:prstGeom prst="rect">
              <a:avLst/>
            </a:prstGeom>
            <a:solidFill>
              <a:srgbClr val="AFC5B9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noAutofit/>
            </a:bodyPr>
            <a:lstStyle/>
            <a:p>
              <a:pPr marL="11588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รอบการประเมิน</a:t>
              </a:r>
              <a:endPara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88" name="Picture 87" descr="A close up of a sign&#10;&#10;Description automatically generated">
              <a:extLst>
                <a:ext uri="{FF2B5EF4-FFF2-40B4-BE49-F238E27FC236}">
                  <a16:creationId xmlns:a16="http://schemas.microsoft.com/office/drawing/2014/main" id="{1F5AC41A-05CB-99F9-8CDC-7D2775CD2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4375" y="1184271"/>
              <a:ext cx="801477" cy="774065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7A32192-B666-98D1-7733-4D33FC96A0E9}"/>
                </a:ext>
              </a:extLst>
            </p:cNvPr>
            <p:cNvSpPr txBox="1"/>
            <p:nvPr/>
          </p:nvSpPr>
          <p:spPr>
            <a:xfrm>
              <a:off x="3746789" y="1293133"/>
              <a:ext cx="1587010" cy="4810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ปีละ 2 รอบ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79EDEFA-64E8-A23E-6AA4-18EDEA3CC522}"/>
              </a:ext>
            </a:extLst>
          </p:cNvPr>
          <p:cNvGrpSpPr/>
          <p:nvPr/>
        </p:nvGrpSpPr>
        <p:grpSpPr>
          <a:xfrm>
            <a:off x="360966" y="2222363"/>
            <a:ext cx="9224468" cy="543918"/>
            <a:chOff x="360966" y="2209711"/>
            <a:chExt cx="9224468" cy="543918"/>
          </a:xfrm>
        </p:grpSpPr>
        <p:sp>
          <p:nvSpPr>
            <p:cNvPr id="94" name="Rectangle 47">
              <a:extLst>
                <a:ext uri="{FF2B5EF4-FFF2-40B4-BE49-F238E27FC236}">
                  <a16:creationId xmlns:a16="http://schemas.microsoft.com/office/drawing/2014/main" id="{AC9660B2-5C6A-A55F-0927-6E3F22A5F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4375" y="2315047"/>
              <a:ext cx="6631059" cy="438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41363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thaiDist" defTabSz="457200" eaLnBrk="0" fontAlgn="base" latinLnBrk="0" hangingPunct="0">
                <a:lnSpc>
                  <a:spcPts val="2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เกณฑ์การประเมิน ประกอบด้วยการประเมินใน </a:t>
              </a:r>
              <a:r>
                <a:rPr kumimoji="0" lang="en-US" sz="24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2</a:t>
              </a:r>
              <a:r>
                <a:rPr kumimoji="0" lang="th-TH" sz="24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ระดับ ดังนี้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8901ED4-9E5F-8C0A-DE28-9670D2AB7B9C}"/>
                </a:ext>
              </a:extLst>
            </p:cNvPr>
            <p:cNvSpPr/>
            <p:nvPr/>
          </p:nvSpPr>
          <p:spPr>
            <a:xfrm>
              <a:off x="360966" y="2209711"/>
              <a:ext cx="2468880" cy="457200"/>
            </a:xfrm>
            <a:prstGeom prst="rect">
              <a:avLst/>
            </a:prstGeom>
            <a:solidFill>
              <a:srgbClr val="AFC5B9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noAutofit/>
            </a:bodyPr>
            <a:lstStyle/>
            <a:p>
              <a:pPr marL="11588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เกณฑ์การประเมิน</a:t>
              </a:r>
              <a:endPara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0D8122F1-918B-F234-60EF-47736C69A231}"/>
              </a:ext>
            </a:extLst>
          </p:cNvPr>
          <p:cNvCxnSpPr/>
          <p:nvPr/>
        </p:nvCxnSpPr>
        <p:spPr>
          <a:xfrm>
            <a:off x="6410960" y="2985626"/>
            <a:ext cx="0" cy="3636000"/>
          </a:xfrm>
          <a:prstGeom prst="line">
            <a:avLst/>
          </a:prstGeom>
          <a:noFill/>
          <a:ln w="28575" cap="flat" cmpd="sng" algn="ctr">
            <a:solidFill>
              <a:srgbClr val="5B9BD5">
                <a:lumMod val="75000"/>
              </a:srgbClr>
            </a:solidFill>
            <a:prstDash val="sysDot"/>
            <a:headEnd type="oval" w="med" len="med"/>
            <a:tailEnd type="oval" w="med" len="med"/>
          </a:ln>
          <a:effectLst/>
        </p:spPr>
      </p:cxnSp>
      <p:sp>
        <p:nvSpPr>
          <p:cNvPr id="5" name="Rectangle 47">
            <a:extLst>
              <a:ext uri="{FF2B5EF4-FFF2-40B4-BE49-F238E27FC236}">
                <a16:creationId xmlns:a16="http://schemas.microsoft.com/office/drawing/2014/main" id="{40FE7A91-4233-B9C4-C8FE-112A97B9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461" y="3157913"/>
            <a:ext cx="5123187" cy="9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thaiDist" defTabSz="457200">
              <a:lnSpc>
                <a:spcPct val="90000"/>
              </a:lnSpc>
              <a:tabLst/>
              <a:defRPr/>
            </a:pP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ผลการประเมินส่วนราชการคำนวณจากผลรวมจากค่าคะแนนถ่วงด้วยน้ำหนักของทุกตัวชี้วัด เต็ม 100 คะแนน โดยแบ่งเกณฑ์การประเมินเป็น </a:t>
            </a:r>
            <a:b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en-US" sz="2000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th-TH" sz="2000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ระดับ ดังนี้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B7C144-B6DE-EB35-70F4-3B9F96957F44}"/>
              </a:ext>
            </a:extLst>
          </p:cNvPr>
          <p:cNvGrpSpPr/>
          <p:nvPr/>
        </p:nvGrpSpPr>
        <p:grpSpPr>
          <a:xfrm>
            <a:off x="6814840" y="4028565"/>
            <a:ext cx="4885836" cy="1326959"/>
            <a:chOff x="6814840" y="2974656"/>
            <a:chExt cx="4885836" cy="13269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456789B-32FF-7555-049A-257243DE4535}"/>
                </a:ext>
              </a:extLst>
            </p:cNvPr>
            <p:cNvSpPr txBox="1"/>
            <p:nvPr/>
          </p:nvSpPr>
          <p:spPr>
            <a:xfrm>
              <a:off x="6917420" y="3659232"/>
              <a:ext cx="1344840" cy="411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3038" marR="0" lvl="0" indent="-173038" algn="ctr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3136900" algn="l"/>
                </a:tabLst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ระดับพอใช้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C484CC-FC0E-48D9-4AE7-C01730685C7B}"/>
                </a:ext>
              </a:extLst>
            </p:cNvPr>
            <p:cNvSpPr txBox="1"/>
            <p:nvPr/>
          </p:nvSpPr>
          <p:spPr>
            <a:xfrm>
              <a:off x="10216804" y="3659232"/>
              <a:ext cx="1324562" cy="411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3038" marR="0" lvl="0" indent="-173038" algn="ctr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3136900" algn="l"/>
                </a:tabLst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ระดับดีมาก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E0F901-4859-7C71-CF3C-D7421EBE7D0A}"/>
                </a:ext>
              </a:extLst>
            </p:cNvPr>
            <p:cNvSpPr txBox="1"/>
            <p:nvPr/>
          </p:nvSpPr>
          <p:spPr>
            <a:xfrm>
              <a:off x="8542866" y="3659232"/>
              <a:ext cx="1397131" cy="411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60363" marR="0" lvl="0" indent="-173038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3136900" algn="l"/>
                </a:tabLst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ระดับดี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BEF853F-E343-D949-E487-D4A132876A44}"/>
                </a:ext>
              </a:extLst>
            </p:cNvPr>
            <p:cNvSpPr txBox="1"/>
            <p:nvPr/>
          </p:nvSpPr>
          <p:spPr>
            <a:xfrm>
              <a:off x="10216804" y="3963061"/>
              <a:ext cx="14838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90.00 – 100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คะแนน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9FC4A5B-82B2-A2AF-2E4C-806D324F143E}"/>
                </a:ext>
              </a:extLst>
            </p:cNvPr>
            <p:cNvSpPr txBox="1"/>
            <p:nvPr/>
          </p:nvSpPr>
          <p:spPr>
            <a:xfrm>
              <a:off x="8499495" y="3963061"/>
              <a:ext cx="14838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60</a:t>
              </a: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.00 – 89.99 คะแนน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135538-92EA-DD11-9B1D-678C30488998}"/>
                </a:ext>
              </a:extLst>
            </p:cNvPr>
            <p:cNvSpPr txBox="1"/>
            <p:nvPr/>
          </p:nvSpPr>
          <p:spPr>
            <a:xfrm>
              <a:off x="6814840" y="3963061"/>
              <a:ext cx="14474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ต่ำกว่า 60.00 คะแนน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EBAF289-5A6A-71E0-3A14-ABF7FDF918AD}"/>
                </a:ext>
              </a:extLst>
            </p:cNvPr>
            <p:cNvGrpSpPr/>
            <p:nvPr/>
          </p:nvGrpSpPr>
          <p:grpSpPr>
            <a:xfrm>
              <a:off x="7119643" y="2974656"/>
              <a:ext cx="4269916" cy="742295"/>
              <a:chOff x="12322658" y="4398823"/>
              <a:chExt cx="4269916" cy="742295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3D4A47A-3B4A-9F62-DB5D-DEC295BAF9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77070"/>
              <a:stretch/>
            </p:blipFill>
            <p:spPr>
              <a:xfrm rot="5400000">
                <a:off x="12492848" y="4228633"/>
                <a:ext cx="742295" cy="1082675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0AECA02-CDC4-944C-A477-A8A6859606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77069"/>
              <a:stretch/>
            </p:blipFill>
            <p:spPr>
              <a:xfrm rot="5400000">
                <a:off x="15681604" y="4227120"/>
                <a:ext cx="739267" cy="1082673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C81282E-16E4-BA37-FA83-B098EB8DE1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33746" b="32965"/>
              <a:stretch/>
            </p:blipFill>
            <p:spPr>
              <a:xfrm rot="5400000">
                <a:off x="14085282" y="3709212"/>
                <a:ext cx="739267" cy="2118489"/>
              </a:xfrm>
              <a:prstGeom prst="rect">
                <a:avLst/>
              </a:prstGeom>
            </p:spPr>
          </p:pic>
        </p:grpSp>
      </p:grpSp>
      <p:sp>
        <p:nvSpPr>
          <p:cNvPr id="19" name="Rectangle 47">
            <a:extLst>
              <a:ext uri="{FF2B5EF4-FFF2-40B4-BE49-F238E27FC236}">
                <a16:creationId xmlns:a16="http://schemas.microsoft.com/office/drawing/2014/main" id="{34FF68B8-A991-69C8-8092-D1B407AC8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6369" y="2784606"/>
            <a:ext cx="2917786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thaiDist" defTabSz="457200">
              <a:lnSpc>
                <a:spcPts val="2700"/>
              </a:lnSpc>
              <a:tabLst/>
              <a:defRPr/>
            </a:pPr>
            <a:r>
              <a:rPr lang="th-TH" sz="2400" b="1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เกณฑ์การประเมินส่วนราชการ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3733053-2C2E-1B1B-2CA0-F513EFFB6EF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7503197" y="5420796"/>
            <a:ext cx="3474353" cy="1391287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13FF3FC0-9CE1-70CD-032D-A4BA10911320}"/>
              </a:ext>
            </a:extLst>
          </p:cNvPr>
          <p:cNvSpPr txBox="1"/>
          <p:nvPr/>
        </p:nvSpPr>
        <p:spPr>
          <a:xfrm>
            <a:off x="5234749" y="1159859"/>
            <a:ext cx="1188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รอบ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6 เดือน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5879ACA-7D59-CCE1-AFDE-83CB0079E84A}"/>
              </a:ext>
            </a:extLst>
          </p:cNvPr>
          <p:cNvSpPr txBox="1"/>
          <p:nvPr/>
        </p:nvSpPr>
        <p:spPr>
          <a:xfrm>
            <a:off x="5234749" y="1472556"/>
            <a:ext cx="14696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รอบ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12</a:t>
            </a: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เดือน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090E462-B757-820D-AF5E-69BB0699AC4F}"/>
              </a:ext>
            </a:extLst>
          </p:cNvPr>
          <p:cNvGrpSpPr/>
          <p:nvPr/>
        </p:nvGrpSpPr>
        <p:grpSpPr>
          <a:xfrm>
            <a:off x="943045" y="3805001"/>
            <a:ext cx="4463133" cy="1625746"/>
            <a:chOff x="943045" y="3750571"/>
            <a:chExt cx="4463133" cy="162574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97E050C-768A-8ACB-1A82-3F0CFCAF8EC4}"/>
                </a:ext>
              </a:extLst>
            </p:cNvPr>
            <p:cNvGrpSpPr/>
            <p:nvPr/>
          </p:nvGrpSpPr>
          <p:grpSpPr>
            <a:xfrm>
              <a:off x="948300" y="3951895"/>
              <a:ext cx="1371600" cy="523220"/>
              <a:chOff x="856373" y="2387857"/>
              <a:chExt cx="1371600" cy="523220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CCB33EE4-3C9D-0221-804A-651543ED5E62}"/>
                  </a:ext>
                </a:extLst>
              </p:cNvPr>
              <p:cNvSpPr/>
              <p:nvPr/>
            </p:nvSpPr>
            <p:spPr>
              <a:xfrm>
                <a:off x="856373" y="2510533"/>
                <a:ext cx="1371600" cy="324000"/>
              </a:xfrm>
              <a:prstGeom prst="roundRect">
                <a:avLst/>
              </a:prstGeom>
              <a:solidFill>
                <a:srgbClr val="D7EA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D0E2A30-DCCC-B3BB-1088-A7C84CFB089E}"/>
                  </a:ext>
                </a:extLst>
              </p:cNvPr>
              <p:cNvSpPr txBox="1"/>
              <p:nvPr/>
            </p:nvSpPr>
            <p:spPr>
              <a:xfrm>
                <a:off x="1313585" y="2387857"/>
                <a:ext cx="4571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50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D910777-4B99-842C-73C3-8E369B94F812}"/>
                </a:ext>
              </a:extLst>
            </p:cNvPr>
            <p:cNvGrpSpPr/>
            <p:nvPr/>
          </p:nvGrpSpPr>
          <p:grpSpPr>
            <a:xfrm>
              <a:off x="2498570" y="3869880"/>
              <a:ext cx="1371600" cy="528691"/>
              <a:chOff x="2406643" y="2305842"/>
              <a:chExt cx="1371600" cy="528691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BDBBAA0-5173-CC0E-7B0A-15F3F7A0E7BB}"/>
                  </a:ext>
                </a:extLst>
              </p:cNvPr>
              <p:cNvSpPr/>
              <p:nvPr/>
            </p:nvSpPr>
            <p:spPr>
              <a:xfrm>
                <a:off x="2406643" y="2348533"/>
                <a:ext cx="1371600" cy="486000"/>
              </a:xfrm>
              <a:prstGeom prst="roundRect">
                <a:avLst/>
              </a:prstGeom>
              <a:solidFill>
                <a:srgbClr val="C5DFB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13DA6A9-5261-A140-B7FD-82AA39B5FE6D}"/>
                  </a:ext>
                </a:extLst>
              </p:cNvPr>
              <p:cNvSpPr txBox="1"/>
              <p:nvPr/>
            </p:nvSpPr>
            <p:spPr>
              <a:xfrm>
                <a:off x="2863855" y="2305842"/>
                <a:ext cx="4571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75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C19A00-84C0-5F13-648E-01199489617F}"/>
                </a:ext>
              </a:extLst>
            </p:cNvPr>
            <p:cNvGrpSpPr/>
            <p:nvPr/>
          </p:nvGrpSpPr>
          <p:grpSpPr>
            <a:xfrm>
              <a:off x="4034578" y="3750571"/>
              <a:ext cx="1371600" cy="648000"/>
              <a:chOff x="3942651" y="2186533"/>
              <a:chExt cx="1371600" cy="648000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F7FC026D-BD3A-7070-90DE-33970D210FA9}"/>
                  </a:ext>
                </a:extLst>
              </p:cNvPr>
              <p:cNvSpPr/>
              <p:nvPr/>
            </p:nvSpPr>
            <p:spPr>
              <a:xfrm>
                <a:off x="3942651" y="2186533"/>
                <a:ext cx="1371600" cy="648000"/>
              </a:xfrm>
              <a:prstGeom prst="roundRect">
                <a:avLst/>
              </a:prstGeom>
              <a:solidFill>
                <a:srgbClr val="A9D18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7FB2521-021E-7EEB-D75A-435EB65269F9}"/>
                  </a:ext>
                </a:extLst>
              </p:cNvPr>
              <p:cNvSpPr txBox="1"/>
              <p:nvPr/>
            </p:nvSpPr>
            <p:spPr>
              <a:xfrm>
                <a:off x="4331735" y="2229405"/>
                <a:ext cx="5934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100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E4662C5-5E81-D443-9497-D4098EBCD3E5}"/>
                </a:ext>
              </a:extLst>
            </p:cNvPr>
            <p:cNvSpPr txBox="1"/>
            <p:nvPr/>
          </p:nvSpPr>
          <p:spPr>
            <a:xfrm>
              <a:off x="943045" y="4363931"/>
              <a:ext cx="138211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เป้าหมายขั้นต้น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420CB5-0F3F-A87E-B0DF-970770C4566E}"/>
                </a:ext>
              </a:extLst>
            </p:cNvPr>
            <p:cNvSpPr txBox="1"/>
            <p:nvPr/>
          </p:nvSpPr>
          <p:spPr>
            <a:xfrm>
              <a:off x="2349833" y="4363931"/>
              <a:ext cx="16690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เป้าหมายมาตรฐาน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B908CE-D1D7-7BC3-88EF-5C7704F644C3}"/>
                </a:ext>
              </a:extLst>
            </p:cNvPr>
            <p:cNvSpPr txBox="1"/>
            <p:nvPr/>
          </p:nvSpPr>
          <p:spPr>
            <a:xfrm>
              <a:off x="4046155" y="4363931"/>
              <a:ext cx="134844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เป้าหมายขั้นสูง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C414395-F2B5-2972-9DBC-67CD517971B4}"/>
                </a:ext>
              </a:extLst>
            </p:cNvPr>
            <p:cNvSpPr txBox="1"/>
            <p:nvPr/>
          </p:nvSpPr>
          <p:spPr>
            <a:xfrm>
              <a:off x="2381586" y="4976207"/>
              <a:ext cx="1648208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C5DFB4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ค่าเป้าหมายตามแผน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AA82FE4B-C4D1-3FB2-76B4-35277A2D934E}"/>
                </a:ext>
              </a:extLst>
            </p:cNvPr>
            <p:cNvSpPr/>
            <p:nvPr/>
          </p:nvSpPr>
          <p:spPr>
            <a:xfrm>
              <a:off x="2951667" y="4793079"/>
              <a:ext cx="472718" cy="183128"/>
            </a:xfrm>
            <a:prstGeom prst="triangle">
              <a:avLst/>
            </a:prstGeom>
            <a:solidFill>
              <a:srgbClr val="C5DFB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26F2854-9F0E-302D-C7C0-B30EC7D487D8}"/>
              </a:ext>
            </a:extLst>
          </p:cNvPr>
          <p:cNvSpPr txBox="1"/>
          <p:nvPr/>
        </p:nvSpPr>
        <p:spPr>
          <a:xfrm>
            <a:off x="165662" y="6430867"/>
            <a:ext cx="6054209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th-TH" sz="1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การกำหนดค่าเป้าหมายตัวชี้วัดให้เป็นไปตามหลักเกณฑ์ฯ ที่ สำนักงาน </a:t>
            </a:r>
            <a:r>
              <a:rPr kumimoji="0" lang="th-TH" sz="180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ก.พ.ร</a:t>
            </a:r>
            <a:r>
              <a:rPr kumimoji="0" lang="th-TH" sz="1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กำหนด</a:t>
            </a:r>
          </a:p>
        </p:txBody>
      </p:sp>
      <p:sp>
        <p:nvSpPr>
          <p:cNvPr id="35" name="Rectangle 47">
            <a:extLst>
              <a:ext uri="{FF2B5EF4-FFF2-40B4-BE49-F238E27FC236}">
                <a16:creationId xmlns:a16="http://schemas.microsoft.com/office/drawing/2014/main" id="{5C060C63-BD45-E1E3-E6E9-05544FBBC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943" y="3157913"/>
            <a:ext cx="5732076" cy="64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thaiDist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การประเมินแต่ละตัวชี้วัดพิจารณาจากผลการดำเนินงานเทียบกับค่าเป้าหมาย </a:t>
            </a:r>
            <a:b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ระดับที่กำหนดไว้ โดยมีเกณฑ์การประเมิน ดังนี้</a:t>
            </a:r>
          </a:p>
        </p:txBody>
      </p:sp>
      <p:sp>
        <p:nvSpPr>
          <p:cNvPr id="36" name="Rectangle 47">
            <a:extLst>
              <a:ext uri="{FF2B5EF4-FFF2-40B4-BE49-F238E27FC236}">
                <a16:creationId xmlns:a16="http://schemas.microsoft.com/office/drawing/2014/main" id="{31080DD2-D81F-8E65-66C8-E72E4EAFB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62" y="5355524"/>
            <a:ext cx="6054209" cy="109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thaiDist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วิธีคำนวณ	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71463" marR="0" lvl="0" indent="-179388" algn="thaiDist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หากผลการดำเนินงานต่ำกว่าเป้าหมายขั้นต้นที่ตั้งไว้จะได้คะแนนเป็นศูนย์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71463" marR="0" lvl="0" indent="-179388" algn="thaiDist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คิดคะแนนจากการเทียบบัญญัติไตรยางศ์ระหว่างผลการดำเนินงานจริงกับค่าเป้าหมาย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ระดับ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71463" marR="0" lvl="0" indent="-179388" algn="thaiDist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นำคะแนนที่ได้ถ่วงด้วยน้ำหนักตัวชี้วัดจะเป็นคะแนนของตัวชี้วัดนั้น ๆ</a:t>
            </a:r>
          </a:p>
        </p:txBody>
      </p:sp>
      <p:sp>
        <p:nvSpPr>
          <p:cNvPr id="37" name="Rectangle 47">
            <a:extLst>
              <a:ext uri="{FF2B5EF4-FFF2-40B4-BE49-F238E27FC236}">
                <a16:creationId xmlns:a16="http://schemas.microsoft.com/office/drawing/2014/main" id="{9F3571F2-AF55-2194-8510-23635CF4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51" y="2784606"/>
            <a:ext cx="2917786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thaiDist" defTabSz="457200">
              <a:lnSpc>
                <a:spcPts val="2700"/>
              </a:lnSpc>
              <a:tabLst/>
              <a:defRPr/>
            </a:pPr>
            <a:r>
              <a:rPr lang="th-TH" sz="2400" b="1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เกณฑ์การประเมินระดับตัวชี้วัด</a:t>
            </a:r>
          </a:p>
        </p:txBody>
      </p:sp>
      <p:pic>
        <p:nvPicPr>
          <p:cNvPr id="40" name="Picture 39" descr="A red tag with white text&#10;&#10;Description automatically generated">
            <a:extLst>
              <a:ext uri="{FF2B5EF4-FFF2-40B4-BE49-F238E27FC236}">
                <a16:creationId xmlns:a16="http://schemas.microsoft.com/office/drawing/2014/main" id="{DC6E60A1-6958-CE20-DE99-E4AE985F3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528" y="2902935"/>
            <a:ext cx="493973" cy="245816"/>
          </a:xfrm>
          <a:prstGeom prst="rect">
            <a:avLst/>
          </a:prstGeom>
        </p:spPr>
      </p:pic>
      <p:sp>
        <p:nvSpPr>
          <p:cNvPr id="41" name="Rectangle 47">
            <a:extLst>
              <a:ext uri="{FF2B5EF4-FFF2-40B4-BE49-F238E27FC236}">
                <a16:creationId xmlns:a16="http://schemas.microsoft.com/office/drawing/2014/main" id="{8752FEA4-F191-4D19-6739-7DF4A0F83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749" y="1815447"/>
            <a:ext cx="6957251" cy="637342"/>
          </a:xfrm>
          <a:prstGeom prst="roundRect">
            <a:avLst>
              <a:gd name="adj" fmla="val 13583"/>
            </a:avLst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13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809625" marR="0" lvl="0" indent="-809625" defTabSz="4572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หมายเหตุ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 สำนักงาน 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จะจัดส่งผลการประเมินฯ รอบ</a:t>
            </a:r>
            <a:r>
              <a:rPr lang="th-TH" sz="1800" b="1" dirty="0">
                <a:solidFill>
                  <a:srgbClr val="C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12</a:t>
            </a:r>
            <a:r>
              <a:rPr kumimoji="0" lang="th-TH" sz="18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เดือน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ไปยังรัฐมนตรีว่าการ รองนายกรัฐมนตรี และนายกรัฐมนตรี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ทั้ง</a:t>
            </a:r>
            <a:r>
              <a:rPr kumimoji="0" lang="th-T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นี</a:t>
            </a:r>
            <a:r>
              <a:rPr lang="th-TH" sz="1800" dirty="0">
                <a:solidFill>
                  <a:srgbClr val="C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้ โดยเริ่มตั้งแต่การประเมินฯ ปีงบประมาณ พ.ศ. </a:t>
            </a:r>
            <a:r>
              <a:rPr lang="en-US" sz="1800" dirty="0">
                <a:solidFill>
                  <a:srgbClr val="C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DF9D02E-6346-F66D-E9E3-ED0160559EDD}"/>
              </a:ext>
            </a:extLst>
          </p:cNvPr>
          <p:cNvGrpSpPr/>
          <p:nvPr/>
        </p:nvGrpSpPr>
        <p:grpSpPr>
          <a:xfrm>
            <a:off x="6424705" y="850486"/>
            <a:ext cx="5252873" cy="1020883"/>
            <a:chOff x="6225010" y="882016"/>
            <a:chExt cx="5252873" cy="1020883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A149B11-A3F3-6EE3-41EA-5E57D75E06DD}"/>
                </a:ext>
              </a:extLst>
            </p:cNvPr>
            <p:cNvCxnSpPr>
              <a:cxnSpLocks/>
            </p:cNvCxnSpPr>
            <p:nvPr/>
          </p:nvCxnSpPr>
          <p:spPr>
            <a:xfrm>
              <a:off x="6527957" y="1446911"/>
              <a:ext cx="2196000" cy="0"/>
            </a:xfrm>
            <a:prstGeom prst="line">
              <a:avLst/>
            </a:prstGeom>
            <a:noFill/>
            <a:ln w="38100" cap="flat" cmpd="sng" algn="ctr">
              <a:solidFill>
                <a:srgbClr val="70AD47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55289-C4F6-E08D-0476-5D14F6B2D66A}"/>
                </a:ext>
              </a:extLst>
            </p:cNvPr>
            <p:cNvCxnSpPr>
              <a:cxnSpLocks/>
            </p:cNvCxnSpPr>
            <p:nvPr/>
          </p:nvCxnSpPr>
          <p:spPr>
            <a:xfrm>
              <a:off x="6527957" y="1747401"/>
              <a:ext cx="4392000" cy="952"/>
            </a:xfrm>
            <a:prstGeom prst="line">
              <a:avLst/>
            </a:prstGeom>
            <a:noFill/>
            <a:ln w="38100" cap="flat" cmpd="sng" algn="ctr">
              <a:solidFill>
                <a:srgbClr val="70AD47">
                  <a:lumMod val="50000"/>
                </a:srgbClr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13C0917-8D61-32DA-33C8-5D0B08CA5F17}"/>
                </a:ext>
              </a:extLst>
            </p:cNvPr>
            <p:cNvSpPr txBox="1"/>
            <p:nvPr/>
          </p:nvSpPr>
          <p:spPr>
            <a:xfrm>
              <a:off x="6225010" y="882016"/>
              <a:ext cx="108000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  <a:r>
                <a:rPr kumimoji="0" lang="th-TH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ต.ค.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67</a:t>
              </a:r>
              <a:endPara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4208A04-D9FF-9DB8-1B1B-943D12B5CA6D}"/>
                </a:ext>
              </a:extLst>
            </p:cNvPr>
            <p:cNvSpPr txBox="1"/>
            <p:nvPr/>
          </p:nvSpPr>
          <p:spPr>
            <a:xfrm>
              <a:off x="10363944" y="882016"/>
              <a:ext cx="111393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30 </a:t>
              </a:r>
              <a:r>
                <a:rPr kumimoji="0" lang="th-TH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ก.ย.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68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9C432F5-94E2-303B-FC88-E60B12735304}"/>
                </a:ext>
              </a:extLst>
            </p:cNvPr>
            <p:cNvSpPr txBox="1"/>
            <p:nvPr/>
          </p:nvSpPr>
          <p:spPr>
            <a:xfrm>
              <a:off x="8143823" y="882016"/>
              <a:ext cx="115115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31 </a:t>
              </a:r>
              <a:r>
                <a:rPr kumimoji="0" lang="th-TH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มี.ค.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68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E169B72A-F8EF-C6B1-DCFF-EC2D3DB342D8}"/>
                </a:ext>
              </a:extLst>
            </p:cNvPr>
            <p:cNvCxnSpPr>
              <a:cxnSpLocks/>
            </p:cNvCxnSpPr>
            <p:nvPr/>
          </p:nvCxnSpPr>
          <p:spPr>
            <a:xfrm>
              <a:off x="8725906" y="1272899"/>
              <a:ext cx="0" cy="630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7A5FD5F-3458-CC93-5A7E-ECE515210540}"/>
                </a:ext>
              </a:extLst>
            </p:cNvPr>
            <p:cNvCxnSpPr>
              <a:cxnSpLocks/>
            </p:cNvCxnSpPr>
            <p:nvPr/>
          </p:nvCxnSpPr>
          <p:spPr>
            <a:xfrm>
              <a:off x="6532135" y="1272899"/>
              <a:ext cx="0" cy="630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613BB91-D5B8-637F-7CB1-033C9B45808A}"/>
                </a:ext>
              </a:extLst>
            </p:cNvPr>
            <p:cNvCxnSpPr>
              <a:cxnSpLocks/>
            </p:cNvCxnSpPr>
            <p:nvPr/>
          </p:nvCxnSpPr>
          <p:spPr>
            <a:xfrm>
              <a:off x="10922676" y="1272899"/>
              <a:ext cx="0" cy="630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64416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4A8D17D-506C-297D-56C1-5858FAE72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98C740F-28B5-1109-039C-2A61944E2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942" y="1452573"/>
            <a:ext cx="11344116" cy="103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396875" algn="thaiDist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เป็นแนวทาง</a:t>
            </a:r>
            <a:r>
              <a:rPr kumimoji="0" lang="th-TH" altLang="en-US" sz="2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การดำเนินงานให้เพื่อให้ส่วนราชการและจังหวัดนำไปใช้ในการเสนอขอปรับเปลี่ยนรายละเอียดตัวชี้วัด และเพื่อให้คณะกรรมการกำกับ</a:t>
            </a:r>
            <a:r>
              <a:rPr kumimoji="0" lang="th-TH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การประเมินผลการปฏิบัติราชการของส่วนราชการ และคณะกรรมการกำกับการประเมินผลฯ ของจังหวัด นำไปใช้เป็นแนวทางในการพิจารณาความเหมาะสมของ</a:t>
            </a:r>
            <a:r>
              <a:rPr kumimoji="0" lang="th-TH" altLang="en-US" sz="2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การปรับเปลี่ยนรายละเอียดตัวชี้วัด ให้เป็นไปตาม</a:t>
            </a:r>
            <a:r>
              <a:rPr kumimoji="0" lang="th-TH" altLang="en-US" sz="2400" b="1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หลักเกณฑ์ที่กำหนด</a:t>
            </a:r>
            <a:r>
              <a:rPr kumimoji="0" lang="th-TH" altLang="en-US" sz="2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en-US" sz="2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ดังนี้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15DB69FE-5D76-6C34-16D6-486FA5697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7512" y="2891598"/>
            <a:ext cx="1331288" cy="105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Business people sitting at oval desk watching lcd screen presentation in meeting room 3d isometric">
            <a:extLst>
              <a:ext uri="{FF2B5EF4-FFF2-40B4-BE49-F238E27FC236}">
                <a16:creationId xmlns:a16="http://schemas.microsoft.com/office/drawing/2014/main" id="{95BAF4BD-E406-6700-E44E-DBCE0C18E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8" t="7733" r="7214" b="9015"/>
          <a:stretch/>
        </p:blipFill>
        <p:spPr bwMode="auto">
          <a:xfrm>
            <a:off x="8250418" y="4469231"/>
            <a:ext cx="2446736" cy="208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CB77536-48D8-3650-E7C1-117DDF494BC9}"/>
              </a:ext>
            </a:extLst>
          </p:cNvPr>
          <p:cNvSpPr txBox="1"/>
          <p:nvPr/>
        </p:nvSpPr>
        <p:spPr>
          <a:xfrm>
            <a:off x="329535" y="4556153"/>
            <a:ext cx="8019019" cy="216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363" marR="0" lvl="0" indent="-233363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>
                <a:tab pos="233363" algn="l"/>
              </a:tabLst>
              <a:defRPr/>
            </a:pP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คณะกรรมการกำกับการประเมินผลการปฏิบัติราชการของส่วนราชการ และคณะกรรมการกำกับ</a:t>
            </a:r>
            <a:b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การประเมินผลการปฏิบัติราชการของจังหวัด พิจารณาปรับเปลี่ยนรายละเอียดตัวชี้วัดฯ โดย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ดำเนินการผ่านการประชุมคณะกรรมการกำกับฯ 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ซึ่งต้องมีผู้แทนจากสำนักงบประมาณ สำนักงาน ก.พ.ร. และสำนักงานสภาพัฒนาการเศรษฐกิจและสังคมแห่งชาติ เข้าร่วมประชุมด้วย</a:t>
            </a:r>
          </a:p>
          <a:p>
            <a:pPr marL="233363" marR="0" lvl="0" indent="-233363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>
                <a:tab pos="233363" algn="l"/>
              </a:tabLst>
              <a:defRPr/>
            </a:pP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ฝ่ายเลขานุการคณะกรรมการกำกับการประเมินผลการปฏิบัติราชการฯ จัดทำ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หนังสือแจ้งผลการพิจารณาปรับเปลี่ยนรายละเอียดตัวชี้วัดฯ 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ตามมติที่ประชุมคณะกรรมการกำกับฯ ตามข้อ </a:t>
            </a:r>
            <a:r>
              <a:rPr kumimoji="0" lang="en-US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ให้สำนักงาน </a:t>
            </a:r>
            <a:r>
              <a:rPr kumimoji="0" lang="th-TH" altLang="en-US" sz="2100" b="1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ทราบ 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ภายในระยะเวลาที่กำหนด </a:t>
            </a:r>
            <a:r>
              <a:rPr kumimoji="0" lang="th-TH" altLang="en-US" sz="2100" b="1" i="0" u="sng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หากพ้นเวลาดังกล่าว สำนักงาน </a:t>
            </a:r>
            <a:r>
              <a:rPr kumimoji="0" lang="th-TH" altLang="en-US" sz="2100" b="1" i="0" u="sng" strike="noStrike" kern="1200" cap="none" spc="-3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100" b="1" i="0" u="sng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จะไม่รับพิจารณาการปรับเปลี่ยนรายละเอียดตัวชี้วัด</a:t>
            </a:r>
          </a:p>
        </p:txBody>
      </p:sp>
      <p:pic>
        <p:nvPicPr>
          <p:cNvPr id="22" name="Picture 4">
            <a:extLst>
              <a:ext uri="{FF2B5EF4-FFF2-40B4-BE49-F238E27FC236}">
                <a16:creationId xmlns:a16="http://schemas.microsoft.com/office/drawing/2014/main" id="{589B0137-44C2-6281-9B20-0B1035909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144" y="4714752"/>
            <a:ext cx="709359" cy="7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D0F5674D-78FE-0A64-374C-52AF192A7EAE}"/>
              </a:ext>
            </a:extLst>
          </p:cNvPr>
          <p:cNvSpPr/>
          <p:nvPr/>
        </p:nvSpPr>
        <p:spPr>
          <a:xfrm>
            <a:off x="10675963" y="4958537"/>
            <a:ext cx="306541" cy="323046"/>
          </a:xfrm>
          <a:prstGeom prst="rightArrow">
            <a:avLst/>
          </a:prstGeom>
          <a:solidFill>
            <a:srgbClr val="4472C4"/>
          </a:solidFill>
          <a:ln w="25400" cap="flat" cmpd="sng" algn="ctr">
            <a:solidFill>
              <a:srgbClr val="4472C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9E7477EB-C5CA-B819-AFC9-4BFBBE32A2CE}"/>
              </a:ext>
            </a:extLst>
          </p:cNvPr>
          <p:cNvSpPr/>
          <p:nvPr/>
        </p:nvSpPr>
        <p:spPr>
          <a:xfrm rot="5400000">
            <a:off x="11267553" y="5531724"/>
            <a:ext cx="306541" cy="323046"/>
          </a:xfrm>
          <a:prstGeom prst="rightArrow">
            <a:avLst/>
          </a:prstGeom>
          <a:solidFill>
            <a:srgbClr val="4472C4"/>
          </a:solidFill>
          <a:ln w="25400" cap="flat" cmpd="sng" algn="ctr">
            <a:solidFill>
              <a:srgbClr val="4472C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CA1C28C-E7E0-F993-74B8-B775F7BF78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342" y="5926045"/>
            <a:ext cx="744963" cy="626561"/>
          </a:xfrm>
          <a:prstGeom prst="rect">
            <a:avLst/>
          </a:prstGeom>
          <a:effectLst>
            <a:softEdge rad="0"/>
          </a:effectLst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0B5994-5D19-0BF2-18B4-28876E743DDA}"/>
              </a:ext>
            </a:extLst>
          </p:cNvPr>
          <p:cNvSpPr/>
          <p:nvPr/>
        </p:nvSpPr>
        <p:spPr>
          <a:xfrm>
            <a:off x="66067" y="945109"/>
            <a:ext cx="11956935" cy="504000"/>
          </a:xfrm>
          <a:prstGeom prst="roundRect">
            <a:avLst>
              <a:gd name="adj" fmla="val 30962"/>
            </a:avLst>
          </a:prstGeom>
          <a:solidFill>
            <a:srgbClr val="70AD47">
              <a:lumMod val="20000"/>
              <a:lumOff val="80000"/>
            </a:srgb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84138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หลักเกณฑ์การปรับเปลี่ยนรายละเอียดตัวชี้วัดการประเมินผลการปฏิบัติราชการ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CE558BC-52EF-FAFA-0CF7-C62176B5A473}"/>
              </a:ext>
            </a:extLst>
          </p:cNvPr>
          <p:cNvSpPr/>
          <p:nvPr/>
        </p:nvSpPr>
        <p:spPr>
          <a:xfrm>
            <a:off x="334029" y="872488"/>
            <a:ext cx="53715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8E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endParaRPr kumimoji="0" lang="en-US" altLang="th-TH" sz="3000" b="1" i="0" u="none" strike="noStrike" kern="1200" cap="none" spc="0" normalizeH="0" baseline="0" noProof="0" dirty="0">
              <a:ln>
                <a:noFill/>
              </a:ln>
              <a:solidFill>
                <a:srgbClr val="8E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BF044F5-E281-341F-B47F-B15DE4922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35" y="2495310"/>
            <a:ext cx="11430000" cy="21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233363" marR="0" lvl="0" indent="-233363" algn="thaiDist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33363" algn="l"/>
              </a:tabLst>
              <a:defRPr/>
            </a:pPr>
            <a:r>
              <a:rPr kumimoji="0" lang="en-US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	</a:t>
            </a:r>
            <a:r>
              <a:rPr kumimoji="0" lang="th-TH" altLang="en-US" sz="2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ส่วนราชการและจังหวัดสามารถขอปรับเปลี่ยนรายละเอียดตัวชี้วัด ค่าเป้าหมาย และเกณฑ์การให้คะแนน หากการดำเนินงาน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ตามตัวชี้วัดได้รับ</a:t>
            </a:r>
            <a:r>
              <a:rPr kumimoji="0" lang="th-TH" altLang="en-US" sz="21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ผลกระทบจากปัจจัยภายนอกที่ไม่สามารถควบคุมได้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เช่น</a:t>
            </a:r>
          </a:p>
          <a:p>
            <a:pPr marL="1147763" marR="0" lvl="0" indent="-40640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1147763" algn="l"/>
              </a:tabLst>
              <a:defRPr/>
            </a:pP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1.1	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สถานการณ์ภัยธรรมชาติ ภัยพิบัติ โรคระบาดรุนแรง โรคอุบัติใหม่ ที่ไม่ได้มีการคาดการณ์ไว้ล่วงหน้า</a:t>
            </a:r>
            <a:endParaRPr kumimoji="0" lang="en-US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147763" marR="0" lvl="0" indent="-40640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1147763" algn="l"/>
              </a:tabLst>
              <a:defRPr/>
            </a:pP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1.2	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การเปลี่ยนแปลงนโยบายรัฐบาล</a:t>
            </a:r>
            <a:endParaRPr kumimoji="0" lang="en-US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147763" marR="0" lvl="0" indent="-40640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1147763" algn="l"/>
              </a:tabLst>
              <a:defRPr/>
            </a:pP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1.3	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หน่วยงานเจ้าภาพตัวชี้วัดสากลยกเลิกหรือปรับเปลี่ยนรายละเอียดตัวชี้วัด</a:t>
            </a:r>
            <a:endParaRPr kumimoji="0" lang="en-US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147763" marR="0" lvl="0" indent="-40640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1147763" algn="l"/>
              </a:tabLst>
              <a:defRPr/>
            </a:pP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1.4	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ไม่ได้รับการจัดสรรงบประมาณหรือได้รับงบประมาณล่าช้าอย่างน้อย </a:t>
            </a: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เดือน</a:t>
            </a:r>
            <a:endParaRPr kumimoji="0" lang="en-US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147763" marR="0" lvl="0" indent="-40640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1147763" algn="l"/>
              </a:tabLst>
              <a:defRPr/>
            </a:pPr>
            <a:r>
              <a:rPr kumimoji="0" lang="en-US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1.5	</a:t>
            </a:r>
            <a:r>
              <a:rPr kumimoji="0" lang="th-TH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คณะรัฐมนตรีหรือคณะกรรมการระดับชาติที่เกี่ยวข้องมีมติให้ปรับเป้าหมาย แผนการดำเนินงาน หรือรายละเอียดอื่น ๆ ที่เกี่ยวข้องกับการดำเนินงานตามตัวชี้วัด</a:t>
            </a:r>
            <a:endParaRPr kumimoji="0" lang="en-US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38A9FB-F5D8-6B28-BD7A-7BD31EEC93FB}"/>
              </a:ext>
            </a:extLst>
          </p:cNvPr>
          <p:cNvSpPr txBox="1"/>
          <p:nvPr/>
        </p:nvSpPr>
        <p:spPr>
          <a:xfrm>
            <a:off x="367401" y="320158"/>
            <a:ext cx="10983772" cy="432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050" algn="l"/>
              </a:tabLst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การปรับเปลี่ยนรายละเอียดตัวชี้วัด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ฯ และการให้ข้อเสนอแนะเพื่อส่งสัญญาณล่วงหน้า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Warning)</a:t>
            </a:r>
          </a:p>
        </p:txBody>
      </p:sp>
    </p:spTree>
    <p:extLst>
      <p:ext uri="{BB962C8B-B14F-4D97-AF65-F5344CB8AC3E}">
        <p14:creationId xmlns:p14="http://schemas.microsoft.com/office/powerpoint/2010/main" val="4081482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4A8D17D-506C-297D-56C1-5858FAE72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62E15-1111-A791-73D2-53BD13B6A25B}"/>
              </a:ext>
            </a:extLst>
          </p:cNvPr>
          <p:cNvSpPr txBox="1"/>
          <p:nvPr/>
        </p:nvSpPr>
        <p:spPr>
          <a:xfrm>
            <a:off x="129645" y="948674"/>
            <a:ext cx="11932710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2438" algn="thaiDist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จากหลักเกณฑ์การปรับเปลี่ยนรายละเอียดตัวชี้วัดฯ คณะกรรมการกำกับฯ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ต้องพิจารณาความเหมาะสมในการปรับเปลี่ยนรายละเอียดตัวชี้วัดฯ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ที่ได้รับผลกระทบจากปัจจัยภายนอกที่ไม่สามารถควบคุมได้ตามแนวทาง ดังต่อไปนี้</a:t>
            </a:r>
          </a:p>
          <a:p>
            <a:pPr marL="0" marR="0" lvl="1" indent="452438" algn="thaiDist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>
                <a:tab pos="714375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การปรับเปลี่ยนค่าเป้าหมายต้อง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ไม่เป็นการนำผลการดำเนินงานที่เกิดขึ้นแล้วมากำหนดเป็นค่าเป้าหมายใหม่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เพื่อให้มีผลการประเมินดีขึ้น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1" indent="452438" algn="thaiDist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>
                <a:tab pos="714375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หากเห็นควรให้ยกเลิก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 ให้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นำน้ำหนักของตัวชี้วัดนั้นไปกระจายลงตัวชี้วัดอื่นตามสัดส่วนความสำคัญ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ของแต่ละตัวชี้วัด</a:t>
            </a:r>
          </a:p>
          <a:p>
            <a:pPr marL="0" marR="0" lvl="1" indent="452438" algn="thaiDist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>
                <a:tab pos="714375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ไม่กำหนดตัวชี้วัดทดแทนหรือตัวชี้วัดใหม่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ระหว่างปี เนื่องจากไม่ได้มีการพิจารณาตั้งแต่ต้นปีงบประมาณ</a:t>
            </a:r>
          </a:p>
          <a:p>
            <a:pPr marL="0" marR="0" lvl="1" indent="452438" algn="thaiDist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>
                <a:tab pos="714375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ปรับเปลี่ยน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ลักเกณฑ์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ค่าเป้าหมาย แผนการดำเนินงาน/กิจกรรม ที่เกิดจาก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การปรับเปลี่ยนวิธีการหรือแนวทางการดำเนินงานที่เป็น</a:t>
            </a:r>
            <a:r>
              <a:rPr kumimoji="0" lang="th-TH" altLang="en-US" sz="2200" b="0" i="0" u="none" strike="noStrike" kern="1200" cap="none" spc="-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การบริหารจัดการภายใน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ของส่วนราชการ 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หรือเกิดจากความล่าช้า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ในการดำเนินงาน อันเนื่องมา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จากการบริหารโครงการ</a:t>
            </a:r>
            <a:r>
              <a:rPr kumimoji="0" lang="th-TH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ที่ไม่เป็นไปตามแผนที่กำหนดไว้ ไม่ได้เป็นเหตุจากปัจจัยภายนอกที่ไม่สามารถควบคุมได้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621ACDD-0D28-7D39-5CA3-47890A6E17E2}"/>
              </a:ext>
            </a:extLst>
          </p:cNvPr>
          <p:cNvGrpSpPr/>
          <p:nvPr/>
        </p:nvGrpSpPr>
        <p:grpSpPr>
          <a:xfrm>
            <a:off x="325823" y="4777699"/>
            <a:ext cx="11670814" cy="2105022"/>
            <a:chOff x="425384" y="4530991"/>
            <a:chExt cx="11670814" cy="2105022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1EF3F50-024B-0CDB-C408-D4B0EDBF71BC}"/>
                </a:ext>
              </a:extLst>
            </p:cNvPr>
            <p:cNvCxnSpPr>
              <a:cxnSpLocks/>
            </p:cNvCxnSpPr>
            <p:nvPr/>
          </p:nvCxnSpPr>
          <p:spPr>
            <a:xfrm>
              <a:off x="6782051" y="5273957"/>
              <a:ext cx="0" cy="69444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lgDash"/>
              <a:miter lim="800000"/>
            </a:ln>
            <a:effectLst/>
          </p:spPr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8630D28-735A-1B5D-A457-9D6C9AB7BFD4}"/>
                </a:ext>
              </a:extLst>
            </p:cNvPr>
            <p:cNvCxnSpPr>
              <a:cxnSpLocks/>
            </p:cNvCxnSpPr>
            <p:nvPr/>
          </p:nvCxnSpPr>
          <p:spPr>
            <a:xfrm>
              <a:off x="1893515" y="5511150"/>
              <a:ext cx="4879992" cy="0"/>
            </a:xfrm>
            <a:prstGeom prst="line">
              <a:avLst/>
            </a:prstGeom>
            <a:noFill/>
            <a:ln w="38100" cap="flat" cmpd="sng" algn="ctr">
              <a:solidFill>
                <a:srgbClr val="70AD47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7E66892-4D76-A238-8D6B-D885A5DF1EC6}"/>
                </a:ext>
              </a:extLst>
            </p:cNvPr>
            <p:cNvCxnSpPr>
              <a:cxnSpLocks/>
            </p:cNvCxnSpPr>
            <p:nvPr/>
          </p:nvCxnSpPr>
          <p:spPr>
            <a:xfrm>
              <a:off x="1893515" y="5757481"/>
              <a:ext cx="9650434" cy="952"/>
            </a:xfrm>
            <a:prstGeom prst="line">
              <a:avLst/>
            </a:prstGeom>
            <a:noFill/>
            <a:ln w="38100" cap="flat" cmpd="sng" algn="ctr">
              <a:solidFill>
                <a:srgbClr val="70AD47">
                  <a:lumMod val="50000"/>
                </a:srgbClr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F4433FC-3619-48B2-D54D-F1193E1CC48F}"/>
                </a:ext>
              </a:extLst>
            </p:cNvPr>
            <p:cNvSpPr txBox="1"/>
            <p:nvPr/>
          </p:nvSpPr>
          <p:spPr>
            <a:xfrm>
              <a:off x="477471" y="5201198"/>
              <a:ext cx="31381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รอบ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6 เดือน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653542E-2D12-8092-B8FF-BDB736F3FA40}"/>
                </a:ext>
              </a:extLst>
            </p:cNvPr>
            <p:cNvSpPr txBox="1"/>
            <p:nvPr/>
          </p:nvSpPr>
          <p:spPr>
            <a:xfrm>
              <a:off x="425384" y="5513895"/>
              <a:ext cx="16960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รอบ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12</a:t>
              </a: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เดือน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4FFDAE6-8C6B-6EBE-E85D-EAF2AAFDBC03}"/>
                </a:ext>
              </a:extLst>
            </p:cNvPr>
            <p:cNvSpPr txBox="1"/>
            <p:nvPr/>
          </p:nvSpPr>
          <p:spPr>
            <a:xfrm>
              <a:off x="1568796" y="5911969"/>
              <a:ext cx="1778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</a:t>
              </a:r>
              <a:r>
                <a:rPr kumimoji="0" lang="th-TH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ต.ค.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51FF767-C26E-38BD-0132-23D9BDBEFECC}"/>
                </a:ext>
              </a:extLst>
            </p:cNvPr>
            <p:cNvSpPr txBox="1"/>
            <p:nvPr/>
          </p:nvSpPr>
          <p:spPr>
            <a:xfrm>
              <a:off x="11086831" y="5892824"/>
              <a:ext cx="10093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30 </a:t>
              </a:r>
              <a:r>
                <a:rPr kumimoji="0" lang="th-TH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ก.ย.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66214EA-46B3-E2D6-5FDD-D7F06F08F350}"/>
                </a:ext>
              </a:extLst>
            </p:cNvPr>
            <p:cNvSpPr txBox="1"/>
            <p:nvPr/>
          </p:nvSpPr>
          <p:spPr>
            <a:xfrm>
              <a:off x="5947322" y="5946277"/>
              <a:ext cx="15477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31 </a:t>
              </a:r>
              <a:r>
                <a:rPr kumimoji="0" lang="th-TH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มี.ค.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F14D682-353E-41B2-2A93-44B5EED56789}"/>
                </a:ext>
              </a:extLst>
            </p:cNvPr>
            <p:cNvGrpSpPr/>
            <p:nvPr/>
          </p:nvGrpSpPr>
          <p:grpSpPr>
            <a:xfrm>
              <a:off x="4373844" y="4530991"/>
              <a:ext cx="2592000" cy="842465"/>
              <a:chOff x="7596178" y="2100654"/>
              <a:chExt cx="1390033" cy="595044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C3FBDD04-AA4D-9F55-B2F4-8C69B52F4C82}"/>
                  </a:ext>
                </a:extLst>
              </p:cNvPr>
              <p:cNvSpPr/>
              <p:nvPr/>
            </p:nvSpPr>
            <p:spPr>
              <a:xfrm>
                <a:off x="7596178" y="2100654"/>
                <a:ext cx="1390033" cy="483119"/>
              </a:xfrm>
              <a:prstGeom prst="round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ขอปรับเปลี่ยน</a:t>
                </a:r>
                <a:br>
                  <a:rPr kumimoji="0" lang="en-US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รายละเอียดตัวชี้วัดภายใน ก.พ.</a:t>
                </a:r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57" name="Isosceles Triangle 56">
                <a:extLst>
                  <a:ext uri="{FF2B5EF4-FFF2-40B4-BE49-F238E27FC236}">
                    <a16:creationId xmlns:a16="http://schemas.microsoft.com/office/drawing/2014/main" id="{00C60A3B-E456-89B1-1E22-84F37B1E3E50}"/>
                  </a:ext>
                </a:extLst>
              </p:cNvPr>
              <p:cNvSpPr/>
              <p:nvPr/>
            </p:nvSpPr>
            <p:spPr>
              <a:xfrm rot="10800000">
                <a:off x="8080896" y="2589353"/>
                <a:ext cx="408372" cy="106345"/>
              </a:xfrm>
              <a:prstGeom prst="triangle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B2EDB9E-1312-210C-A0EC-1450C4D5858D}"/>
                </a:ext>
              </a:extLst>
            </p:cNvPr>
            <p:cNvGrpSpPr/>
            <p:nvPr/>
          </p:nvGrpSpPr>
          <p:grpSpPr>
            <a:xfrm>
              <a:off x="8667492" y="4763910"/>
              <a:ext cx="2592000" cy="881070"/>
              <a:chOff x="7829486" y="2204749"/>
              <a:chExt cx="884216" cy="490949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39D56A0A-7F56-7AAE-C41B-E05E66B87489}"/>
                  </a:ext>
                </a:extLst>
              </p:cNvPr>
              <p:cNvSpPr/>
              <p:nvPr/>
            </p:nvSpPr>
            <p:spPr>
              <a:xfrm>
                <a:off x="7829486" y="2204749"/>
                <a:ext cx="884216" cy="381138"/>
              </a:xfrm>
              <a:prstGeom prst="round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ขอปรับเปลี่ยน</a:t>
                </a:r>
                <a:br>
                  <a:rPr kumimoji="0" lang="en-US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2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รายละเอียดตัวชี้วัดภายใน ก.ค.</a:t>
                </a:r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sp>
            <p:nvSpPr>
              <p:cNvPr id="60" name="Isosceles Triangle 59">
                <a:extLst>
                  <a:ext uri="{FF2B5EF4-FFF2-40B4-BE49-F238E27FC236}">
                    <a16:creationId xmlns:a16="http://schemas.microsoft.com/office/drawing/2014/main" id="{8F2AECB2-612A-72A9-DA9A-8B037342895F}"/>
                  </a:ext>
                </a:extLst>
              </p:cNvPr>
              <p:cNvSpPr/>
              <p:nvPr/>
            </p:nvSpPr>
            <p:spPr>
              <a:xfrm rot="10800000">
                <a:off x="8067273" y="2589353"/>
                <a:ext cx="408372" cy="106345"/>
              </a:xfrm>
              <a:prstGeom prst="triangle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1AC43152-BEED-A4B6-D2A2-2FE997E73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8300" y="5930997"/>
              <a:ext cx="388695" cy="388695"/>
            </a:xfrm>
            <a:prstGeom prst="rect">
              <a:avLst/>
            </a:prstGeom>
          </p:spPr>
        </p:pic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71D1436-05CD-B295-7D75-D67B4D38F3F7}"/>
                </a:ext>
              </a:extLst>
            </p:cNvPr>
            <p:cNvSpPr/>
            <p:nvPr/>
          </p:nvSpPr>
          <p:spPr>
            <a:xfrm>
              <a:off x="9234648" y="5657963"/>
              <a:ext cx="216000" cy="21600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012EC79-AC5A-E70C-6826-07937259BBB7}"/>
                </a:ext>
              </a:extLst>
            </p:cNvPr>
            <p:cNvSpPr txBox="1"/>
            <p:nvPr/>
          </p:nvSpPr>
          <p:spPr>
            <a:xfrm>
              <a:off x="7934814" y="6324902"/>
              <a:ext cx="2835774" cy="311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Early Warning </a:t>
              </a: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ภายใน มิ.ย. (ถ้ามี)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E9433DB-4A4A-E9F4-DF95-1821677FE23B}"/>
                </a:ext>
              </a:extLst>
            </p:cNvPr>
            <p:cNvCxnSpPr>
              <a:cxnSpLocks/>
            </p:cNvCxnSpPr>
            <p:nvPr/>
          </p:nvCxnSpPr>
          <p:spPr>
            <a:xfrm>
              <a:off x="11548931" y="5324757"/>
              <a:ext cx="0" cy="69444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lgDash"/>
              <a:miter lim="800000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E981915-B9D6-E067-F4DE-09D8775E71F8}"/>
                </a:ext>
              </a:extLst>
            </p:cNvPr>
            <p:cNvCxnSpPr>
              <a:cxnSpLocks/>
            </p:cNvCxnSpPr>
            <p:nvPr/>
          </p:nvCxnSpPr>
          <p:spPr>
            <a:xfrm>
              <a:off x="1892551" y="5299357"/>
              <a:ext cx="0" cy="69444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lgDash"/>
              <a:miter lim="800000"/>
            </a:ln>
            <a:effectLst/>
          </p:spPr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AF54357-FC4B-6754-2231-093DB97C9A29}"/>
              </a:ext>
            </a:extLst>
          </p:cNvPr>
          <p:cNvSpPr txBox="1"/>
          <p:nvPr/>
        </p:nvSpPr>
        <p:spPr>
          <a:xfrm>
            <a:off x="367401" y="320158"/>
            <a:ext cx="10983772" cy="432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050" algn="l"/>
              </a:tabLst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การปรับเปลี่ยนรายละเอียดตัวชี้วัด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ฯ และการให้ข้อเสนอแนะเพื่อส่งสัญญาณล่วงหน้า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Warning)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(ต่อ)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FD3D5E9F-AEFC-BBE3-C3B3-39214035A1CB}"/>
              </a:ext>
            </a:extLst>
          </p:cNvPr>
          <p:cNvSpPr/>
          <p:nvPr/>
        </p:nvSpPr>
        <p:spPr>
          <a:xfrm>
            <a:off x="129645" y="3349114"/>
            <a:ext cx="11857047" cy="504000"/>
          </a:xfrm>
          <a:prstGeom prst="roundRect">
            <a:avLst>
              <a:gd name="adj" fmla="val 30962"/>
            </a:avLst>
          </a:prstGeom>
          <a:solidFill>
            <a:srgbClr val="70AD47">
              <a:lumMod val="20000"/>
              <a:lumOff val="80000"/>
            </a:srgb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84138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การให้ข้อเสนอแนะเพื่อส่งสัญญาณล่วงหน้า (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Warning)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2967FCE-AC5B-C1BD-54CA-B584553436EF}"/>
              </a:ext>
            </a:extLst>
          </p:cNvPr>
          <p:cNvSpPr txBox="1"/>
          <p:nvPr/>
        </p:nvSpPr>
        <p:spPr>
          <a:xfrm>
            <a:off x="129645" y="3902176"/>
            <a:ext cx="11932710" cy="91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2" marR="0" lvl="0" indent="0" algn="l" defTabSz="4572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ในกรณีที่การดำเนินการตามตัวชี้วัดมีแนวโน้มไม่เป็นตามเป้าหมาย ซึ่งจะส่งผลกระทบต่อการบรรลุเป้าหมายของนโยบายรัฐบาลและแผนระดับชาติอย่างมีนัยยะสำคัญ สำนักงาน </a:t>
            </a:r>
            <a:r>
              <a:rPr kumimoji="0" lang="th-TH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จะแจ้งข้อมูลเพื่อส่งสัญญาณล่วงหน้า (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Early Warning)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ไปยัง</a:t>
            </a:r>
            <a:r>
              <a:rPr kumimoji="0" lang="th-TH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นายกรัฐมนตรี</a:t>
            </a:r>
            <a:r>
              <a:rPr kumimoji="0" lang="en-US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รองนายกรัฐมนตรี รัฐมนตรีว่าการ และคณะกรรมการกำกับ</a:t>
            </a:r>
            <a:br>
              <a:rPr kumimoji="0" lang="en-US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การประเมินผลฯ</a:t>
            </a:r>
            <a:r>
              <a:rPr kumimoji="0" lang="th-TH" sz="2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ของส่วนราชการ (ถ้ามี)</a:t>
            </a:r>
          </a:p>
        </p:txBody>
      </p:sp>
    </p:spTree>
    <p:extLst>
      <p:ext uri="{BB962C8B-B14F-4D97-AF65-F5344CB8AC3E}">
        <p14:creationId xmlns:p14="http://schemas.microsoft.com/office/powerpoint/2010/main" val="3108532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Box 162">
            <a:extLst>
              <a:ext uri="{FF2B5EF4-FFF2-40B4-BE49-F238E27FC236}">
                <a16:creationId xmlns:a16="http://schemas.microsoft.com/office/drawing/2014/main" id="{B124E2F4-575B-7E05-B174-099577810227}"/>
              </a:ext>
            </a:extLst>
          </p:cNvPr>
          <p:cNvSpPr txBox="1"/>
          <p:nvPr/>
        </p:nvSpPr>
        <p:spPr>
          <a:xfrm>
            <a:off x="470180" y="207048"/>
            <a:ext cx="100585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การเชื่อมโยงผลการปฏิบัติราชการของส่วนราชการกับการประเมินผู้บริหารส่วนราชการ</a:t>
            </a:r>
          </a:p>
        </p:txBody>
      </p:sp>
      <p:sp>
        <p:nvSpPr>
          <p:cNvPr id="3" name="Slide Number Placeholder 26">
            <a:extLst>
              <a:ext uri="{FF2B5EF4-FFF2-40B4-BE49-F238E27FC236}">
                <a16:creationId xmlns:a16="http://schemas.microsoft.com/office/drawing/2014/main" id="{3F0DCED1-B000-F2A1-4974-28C7DC41F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9059" y="656600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F51EA3-7BFB-E5EC-5B3B-53ED3C02DF61}"/>
              </a:ext>
            </a:extLst>
          </p:cNvPr>
          <p:cNvSpPr/>
          <p:nvPr/>
        </p:nvSpPr>
        <p:spPr>
          <a:xfrm>
            <a:off x="8238576" y="3049831"/>
            <a:ext cx="3359561" cy="1311750"/>
          </a:xfrm>
          <a:prstGeom prst="roundRect">
            <a:avLst>
              <a:gd name="adj" fmla="val 4350"/>
            </a:avLst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2207D-799E-677A-B336-2C9171A3DCA8}"/>
              </a:ext>
            </a:extLst>
          </p:cNvPr>
          <p:cNvSpPr txBox="1"/>
          <p:nvPr/>
        </p:nvSpPr>
        <p:spPr>
          <a:xfrm>
            <a:off x="8591757" y="3221773"/>
            <a:ext cx="297004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Agenda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เช่น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งานตามยุทธศาสตร์ชาติและแผนระดับชาติอื่น ๆ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งานตามนโยบายสำคัญของรัฐบาล </a:t>
            </a:r>
            <a:b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</a:b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(ทั้งตัวชี้วัดเดี่ยวและตัวชี้วัดร่วม)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Function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เช่น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งานตามภารกิจขององค์กร ทั้งที่เป็นตัวชี้วัดเดี่ยวหรือตัวชี้วัดร่วม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Area (</a:t>
            </a: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จังหวัด)</a:t>
            </a: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เช่น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งานตามภารกิจภายในพื้นที่ภูมิภาค จังหวัด และกลุ่มจังหวัด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มิติ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Potential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เช่น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Digital, PMQA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6" name="TextBox 109">
            <a:extLst>
              <a:ext uri="{FF2B5EF4-FFF2-40B4-BE49-F238E27FC236}">
                <a16:creationId xmlns:a16="http://schemas.microsoft.com/office/drawing/2014/main" id="{DA6FE62A-0923-5DE9-65EA-EBE344C89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6235" y="3031706"/>
            <a:ext cx="2363334" cy="24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1. </a:t>
            </a:r>
            <a:r>
              <a:rPr kumimoji="0" lang="en-US" alt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Agenda </a:t>
            </a:r>
            <a:r>
              <a:rPr kumimoji="0" lang="th-TH" alt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และ</a:t>
            </a:r>
            <a:r>
              <a:rPr kumimoji="0" lang="en-US" alt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Function</a:t>
            </a:r>
            <a:r>
              <a:rPr kumimoji="0" lang="en-US" alt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endParaRPr kumimoji="0" lang="th-TH" altLang="th-TH" sz="1100" b="1" i="0" u="none" strike="noStrike" kern="1200" cap="none" spc="0" normalizeH="0" baseline="0" noProof="0" dirty="0">
              <a:ln>
                <a:noFill/>
              </a:ln>
              <a:solidFill>
                <a:srgbClr val="143C3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7" name="TextBox 109">
            <a:extLst>
              <a:ext uri="{FF2B5EF4-FFF2-40B4-BE49-F238E27FC236}">
                <a16:creationId xmlns:a16="http://schemas.microsoft.com/office/drawing/2014/main" id="{FBA3CCEA-055C-5BEE-4915-82D5B848E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131" y="4424904"/>
            <a:ext cx="3021900" cy="294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2. Urgency/assigned tasks</a:t>
            </a:r>
            <a:r>
              <a:rPr kumimoji="0" lang="th-TH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</a:t>
            </a:r>
            <a:r>
              <a:rPr kumimoji="0" lang="en-US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(0 - 1 </a:t>
            </a:r>
            <a:r>
              <a:rPr kumimoji="0" lang="th-TH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143C3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ตัว)</a:t>
            </a:r>
          </a:p>
        </p:txBody>
      </p:sp>
      <p:sp>
        <p:nvSpPr>
          <p:cNvPr id="8" name="สี่เหลี่ยมผืนผ้า: มุมมน 5">
            <a:extLst>
              <a:ext uri="{FF2B5EF4-FFF2-40B4-BE49-F238E27FC236}">
                <a16:creationId xmlns:a16="http://schemas.microsoft.com/office/drawing/2014/main" id="{B65569C3-8F1C-426A-6DF8-37214741B1FD}"/>
              </a:ext>
            </a:extLst>
          </p:cNvPr>
          <p:cNvSpPr/>
          <p:nvPr/>
        </p:nvSpPr>
        <p:spPr>
          <a:xfrm>
            <a:off x="8115417" y="3010986"/>
            <a:ext cx="3537664" cy="2084828"/>
          </a:xfrm>
          <a:prstGeom prst="roundRect">
            <a:avLst>
              <a:gd name="adj" fmla="val 3801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29F2B08-9948-22AD-80E8-A07F5D3FA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890" y="4465535"/>
            <a:ext cx="401892" cy="3746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85BEE0-C408-13FE-2062-4264F6263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5340" y="3085757"/>
            <a:ext cx="1003262" cy="23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น้ำหนัก 40</a:t>
            </a:r>
            <a:r>
              <a:rPr kumimoji="0" lang="en-US" altLang="th-TH" sz="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-70%</a:t>
            </a:r>
            <a:endParaRPr kumimoji="0" lang="th-TH" altLang="th-TH" sz="7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D16B74-2EC6-F90E-2AEC-A3A7288641D9}"/>
              </a:ext>
            </a:extLst>
          </p:cNvPr>
          <p:cNvGrpSpPr/>
          <p:nvPr/>
        </p:nvGrpSpPr>
        <p:grpSpPr bwMode="gray">
          <a:xfrm>
            <a:off x="11314861" y="2601058"/>
            <a:ext cx="476757" cy="385301"/>
            <a:chOff x="3615794" y="1778729"/>
            <a:chExt cx="474644" cy="41148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4137F2A-64D5-347C-21D2-82E66405A53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678958" y="1778729"/>
              <a:ext cx="411480" cy="411480"/>
            </a:xfrm>
            <a:prstGeom prst="ellipse">
              <a:avLst/>
            </a:prstGeom>
            <a:solidFill>
              <a:srgbClr val="002060"/>
            </a:solidFill>
            <a:ln w="12700" cap="flat" cmpd="sng" algn="ctr">
              <a:solidFill>
                <a:srgbClr val="143C3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2FCECB-6F66-6309-F7E1-A03A4464B19A}"/>
                </a:ext>
              </a:extLst>
            </p:cNvPr>
            <p:cNvSpPr txBox="1"/>
            <p:nvPr/>
          </p:nvSpPr>
          <p:spPr bwMode="gray">
            <a:xfrm>
              <a:off x="3615794" y="1866177"/>
              <a:ext cx="4699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mpt" panose="00000500000000000000" pitchFamily="2" charset="-34"/>
                  <a:ea typeface="Tahoma" panose="020B0604030504040204" pitchFamily="34" charset="0"/>
                  <a:cs typeface="Prompt" panose="00000500000000000000" pitchFamily="2" charset="-34"/>
                </a:rPr>
                <a:t>70%</a:t>
              </a:r>
            </a:p>
          </p:txBody>
        </p:sp>
      </p:grpSp>
      <p:sp>
        <p:nvSpPr>
          <p:cNvPr id="14" name="TextBox 109">
            <a:extLst>
              <a:ext uri="{FF2B5EF4-FFF2-40B4-BE49-F238E27FC236}">
                <a16:creationId xmlns:a16="http://schemas.microsoft.com/office/drawing/2014/main" id="{7F35996B-199E-3776-52F4-1FD6E77AC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8388" y="4536903"/>
            <a:ext cx="930441" cy="23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น้ำหนัก 0-30</a:t>
            </a:r>
            <a:r>
              <a:rPr kumimoji="0" lang="en-US" altLang="th-TH" sz="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%</a:t>
            </a:r>
            <a:endParaRPr kumimoji="0" lang="th-TH" altLang="th-TH" sz="7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9AC0AD-489E-D0BF-C522-749B4939F6AE}"/>
              </a:ext>
            </a:extLst>
          </p:cNvPr>
          <p:cNvSpPr txBox="1"/>
          <p:nvPr/>
        </p:nvSpPr>
        <p:spPr>
          <a:xfrm>
            <a:off x="8591757" y="4616765"/>
            <a:ext cx="2713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งานเร่งด่วน เช่น การแก้ปัญหาภัยพิบัติ</a:t>
            </a:r>
          </a:p>
          <a:p>
            <a:pPr marL="114300" marR="0" lvl="0" indent="-1143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งานที่ได้รับมอบหมายเป็นพิเศษในช่วง</a:t>
            </a:r>
            <a:b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</a:b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ระหว่างรอบการประเมิน</a:t>
            </a: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7C8D0C93-BD91-035C-2A0D-F731A8E453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070" y="3093888"/>
            <a:ext cx="373440" cy="34813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46148FD-4B3A-BF7A-35DD-012720724ABD}"/>
              </a:ext>
            </a:extLst>
          </p:cNvPr>
          <p:cNvSpPr/>
          <p:nvPr/>
        </p:nvSpPr>
        <p:spPr>
          <a:xfrm>
            <a:off x="8223543" y="4436146"/>
            <a:ext cx="3374594" cy="610432"/>
          </a:xfrm>
          <a:prstGeom prst="roundRect">
            <a:avLst>
              <a:gd name="adj" fmla="val 9735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F357D2-7DC5-E816-3190-6A6BA48D4006}"/>
              </a:ext>
            </a:extLst>
          </p:cNvPr>
          <p:cNvSpPr txBox="1"/>
          <p:nvPr/>
        </p:nvSpPr>
        <p:spPr>
          <a:xfrm>
            <a:off x="8234112" y="2534584"/>
            <a:ext cx="3038245" cy="436479"/>
          </a:xfrm>
          <a:prstGeom prst="roundRect">
            <a:avLst>
              <a:gd name="adj" fmla="val 13776"/>
            </a:avLst>
          </a:prstGeom>
          <a:solidFill>
            <a:srgbClr val="44546A">
              <a:lumMod val="50000"/>
            </a:srgbClr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Performance</a:t>
            </a:r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4534AF-84C3-703D-2E21-594F44588CC0}"/>
              </a:ext>
            </a:extLst>
          </p:cNvPr>
          <p:cNvSpPr txBox="1"/>
          <p:nvPr/>
        </p:nvSpPr>
        <p:spPr>
          <a:xfrm>
            <a:off x="8235505" y="5142465"/>
            <a:ext cx="3032402" cy="436479"/>
          </a:xfrm>
          <a:prstGeom prst="roundRect">
            <a:avLst>
              <a:gd name="adj" fmla="val 12662"/>
            </a:avLst>
          </a:prstGeom>
          <a:solidFill>
            <a:srgbClr val="7E658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Competency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E2D511-D638-4DE1-879E-58CEFB5E1CD8}"/>
              </a:ext>
            </a:extLst>
          </p:cNvPr>
          <p:cNvGrpSpPr/>
          <p:nvPr/>
        </p:nvGrpSpPr>
        <p:grpSpPr bwMode="gray">
          <a:xfrm>
            <a:off x="11281728" y="5161898"/>
            <a:ext cx="493025" cy="379622"/>
            <a:chOff x="4693275" y="3553947"/>
            <a:chExt cx="490840" cy="40541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DF48F9F-132F-00CA-BD1E-07A9218D50A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735356" y="3553947"/>
              <a:ext cx="411480" cy="405415"/>
            </a:xfrm>
            <a:prstGeom prst="ellipse">
              <a:avLst/>
            </a:prstGeom>
            <a:solidFill>
              <a:srgbClr val="002060"/>
            </a:solidFill>
            <a:ln w="12700" cap="flat" cmpd="sng" algn="ctr">
              <a:solidFill>
                <a:srgbClr val="143C3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4968D8-72AE-9D81-B5E7-AF1F97EB6A78}"/>
                </a:ext>
              </a:extLst>
            </p:cNvPr>
            <p:cNvSpPr txBox="1"/>
            <p:nvPr/>
          </p:nvSpPr>
          <p:spPr bwMode="gray">
            <a:xfrm>
              <a:off x="4693275" y="3631089"/>
              <a:ext cx="4908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mpt" panose="00000500000000000000" pitchFamily="2" charset="-34"/>
                  <a:ea typeface="Tahoma" panose="020B0604030504040204" pitchFamily="34" charset="0"/>
                  <a:cs typeface="Prompt" panose="00000500000000000000" pitchFamily="2" charset="-34"/>
                </a:rPr>
                <a:t>3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mpt" panose="00000500000000000000" pitchFamily="2" charset="-34"/>
                  <a:ea typeface="Tahoma" panose="020B0604030504040204" pitchFamily="34" charset="0"/>
                  <a:cs typeface="Prompt" panose="00000500000000000000" pitchFamily="2" charset="-34"/>
                </a:rPr>
                <a:t>0%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897418C4-3BC8-7C29-67ED-6DB23F878F3A}"/>
              </a:ext>
            </a:extLst>
          </p:cNvPr>
          <p:cNvSpPr/>
          <p:nvPr/>
        </p:nvSpPr>
        <p:spPr>
          <a:xfrm>
            <a:off x="8591757" y="5630524"/>
            <a:ext cx="2713108" cy="51720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การสื่อสารและการสร้างความผูกพัน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การเรียนรู้และพัฒนา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การปฏิรูป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/</a:t>
            </a:r>
            <a:r>
              <a: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 ปรับเปลี่ยนราชการสู่อนาคต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การรักษาวินัย คุณธรรมและจริยธรรม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8170EBC-7198-7A4C-E14E-13FE883E67FD}"/>
              </a:ext>
            </a:extLst>
          </p:cNvPr>
          <p:cNvSpPr/>
          <p:nvPr/>
        </p:nvSpPr>
        <p:spPr>
          <a:xfrm>
            <a:off x="7797677" y="1856393"/>
            <a:ext cx="3939631" cy="422566"/>
          </a:xfrm>
          <a:prstGeom prst="roundRect">
            <a:avLst/>
          </a:prstGeom>
          <a:solidFill>
            <a:srgbClr val="6F33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Tahoma" panose="020B0604030504040204" pitchFamily="34" charset="0"/>
                <a:cs typeface="Prompt" panose="00000500000000000000" pitchFamily="2" charset="-34"/>
              </a:rPr>
              <a:t>การประเมินผู้บริหาร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5A676DD-7B39-2E0F-0352-49B29C391A0E}"/>
              </a:ext>
            </a:extLst>
          </p:cNvPr>
          <p:cNvSpPr/>
          <p:nvPr/>
        </p:nvSpPr>
        <p:spPr>
          <a:xfrm>
            <a:off x="8111165" y="5616880"/>
            <a:ext cx="3537664" cy="543797"/>
          </a:xfrm>
          <a:prstGeom prst="roundRect">
            <a:avLst>
              <a:gd name="adj" fmla="val 6887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Tahoma" panose="020B0604030504040204" pitchFamily="34" charset="0"/>
              <a:cs typeface="Prompt" panose="00000500000000000000" pitchFamily="2" charset="-34"/>
            </a:endParaRPr>
          </a:p>
        </p:txBody>
      </p:sp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170E581C-4A5B-5DCF-BC16-0C9DB635DA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108" y="1825917"/>
            <a:ext cx="1373239" cy="37168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6E3ACD-5411-6953-8A60-8EA110AD0824}"/>
              </a:ext>
            </a:extLst>
          </p:cNvPr>
          <p:cNvSpPr txBox="1"/>
          <p:nvPr/>
        </p:nvSpPr>
        <p:spPr>
          <a:xfrm>
            <a:off x="223654" y="999338"/>
            <a:ext cx="11484000" cy="67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4138" marR="0" lvl="0" indent="0" algn="thaiDist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นำผลการประเมินส่วนราชการและจังหวัดไปเป็นผลการประเมินผู้บริหาร</a:t>
            </a: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ตามหลักเกณฑ์ตามหลักเกณฑ์และวิธีการประเมินผลที่สำนักงาน ก.พ. กำหนด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ตามมติคณะรัฐมนตรี 14 กันยายน 2564 และหนังสือสำนักงาน ก.พ. ที่ 1024/ว 1 ลงวันที่ 20 มกราคม 2565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)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8" name="Table 11">
            <a:extLst>
              <a:ext uri="{FF2B5EF4-FFF2-40B4-BE49-F238E27FC236}">
                <a16:creationId xmlns:a16="http://schemas.microsoft.com/office/drawing/2014/main" id="{28DC1AE7-6A7A-E192-14AA-78F1982DEBBC}"/>
              </a:ext>
            </a:extLst>
          </p:cNvPr>
          <p:cNvGraphicFramePr>
            <a:graphicFrameLocks noGrp="1"/>
          </p:cNvGraphicFramePr>
          <p:nvPr/>
        </p:nvGraphicFramePr>
        <p:xfrm>
          <a:off x="354496" y="1803948"/>
          <a:ext cx="5894080" cy="433261"/>
        </p:xfrm>
        <a:graphic>
          <a:graphicData uri="http://schemas.openxmlformats.org/drawingml/2006/table">
            <a:tbl>
              <a:tblPr firstRow="1" bandRow="1"/>
              <a:tblGrid>
                <a:gridCol w="5894080">
                  <a:extLst>
                    <a:ext uri="{9D8B030D-6E8A-4147-A177-3AD203B41FA5}">
                      <a16:colId xmlns:a16="http://schemas.microsoft.com/office/drawing/2014/main" val="3819612824"/>
                    </a:ext>
                  </a:extLst>
                </a:gridCol>
              </a:tblGrid>
              <a:tr h="4332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th-TH" sz="1600" dirty="0">
                          <a:solidFill>
                            <a:schemeClr val="bg1"/>
                          </a:solidFill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ผลการปฏิบัติราชการของส่วนราชการและจังหวัด</a:t>
                      </a:r>
                      <a:endParaRPr lang="en-US" sz="1600" dirty="0">
                        <a:solidFill>
                          <a:schemeClr val="bg1"/>
                        </a:solidFill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59463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670B4C6C-BAE5-AEFC-639E-54F433B3E2FF}"/>
              </a:ext>
            </a:extLst>
          </p:cNvPr>
          <p:cNvSpPr txBox="1"/>
          <p:nvPr/>
        </p:nvSpPr>
        <p:spPr>
          <a:xfrm>
            <a:off x="6565761" y="3624208"/>
            <a:ext cx="142839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1</a:t>
            </a:r>
            <a:r>
              <a:rPr kumimoji="0" lang="th-TH" sz="1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 ตุลาคม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 – 31</a:t>
            </a:r>
            <a:r>
              <a:rPr kumimoji="0" lang="th-TH" sz="1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 มีนาคม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Prompt" panose="00000500000000000000" pitchFamily="2" charset="-34"/>
              <a:ea typeface="+mn-ea"/>
              <a:cs typeface="Prompt" panose="00000500000000000000" pitchFamily="2" charset="-34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B9338A0D-6EC7-D983-6018-D78DC26BAEDE}"/>
              </a:ext>
            </a:extLst>
          </p:cNvPr>
          <p:cNvSpPr/>
          <p:nvPr/>
        </p:nvSpPr>
        <p:spPr>
          <a:xfrm>
            <a:off x="6569734" y="3800106"/>
            <a:ext cx="1719506" cy="605283"/>
          </a:xfrm>
          <a:prstGeom prst="rightArrow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74454C-5A25-A54D-B536-453C0EFA61DE}"/>
              </a:ext>
            </a:extLst>
          </p:cNvPr>
          <p:cNvSpPr txBox="1"/>
          <p:nvPr/>
        </p:nvSpPr>
        <p:spPr bwMode="gray">
          <a:xfrm>
            <a:off x="6334278" y="3981246"/>
            <a:ext cx="2118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</a:rPr>
              <a:t>รอบการประเมิน 12 เดือน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" panose="00000500000000000000" pitchFamily="2" charset="-34"/>
              <a:ea typeface="+mn-ea"/>
              <a:cs typeface="Prompt" panose="00000500000000000000" pitchFamily="2" charset="-34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32FA77F-7836-6A63-3EBE-C8109720E217}"/>
              </a:ext>
            </a:extLst>
          </p:cNvPr>
          <p:cNvSpPr txBox="1"/>
          <p:nvPr/>
        </p:nvSpPr>
        <p:spPr>
          <a:xfrm>
            <a:off x="6561891" y="4262038"/>
            <a:ext cx="1432266" cy="246221"/>
          </a:xfrm>
          <a:prstGeom prst="rect">
            <a:avLst/>
          </a:prstGeom>
          <a:noFill/>
        </p:spPr>
        <p:txBody>
          <a:bodyPr wrap="square" lIns="36000" rIns="36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1</a:t>
            </a:r>
            <a:r>
              <a:rPr kumimoji="0" lang="th-TH" sz="1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 ตุลาคม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 – 3</a:t>
            </a:r>
            <a:r>
              <a:rPr kumimoji="0" lang="th-TH" sz="1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  <a:sym typeface="Livvic"/>
              </a:rPr>
              <a:t>0 กันยายน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Prompt" panose="00000500000000000000" pitchFamily="2" charset="-34"/>
              <a:ea typeface="+mn-ea"/>
              <a:cs typeface="Prompt" panose="00000500000000000000" pitchFamily="2" charset="-34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70AC93E-3825-2C69-610A-D6737077EA50}"/>
              </a:ext>
            </a:extLst>
          </p:cNvPr>
          <p:cNvGrpSpPr/>
          <p:nvPr/>
        </p:nvGrpSpPr>
        <p:grpSpPr>
          <a:xfrm>
            <a:off x="6051090" y="1681259"/>
            <a:ext cx="584017" cy="584017"/>
            <a:chOff x="6234177" y="2594207"/>
            <a:chExt cx="1068417" cy="1068417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AA122E1-6A63-BA9E-5E41-A6B9DAEDA386}"/>
                </a:ext>
              </a:extLst>
            </p:cNvPr>
            <p:cNvSpPr/>
            <p:nvPr/>
          </p:nvSpPr>
          <p:spPr>
            <a:xfrm>
              <a:off x="6234177" y="2594207"/>
              <a:ext cx="1068417" cy="106841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7" name="Picture 66" descr="Logo, company name&#10;&#10;Description automatically generated">
              <a:extLst>
                <a:ext uri="{FF2B5EF4-FFF2-40B4-BE49-F238E27FC236}">
                  <a16:creationId xmlns:a16="http://schemas.microsoft.com/office/drawing/2014/main" id="{11841861-007C-D55B-7279-3FE699868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2881" y="2807724"/>
              <a:ext cx="891008" cy="698606"/>
            </a:xfrm>
            <a:prstGeom prst="rect">
              <a:avLst/>
            </a:prstGeom>
          </p:spPr>
        </p:pic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5ED49B1C-8067-F4F9-D7CD-5909196733EC}"/>
              </a:ext>
            </a:extLst>
          </p:cNvPr>
          <p:cNvSpPr txBox="1"/>
          <p:nvPr/>
        </p:nvSpPr>
        <p:spPr>
          <a:xfrm>
            <a:off x="7899486" y="6234017"/>
            <a:ext cx="631235" cy="255746"/>
          </a:xfrm>
          <a:prstGeom prst="roundRect">
            <a:avLst>
              <a:gd name="adj" fmla="val 6721"/>
            </a:avLst>
          </a:prstGeom>
          <a:solidFill>
            <a:srgbClr val="4472C4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 SemiBold" panose="00000700000000000000" pitchFamily="2" charset="-34"/>
                <a:ea typeface="Tahoma" panose="020B0604030504040204" pitchFamily="34" charset="0"/>
                <a:cs typeface="Prompt SemiBold" panose="00000700000000000000" pitchFamily="2" charset="-34"/>
              </a:rPr>
              <a:t>รอบที่ </a:t>
            </a:r>
            <a:r>
              <a:rPr kumimoji="0" lang="en-US" altLang="th-TH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 SemiBold" panose="00000700000000000000" pitchFamily="2" charset="-34"/>
                <a:ea typeface="Tahoma" panose="020B0604030504040204" pitchFamily="34" charset="0"/>
                <a:cs typeface="Prompt SemiBold" panose="00000700000000000000" pitchFamily="2" charset="-34"/>
              </a:rPr>
              <a:t>1</a:t>
            </a:r>
            <a:endParaRPr kumimoji="0" lang="th-TH" altLang="th-TH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 SemiBold" panose="00000700000000000000" pitchFamily="2" charset="-34"/>
              <a:ea typeface="Tahoma" panose="020B0604030504040204" pitchFamily="34" charset="0"/>
              <a:cs typeface="Prompt SemiBold" panose="00000700000000000000" pitchFamily="2" charset="-34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B9FED4E-5686-B916-28EF-5881F418423C}"/>
              </a:ext>
            </a:extLst>
          </p:cNvPr>
          <p:cNvSpPr txBox="1"/>
          <p:nvPr/>
        </p:nvSpPr>
        <p:spPr>
          <a:xfrm>
            <a:off x="10093449" y="6242181"/>
            <a:ext cx="631235" cy="255746"/>
          </a:xfrm>
          <a:prstGeom prst="roundRect">
            <a:avLst>
              <a:gd name="adj" fmla="val 6721"/>
            </a:avLst>
          </a:prstGeom>
          <a:solidFill>
            <a:srgbClr val="C0000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 SemiBold" panose="00000700000000000000" pitchFamily="2" charset="-34"/>
                <a:ea typeface="Tahoma" panose="020B0604030504040204" pitchFamily="34" charset="0"/>
                <a:cs typeface="Prompt SemiBold" panose="00000700000000000000" pitchFamily="2" charset="-34"/>
              </a:rPr>
              <a:t>รอบที่ </a:t>
            </a:r>
            <a:r>
              <a:rPr kumimoji="0" lang="en-US" altLang="th-TH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mpt SemiBold" panose="00000700000000000000" pitchFamily="2" charset="-34"/>
                <a:ea typeface="Tahoma" panose="020B0604030504040204" pitchFamily="34" charset="0"/>
                <a:cs typeface="Prompt SemiBold" panose="00000700000000000000" pitchFamily="2" charset="-34"/>
              </a:rPr>
              <a:t>2</a:t>
            </a:r>
            <a:endParaRPr kumimoji="0" lang="th-TH" altLang="th-TH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mpt SemiBold" panose="00000700000000000000" pitchFamily="2" charset="-34"/>
              <a:ea typeface="Tahoma" panose="020B0604030504040204" pitchFamily="34" charset="0"/>
              <a:cs typeface="Prompt SemiBold" panose="00000700000000000000" pitchFamily="2" charset="-34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C801675-3A28-1DE2-4752-D39726110EC6}"/>
              </a:ext>
            </a:extLst>
          </p:cNvPr>
          <p:cNvSpPr txBox="1"/>
          <p:nvPr/>
        </p:nvSpPr>
        <p:spPr>
          <a:xfrm>
            <a:off x="8530721" y="6174436"/>
            <a:ext cx="17521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Livvic"/>
              </a:rPr>
              <a:t>1</a:t>
            </a:r>
            <a:r>
              <a:rPr kumimoji="0" lang="th-TH" sz="14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Livvic"/>
              </a:rPr>
              <a:t> ตุลาคม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Livvic"/>
              </a:rPr>
              <a:t> – 31</a:t>
            </a:r>
            <a:r>
              <a:rPr kumimoji="0" lang="th-TH" sz="14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Livvic"/>
              </a:rPr>
              <a:t> มีนาคม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CE947FD-C302-9B59-AA78-6FBACF4FB559}"/>
              </a:ext>
            </a:extLst>
          </p:cNvPr>
          <p:cNvSpPr txBox="1"/>
          <p:nvPr/>
        </p:nvSpPr>
        <p:spPr>
          <a:xfrm>
            <a:off x="10724684" y="6181697"/>
            <a:ext cx="16417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Livvic"/>
              </a:rPr>
              <a:t>1 เมษายน – 30 กันยายน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สี่เหลี่ยมผืนผ้า: มุมมน 5">
            <a:extLst>
              <a:ext uri="{FF2B5EF4-FFF2-40B4-BE49-F238E27FC236}">
                <a16:creationId xmlns:a16="http://schemas.microsoft.com/office/drawing/2014/main" id="{9C5D0913-CB4C-76B7-26CF-E68B3CB23E9C}"/>
              </a:ext>
            </a:extLst>
          </p:cNvPr>
          <p:cNvSpPr/>
          <p:nvPr/>
        </p:nvSpPr>
        <p:spPr>
          <a:xfrm>
            <a:off x="354496" y="2329150"/>
            <a:ext cx="6076044" cy="4134773"/>
          </a:xfrm>
          <a:prstGeom prst="roundRect">
            <a:avLst>
              <a:gd name="adj" fmla="val 4941"/>
            </a:avLst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3" name="ตาราง 3">
            <a:extLst>
              <a:ext uri="{FF2B5EF4-FFF2-40B4-BE49-F238E27FC236}">
                <a16:creationId xmlns:a16="http://schemas.microsoft.com/office/drawing/2014/main" id="{1244D4E8-DBCA-CD66-0369-DF730D4092C1}"/>
              </a:ext>
            </a:extLst>
          </p:cNvPr>
          <p:cNvGraphicFramePr>
            <a:graphicFrameLocks noGrp="1"/>
          </p:cNvGraphicFramePr>
          <p:nvPr/>
        </p:nvGraphicFramePr>
        <p:xfrm>
          <a:off x="474390" y="5755644"/>
          <a:ext cx="5833295" cy="643584"/>
        </p:xfrm>
        <a:graphic>
          <a:graphicData uri="http://schemas.openxmlformats.org/drawingml/2006/table">
            <a:tbl>
              <a:tblPr/>
              <a:tblGrid>
                <a:gridCol w="5058389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774906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การประเมินสถานะของหน่วยงานในการเป็นระบบราชการ 4.0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 </a:t>
                      </a:r>
                    </a:p>
                  </a:txBody>
                  <a:tcPr marL="68580" marR="68580" marT="36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10</a:t>
                      </a:r>
                    </a:p>
                  </a:txBody>
                  <a:tcPr marL="68580" marR="68580" marT="36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352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thaiDist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1" kern="100" spc="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2.2 </a:t>
                      </a:r>
                      <a:r>
                        <a:rPr lang="th-TH" sz="1400" b="1" kern="10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การประเมินระดับความพร้อมรัฐบาลดิจิทัลของหน่วยงานภาครัฐ </a:t>
                      </a:r>
                      <a:r>
                        <a:rPr lang="en-US" sz="1400" b="1" kern="10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(DG</a:t>
                      </a:r>
                      <a:r>
                        <a:rPr lang="th-TH" sz="1400" b="1" kern="10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b="1" kern="10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Readiness Survey)</a:t>
                      </a:r>
                    </a:p>
                  </a:txBody>
                  <a:tcPr marL="68580" marR="68580" marT="36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10</a:t>
                      </a:r>
                    </a:p>
                  </a:txBody>
                  <a:tcPr marL="68580" marR="68580" marT="36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16000" marR="0" indent="-21600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2.3 </a:t>
                      </a: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endParaRPr lang="en-US" sz="14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36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10</a:t>
                      </a:r>
                    </a:p>
                  </a:txBody>
                  <a:tcPr marL="68580" marR="68580" marT="36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71542"/>
                  </a:ext>
                </a:extLst>
              </a:tr>
            </a:tbl>
          </a:graphicData>
        </a:graphic>
      </p:graphicFrame>
      <p:grpSp>
        <p:nvGrpSpPr>
          <p:cNvPr id="74" name="Group 73">
            <a:extLst>
              <a:ext uri="{FF2B5EF4-FFF2-40B4-BE49-F238E27FC236}">
                <a16:creationId xmlns:a16="http://schemas.microsoft.com/office/drawing/2014/main" id="{1397D1AC-39A3-B8C2-49E8-29D1AC263E7B}"/>
              </a:ext>
            </a:extLst>
          </p:cNvPr>
          <p:cNvGrpSpPr/>
          <p:nvPr/>
        </p:nvGrpSpPr>
        <p:grpSpPr>
          <a:xfrm>
            <a:off x="467409" y="2509644"/>
            <a:ext cx="5253896" cy="541495"/>
            <a:chOff x="-2225770" y="-4043771"/>
            <a:chExt cx="5253896" cy="541495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C8FB2CB-5A82-0988-A2B9-28ECCB735F4F}"/>
                </a:ext>
              </a:extLst>
            </p:cNvPr>
            <p:cNvSpPr/>
            <p:nvPr/>
          </p:nvSpPr>
          <p:spPr>
            <a:xfrm>
              <a:off x="-2012856" y="-4024540"/>
              <a:ext cx="5040982" cy="455764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วงรี 13">
              <a:extLst>
                <a:ext uri="{FF2B5EF4-FFF2-40B4-BE49-F238E27FC236}">
                  <a16:creationId xmlns:a16="http://schemas.microsoft.com/office/drawing/2014/main" id="{BE9F2926-D632-2F48-A40A-E6043CD278F2}"/>
                </a:ext>
              </a:extLst>
            </p:cNvPr>
            <p:cNvSpPr/>
            <p:nvPr/>
          </p:nvSpPr>
          <p:spPr>
            <a:xfrm>
              <a:off x="-2225770" y="-4011520"/>
              <a:ext cx="425828" cy="425828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24288FC-14F4-EB6D-C64B-99ACB0D9C274}"/>
                </a:ext>
              </a:extLst>
            </p:cNvPr>
            <p:cNvSpPr txBox="1"/>
            <p:nvPr/>
          </p:nvSpPr>
          <p:spPr>
            <a:xfrm>
              <a:off x="-1736497" y="-4043771"/>
              <a:ext cx="3452153" cy="5414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การประเมินประสิทธิผลการดำเนินงาน </a:t>
              </a: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Performance Base</a:t>
              </a:r>
              <a:r>
                <a:rPr kumimoji="0" lang="th-TH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A59FBC0B-798B-8505-6DBA-9497D8000C35}"/>
              </a:ext>
            </a:extLst>
          </p:cNvPr>
          <p:cNvSpPr/>
          <p:nvPr/>
        </p:nvSpPr>
        <p:spPr>
          <a:xfrm>
            <a:off x="5114518" y="2581195"/>
            <a:ext cx="1193167" cy="333284"/>
          </a:xfrm>
          <a:prstGeom prst="roundRect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6EC1BD9-9E87-67F4-56AC-1D359102D0D8}"/>
              </a:ext>
            </a:extLst>
          </p:cNvPr>
          <p:cNvGrpSpPr/>
          <p:nvPr/>
        </p:nvGrpSpPr>
        <p:grpSpPr>
          <a:xfrm>
            <a:off x="467409" y="5232701"/>
            <a:ext cx="5252913" cy="567271"/>
            <a:chOff x="-2225770" y="-4062045"/>
            <a:chExt cx="5252913" cy="567271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3DFA12C-6064-FFD6-91CC-2692122554D3}"/>
                </a:ext>
              </a:extLst>
            </p:cNvPr>
            <p:cNvSpPr/>
            <p:nvPr/>
          </p:nvSpPr>
          <p:spPr>
            <a:xfrm>
              <a:off x="-2012857" y="-4024540"/>
              <a:ext cx="5040000" cy="457200"/>
            </a:xfrm>
            <a:prstGeom prst="rect">
              <a:avLst/>
            </a:prstGeom>
            <a:solidFill>
              <a:srgbClr val="4472C4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วงรี 13">
              <a:extLst>
                <a:ext uri="{FF2B5EF4-FFF2-40B4-BE49-F238E27FC236}">
                  <a16:creationId xmlns:a16="http://schemas.microsoft.com/office/drawing/2014/main" id="{D0FA36ED-5ADA-5BBE-5307-E45DD021EE75}"/>
                </a:ext>
              </a:extLst>
            </p:cNvPr>
            <p:cNvSpPr/>
            <p:nvPr/>
          </p:nvSpPr>
          <p:spPr>
            <a:xfrm>
              <a:off x="-2225770" y="-3994585"/>
              <a:ext cx="425828" cy="425828"/>
            </a:xfrm>
            <a:prstGeom prst="ellipse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826DC428-1563-4E23-6353-1625AE250B23}"/>
                </a:ext>
              </a:extLst>
            </p:cNvPr>
            <p:cNvSpPr txBox="1"/>
            <p:nvPr/>
          </p:nvSpPr>
          <p:spPr>
            <a:xfrm>
              <a:off x="-1661588" y="-4062045"/>
              <a:ext cx="3301564" cy="567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การประเมินศักยภาพในการดำเนินงาน 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Potential Base</a:t>
              </a:r>
              <a:r>
                <a:rPr kumimoji="0" lang="th-TH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FFE7D6C4-06E1-B33C-C1C8-D22AF0781A7C}"/>
              </a:ext>
            </a:extLst>
          </p:cNvPr>
          <p:cNvSpPr/>
          <p:nvPr/>
        </p:nvSpPr>
        <p:spPr>
          <a:xfrm>
            <a:off x="5123306" y="5304187"/>
            <a:ext cx="1184379" cy="348440"/>
          </a:xfrm>
          <a:prstGeom prst="round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164" name="ตาราง 3">
            <a:extLst>
              <a:ext uri="{FF2B5EF4-FFF2-40B4-BE49-F238E27FC236}">
                <a16:creationId xmlns:a16="http://schemas.microsoft.com/office/drawing/2014/main" id="{F84A2CAF-5DDE-D0FA-4203-F45099A742C0}"/>
              </a:ext>
            </a:extLst>
          </p:cNvPr>
          <p:cNvGraphicFramePr>
            <a:graphicFrameLocks noGrp="1"/>
          </p:cNvGraphicFramePr>
          <p:nvPr/>
        </p:nvGraphicFramePr>
        <p:xfrm>
          <a:off x="474390" y="3006781"/>
          <a:ext cx="2976686" cy="2160311"/>
        </p:xfrm>
        <a:graphic>
          <a:graphicData uri="http://schemas.openxmlformats.org/drawingml/2006/table">
            <a:tbl>
              <a:tblPr/>
              <a:tblGrid>
                <a:gridCol w="2976686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2163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 ส่วนราชการ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194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71463" marR="0" lvl="0" indent="-2714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</a:t>
                      </a: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th-TH" sz="14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  <a:p>
                      <a:pPr marL="536575" marR="0" indent="-174625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ตัวชี้วัดตามนโยบายรัฐบาล มติคณะรัฐมนตรี </a:t>
                      </a:r>
                      <a:br>
                        <a:rPr lang="en-US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ข้อสั่งการรัฐมนตรี</a:t>
                      </a:r>
                      <a:r>
                        <a:rPr lang="en-US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แถลงการณ์นโยบายของรัฐบาล</a:t>
                      </a:r>
                    </a:p>
                    <a:p>
                      <a:pPr marL="536575" marR="0" indent="-174625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ตัวชี้วัดจากแผนแม่บทฯ แผนพัฒนาฯ ฉบับที่ 13 </a:t>
                      </a:r>
                    </a:p>
                    <a:p>
                      <a:pPr marL="536575" marR="0" indent="-174625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ตัวชี้วัดสากล</a:t>
                      </a:r>
                    </a:p>
                    <a:p>
                      <a:pPr marL="536575" marR="0" indent="-174625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ตัวชี้วัดจากแผนระดับชาติต่าง ๆ</a:t>
                      </a:r>
                    </a:p>
                    <a:p>
                      <a:pPr marL="536575" marR="0" indent="-174625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4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ตัวชี้วัดภารกิจสำคัญของหน่วยงาน</a:t>
                      </a:r>
                    </a:p>
                    <a:p>
                      <a:pPr marL="271463" marR="0" lvl="0" indent="-2714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 ตัวชี้วัดขับเคลื่อนการบูรณาการร่วมกัน (</a:t>
                      </a:r>
                      <a:r>
                        <a:rPr lang="en-US" sz="14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</a:t>
                      </a:r>
                    </a:p>
                    <a:p>
                      <a:pPr marL="179388" marR="0" lvl="0" indent="-1793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4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ตัวชี้วัดตามภารกิจพื้นฐาน/งานตามหน้าที่ความรับผิดชอบหลัก</a:t>
                      </a:r>
                      <a:r>
                        <a:rPr lang="en-US" sz="14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(Function KPIs)</a:t>
                      </a:r>
                      <a:endParaRPr lang="en-US" sz="14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165" name="ตาราง 3">
            <a:extLst>
              <a:ext uri="{FF2B5EF4-FFF2-40B4-BE49-F238E27FC236}">
                <a16:creationId xmlns:a16="http://schemas.microsoft.com/office/drawing/2014/main" id="{FBB25AC1-6692-84D1-AAFA-36697EFEF390}"/>
              </a:ext>
            </a:extLst>
          </p:cNvPr>
          <p:cNvGraphicFramePr>
            <a:graphicFrameLocks noGrp="1"/>
          </p:cNvGraphicFramePr>
          <p:nvPr/>
        </p:nvGraphicFramePr>
        <p:xfrm>
          <a:off x="3535685" y="3006781"/>
          <a:ext cx="2772000" cy="2160000"/>
        </p:xfrm>
        <a:graphic>
          <a:graphicData uri="http://schemas.openxmlformats.org/drawingml/2006/table">
            <a:tbl>
              <a:tblPr/>
              <a:tblGrid>
                <a:gridCol w="2772000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 จังหวัด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194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400" b="1" kern="10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ตัวชี้วัดขับเคลื่อนการบูรณาการร่วมกัน (</a:t>
                      </a:r>
                      <a:r>
                        <a:rPr lang="en-US" sz="1400" b="1" kern="10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</a:t>
                      </a:r>
                      <a:endParaRPr lang="th-TH" sz="1400" kern="100" spc="-5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71463" marR="0" lvl="0" indent="-90488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71463" algn="l"/>
                        </a:tabLst>
                        <a:defRPr/>
                      </a:pPr>
                      <a:r>
                        <a:rPr lang="th-TH" sz="1400" kern="100" spc="-7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ผลการดำเนินงานการบูรณาการร่วมกันหลายหน่วยงาน ตามประเด็นนโยบายสำคัญ (</a:t>
                      </a:r>
                      <a:r>
                        <a:rPr lang="en-US" sz="1400" kern="100" spc="-7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 by Agenda) </a:t>
                      </a:r>
                      <a:r>
                        <a:rPr lang="th-TH" sz="1400" kern="100" spc="-7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</a:t>
                      </a:r>
                      <a:endParaRPr lang="th-TH" sz="1400" b="0" kern="100" spc="-7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1400" b="1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1" kern="100" spc="-7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ตัวชี้วัดขับเคลื่อนการพัฒนาระดับพื้นที่ (</a:t>
                      </a:r>
                      <a:r>
                        <a:rPr lang="en-US" sz="1400" b="1" kern="100" spc="-7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Function KPIs)  </a:t>
                      </a:r>
                      <a:r>
                        <a:rPr lang="en-US" sz="1400" b="1" kern="100" spc="-7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</a:t>
                      </a:r>
                    </a:p>
                    <a:p>
                      <a:pPr marL="477838" marR="0" lvl="0" indent="-298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1.2.1 </a:t>
                      </a:r>
                      <a:r>
                        <a:rPr lang="th-TH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นโยบายเร่งด่วนของกระทรวงมหาดไทย </a:t>
                      </a:r>
                      <a:r>
                        <a:rPr lang="en-US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(Agenda) (</a:t>
                      </a:r>
                      <a:r>
                        <a:rPr lang="th-TH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ร้อยละ 10) (บังคับ)</a:t>
                      </a:r>
                    </a:p>
                    <a:p>
                      <a:pPr marL="477838" marR="0" lvl="0" indent="-298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1.2.2 การบูรณาการร่วมกันภายใต้ภารกิจเดียวกันระหว่างส่วนราชการและจังหวัด (</a:t>
                      </a:r>
                      <a:r>
                        <a:rPr lang="en-US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 by Function) </a:t>
                      </a:r>
                    </a:p>
                    <a:p>
                      <a:pPr marL="477838" marR="0" lvl="0" indent="-298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1.2.3 </a:t>
                      </a: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การพัฒนาพื้นที่ (</a:t>
                      </a:r>
                      <a:r>
                        <a:rPr lang="en-US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Area KPIs) </a:t>
                      </a: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ตามแผนพัฒนา</a:t>
                      </a:r>
                      <a:r>
                        <a:rPr lang="th-TH" sz="1400" b="1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ของจังหวัดและแผนพัฒนากลุ่มจังหวัด</a:t>
                      </a:r>
                      <a:endParaRPr lang="en-US" sz="1400" b="1" kern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60A72131-9562-AC8C-9116-06E617B2A0FA}"/>
              </a:ext>
            </a:extLst>
          </p:cNvPr>
          <p:cNvSpPr/>
          <p:nvPr/>
        </p:nvSpPr>
        <p:spPr>
          <a:xfrm>
            <a:off x="400383" y="2431360"/>
            <a:ext cx="5985344" cy="2771686"/>
          </a:xfrm>
          <a:prstGeom prst="roundRect">
            <a:avLst>
              <a:gd name="adj" fmla="val 7098"/>
            </a:avLst>
          </a:prstGeom>
          <a:noFill/>
          <a:ln w="57150" cap="flat" cmpd="sng" algn="ctr">
            <a:solidFill>
              <a:srgbClr val="2E75B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8876A18E-91E2-05CD-4615-50DE64460F86}"/>
              </a:ext>
            </a:extLst>
          </p:cNvPr>
          <p:cNvSpPr/>
          <p:nvPr/>
        </p:nvSpPr>
        <p:spPr>
          <a:xfrm>
            <a:off x="223654" y="2329151"/>
            <a:ext cx="6326584" cy="4200324"/>
          </a:xfrm>
          <a:prstGeom prst="roundRect">
            <a:avLst>
              <a:gd name="adj" fmla="val 7098"/>
            </a:avLst>
          </a:prstGeom>
          <a:noFill/>
          <a:ln w="571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Arrow: Right 167">
            <a:extLst>
              <a:ext uri="{FF2B5EF4-FFF2-40B4-BE49-F238E27FC236}">
                <a16:creationId xmlns:a16="http://schemas.microsoft.com/office/drawing/2014/main" id="{62B912C6-3A51-520E-C54F-5CDF4DC6934A}"/>
              </a:ext>
            </a:extLst>
          </p:cNvPr>
          <p:cNvSpPr/>
          <p:nvPr/>
        </p:nvSpPr>
        <p:spPr>
          <a:xfrm>
            <a:off x="6393174" y="3168013"/>
            <a:ext cx="1896066" cy="603504"/>
          </a:xfrm>
          <a:prstGeom prst="rightArrow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98C35866-381C-8C1F-80FD-413C2117FA01}"/>
              </a:ext>
            </a:extLst>
          </p:cNvPr>
          <p:cNvSpPr txBox="1"/>
          <p:nvPr/>
        </p:nvSpPr>
        <p:spPr bwMode="gray">
          <a:xfrm>
            <a:off x="6259638" y="3341780"/>
            <a:ext cx="1851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Prompt" panose="00000500000000000000" pitchFamily="2" charset="-34"/>
                <a:ea typeface="+mn-ea"/>
                <a:cs typeface="Prompt" panose="00000500000000000000" pitchFamily="2" charset="-34"/>
              </a:rPr>
              <a:t>รอบการประเมิน 6 เดือน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Prompt" panose="00000500000000000000" pitchFamily="2" charset="-34"/>
              <a:ea typeface="+mn-ea"/>
              <a:cs typeface="Prompt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85838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A7DED3-0FDF-0E76-5712-C36A00004514}"/>
              </a:ext>
            </a:extLst>
          </p:cNvPr>
          <p:cNvGrpSpPr/>
          <p:nvPr/>
        </p:nvGrpSpPr>
        <p:grpSpPr bwMode="blackWhite">
          <a:xfrm>
            <a:off x="1241903" y="2451989"/>
            <a:ext cx="10950097" cy="1847153"/>
            <a:chOff x="1241903" y="2451989"/>
            <a:chExt cx="10950097" cy="184715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B789D94-E18A-66BD-0E6C-5D837C2CE70C}"/>
                </a:ext>
              </a:extLst>
            </p:cNvPr>
            <p:cNvSpPr/>
            <p:nvPr/>
          </p:nvSpPr>
          <p:spPr bwMode="blackWhite">
            <a:xfrm>
              <a:off x="1970402" y="2451989"/>
              <a:ext cx="10221598" cy="1213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080857E-D6CD-5A6D-9106-364AFBA73591}"/>
                </a:ext>
              </a:extLst>
            </p:cNvPr>
            <p:cNvGrpSpPr/>
            <p:nvPr/>
          </p:nvGrpSpPr>
          <p:grpSpPr bwMode="blackWhite">
            <a:xfrm>
              <a:off x="1241903" y="3018982"/>
              <a:ext cx="9975373" cy="1280160"/>
              <a:chOff x="1485026" y="3018982"/>
              <a:chExt cx="9975373" cy="128016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01F9138-7849-317D-E8A3-4FB3DD8F3CDC}"/>
                  </a:ext>
                </a:extLst>
              </p:cNvPr>
              <p:cNvSpPr txBox="1"/>
              <p:nvPr/>
            </p:nvSpPr>
            <p:spPr bwMode="blackWhite">
              <a:xfrm>
                <a:off x="1485026" y="3018982"/>
                <a:ext cx="9975373" cy="1280160"/>
              </a:xfrm>
              <a:prstGeom prst="rect">
                <a:avLst/>
              </a:prstGeom>
              <a:solidFill>
                <a:srgbClr val="53538E"/>
              </a:solidFill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461963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    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71254E30-D69E-C591-F5AE-D05CDF9B8CDE}"/>
                  </a:ext>
                </a:extLst>
              </p:cNvPr>
              <p:cNvGrpSpPr/>
              <p:nvPr/>
            </p:nvGrpSpPr>
            <p:grpSpPr bwMode="blackWhite">
              <a:xfrm>
                <a:off x="1563557" y="3175757"/>
                <a:ext cx="536594" cy="707886"/>
                <a:chOff x="-1878695" y="2391174"/>
                <a:chExt cx="536594" cy="707886"/>
              </a:xfrm>
            </p:grpSpPr>
            <p:sp>
              <p:nvSpPr>
                <p:cNvPr id="15" name="Teardrop 14">
                  <a:extLst>
                    <a:ext uri="{FF2B5EF4-FFF2-40B4-BE49-F238E27FC236}">
                      <a16:creationId xmlns:a16="http://schemas.microsoft.com/office/drawing/2014/main" id="{28EC7E29-7D5C-FCEA-88E3-1C99A4502207}"/>
                    </a:ext>
                  </a:extLst>
                </p:cNvPr>
                <p:cNvSpPr/>
                <p:nvPr/>
              </p:nvSpPr>
              <p:spPr bwMode="blackWhite">
                <a:xfrm rot="8100000">
                  <a:off x="-1878695" y="2469618"/>
                  <a:ext cx="536594" cy="536594"/>
                </a:xfrm>
                <a:prstGeom prst="teardrop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B2CE67E4-6A9C-645F-1A87-D697DF4D57D3}"/>
                    </a:ext>
                  </a:extLst>
                </p:cNvPr>
                <p:cNvSpPr txBox="1"/>
                <p:nvPr/>
              </p:nvSpPr>
              <p:spPr bwMode="blackWhite">
                <a:xfrm>
                  <a:off x="-1846488" y="2391174"/>
                  <a:ext cx="28929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4000" b="1" kern="0" dirty="0">
                      <a:solidFill>
                        <a:srgbClr val="53538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/>
                      <a:cs typeface="Tahoma" pitchFamily="34" charset="0"/>
                    </a:rPr>
                    <a:t>2</a:t>
                  </a:r>
                  <a:endPara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3538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/>
                    <a:ea typeface="+mn-ea"/>
                    <a:cs typeface="Tahoma" pitchFamily="34" charset="0"/>
                  </a:endParaRPr>
                </a:p>
              </p:txBody>
            </p:sp>
          </p:grpSp>
        </p:grpSp>
        <p:sp>
          <p:nvSpPr>
            <p:cNvPr id="11" name="Text Box 2">
              <a:extLst>
                <a:ext uri="{FF2B5EF4-FFF2-40B4-BE49-F238E27FC236}">
                  <a16:creationId xmlns:a16="http://schemas.microsoft.com/office/drawing/2014/main" id="{7B0E7966-621A-C1C0-2760-6BAF98151CA9}"/>
                </a:ext>
              </a:extLst>
            </p:cNvPr>
            <p:cNvSpPr txBox="1">
              <a:spLocks noChangeArrowheads="1"/>
            </p:cNvSpPr>
            <p:nvPr/>
          </p:nvSpPr>
          <p:spPr bwMode="blackWhite">
            <a:xfrm>
              <a:off x="1968161" y="3066093"/>
              <a:ext cx="924911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1pPr>
              <a:lvl2pPr marL="742950" indent="-28575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2pPr>
              <a:lvl3pPr marL="11430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3pPr>
              <a:lvl4pPr marL="16002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4pPr>
              <a:lvl5pPr marL="20574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ตัวชี้วัดเชิงยุทธศาสตร์สำคัญ (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Strategic KPIs) </a:t>
              </a: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 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ตัวชี้วัดสำหรับติดตามผลการดำเนินงาน (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KPIs) 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A5ACCA-8112-9AC0-C403-CC14CED10C30}"/>
              </a:ext>
            </a:extLst>
          </p:cNvPr>
          <p:cNvSpPr/>
          <p:nvPr/>
        </p:nvSpPr>
        <p:spPr>
          <a:xfrm>
            <a:off x="10103816" y="2780137"/>
            <a:ext cx="1404000" cy="46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ED7D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ED7D3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มติ อ.ก.พ.ร.ฯ</a:t>
            </a:r>
            <a:endParaRPr lang="en-US" sz="2400" b="1" dirty="0">
              <a:solidFill>
                <a:srgbClr val="ED7D3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7345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1C0DE1-670A-7792-AD74-EA5B29B52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30A4614-D9F7-1DBE-1A37-68ED33C76C25}"/>
              </a:ext>
            </a:extLst>
          </p:cNvPr>
          <p:cNvSpPr txBox="1"/>
          <p:nvPr/>
        </p:nvSpPr>
        <p:spPr>
          <a:xfrm>
            <a:off x="338102" y="1101384"/>
            <a:ext cx="114270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ขั้นตอนการจัดทำตัวชี้วัดเชิงยุทธศาสตร์สำคัญ (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KPIs) 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และตัวชี้วัดสำหรับติดตามผลการดำเนินงาน (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KPIs) 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075674-EAD4-0A89-74DE-247579C0BE8C}"/>
              </a:ext>
            </a:extLst>
          </p:cNvPr>
          <p:cNvSpPr txBox="1"/>
          <p:nvPr/>
        </p:nvSpPr>
        <p:spPr>
          <a:xfrm>
            <a:off x="365002" y="248552"/>
            <a:ext cx="1096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ตัวชี้วัดเชิงยุทธศาสตร์สำคัญ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KPIs)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และตัวชี้วัดสำหรับติดตามผลการดำเนินงาน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KPIs) 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51945A-A7C8-7F1D-5C6B-08759EA9976D}"/>
              </a:ext>
            </a:extLst>
          </p:cNvPr>
          <p:cNvGrpSpPr/>
          <p:nvPr/>
        </p:nvGrpSpPr>
        <p:grpSpPr>
          <a:xfrm>
            <a:off x="34795" y="2297328"/>
            <a:ext cx="11967463" cy="3753575"/>
            <a:chOff x="34795" y="2181718"/>
            <a:chExt cx="11967463" cy="375357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DE33A9-69F5-B429-E658-6833BAFF9B5C}"/>
                </a:ext>
              </a:extLst>
            </p:cNvPr>
            <p:cNvSpPr/>
            <p:nvPr/>
          </p:nvSpPr>
          <p:spPr>
            <a:xfrm>
              <a:off x="181074" y="2562614"/>
              <a:ext cx="11819125" cy="1146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8962AA-CAEC-999B-3A2E-19327E70809B}"/>
                </a:ext>
              </a:extLst>
            </p:cNvPr>
            <p:cNvSpPr txBox="1"/>
            <p:nvPr/>
          </p:nvSpPr>
          <p:spPr>
            <a:xfrm>
              <a:off x="34795" y="3349264"/>
              <a:ext cx="1799716" cy="9240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สำนักงาน </a:t>
              </a:r>
              <a:r>
                <a:rPr kumimoji="0" lang="th-TH" sz="2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ก.พ.ร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ยกร่าง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Monitor KPIs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2555EE-5A15-BE6D-01D8-17A80973D181}"/>
                </a:ext>
              </a:extLst>
            </p:cNvPr>
            <p:cNvSpPr txBox="1"/>
            <p:nvPr/>
          </p:nvSpPr>
          <p:spPr>
            <a:xfrm>
              <a:off x="2035807" y="3349264"/>
              <a:ext cx="1923873" cy="1478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คณะทำงานฯ พิจารณา </a:t>
              </a:r>
              <a:b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และ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</a:t>
              </a:r>
              <a:endPara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79388" marR="0" lvl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ครั้งที่ 1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 4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เม.ย.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67</a:t>
              </a:r>
            </a:p>
            <a:p>
              <a:pPr marL="179388" marR="0" lvl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ครั้งที่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 : 5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เม.ย.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67</a:t>
              </a:r>
              <a:endPara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07DAEF-AC88-2C60-8F10-12583BCFB8D0}"/>
                </a:ext>
              </a:extLst>
            </p:cNvPr>
            <p:cNvSpPr txBox="1"/>
            <p:nvPr/>
          </p:nvSpPr>
          <p:spPr>
            <a:xfrm>
              <a:off x="4225411" y="3349264"/>
              <a:ext cx="1645920" cy="18319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อ.ก.พ.ร.ประเมินฯ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พิจารณา </a:t>
              </a:r>
              <a:b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และ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</a:t>
              </a:r>
              <a:endPara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และสำนักงาน </a:t>
              </a:r>
              <a:r>
                <a:rPr kumimoji="0" lang="th-TH" sz="2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ก.พ.ร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. แจ้งส่วนราชการ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50FB81-1C1D-B84A-9970-9E4686C7E394}"/>
                </a:ext>
              </a:extLst>
            </p:cNvPr>
            <p:cNvSpPr txBox="1"/>
            <p:nvPr/>
          </p:nvSpPr>
          <p:spPr>
            <a:xfrm>
              <a:off x="6051607" y="3349264"/>
              <a:ext cx="2022984" cy="2586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คณะกรรมการกำกับ</a:t>
              </a:r>
              <a:b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การประเมินผลการปฏิบัติราชการของส่วนราชการฯ รับทราบ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และ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</a:t>
              </a:r>
              <a:b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และนำ</a:t>
              </a:r>
              <a:r>
                <a:rPr lang="th-TH" sz="2000" b="1" dirty="0">
                  <a:solidFill>
                    <a:prstClr val="black"/>
                  </a:solidFill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ไปถ่ายทอด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เป็นตัวชี้วัดระดับกรม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และแจ้งสำนักงาน ก.พ.ร. ภายใน ก.ย.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67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095C06E-8051-0DBA-9CE5-60CB5D313873}"/>
                </a:ext>
              </a:extLst>
            </p:cNvPr>
            <p:cNvGrpSpPr/>
            <p:nvPr/>
          </p:nvGrpSpPr>
          <p:grpSpPr>
            <a:xfrm>
              <a:off x="567262" y="2181718"/>
              <a:ext cx="893266" cy="866072"/>
              <a:chOff x="657792" y="2181599"/>
              <a:chExt cx="893266" cy="866072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E508EF1-1CE5-2C93-E482-AB3BA6FCE2FC}"/>
                  </a:ext>
                </a:extLst>
              </p:cNvPr>
              <p:cNvSpPr/>
              <p:nvPr/>
            </p:nvSpPr>
            <p:spPr>
              <a:xfrm rot="18900000">
                <a:off x="684983" y="2181599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C13018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B2141F55-979D-1B48-B3C8-A5C72E0779C6}"/>
                  </a:ext>
                </a:extLst>
              </p:cNvPr>
              <p:cNvSpPr/>
              <p:nvPr/>
            </p:nvSpPr>
            <p:spPr>
              <a:xfrm rot="18900000">
                <a:off x="657792" y="2247245"/>
                <a:ext cx="734783" cy="734781"/>
              </a:xfrm>
              <a:prstGeom prst="roundRect">
                <a:avLst/>
              </a:prstGeom>
              <a:solidFill>
                <a:srgbClr val="C1301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81" name="Graphic 80" descr="Badge 1 with solid fill">
                <a:extLst>
                  <a:ext uri="{FF2B5EF4-FFF2-40B4-BE49-F238E27FC236}">
                    <a16:creationId xmlns:a16="http://schemas.microsoft.com/office/drawing/2014/main" id="{9B79AA7E-B09C-27E2-D0E3-DD215D7C07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14538" y="2393028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66A573C-9E9B-57A7-02BB-E701CC57AD58}"/>
                </a:ext>
              </a:extLst>
            </p:cNvPr>
            <p:cNvGrpSpPr/>
            <p:nvPr/>
          </p:nvGrpSpPr>
          <p:grpSpPr>
            <a:xfrm>
              <a:off x="2607159" y="2181718"/>
              <a:ext cx="893265" cy="866072"/>
              <a:chOff x="2801894" y="2181599"/>
              <a:chExt cx="893265" cy="866072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742E2FB-A2BF-5C82-808F-21D988C14859}"/>
                  </a:ext>
                </a:extLst>
              </p:cNvPr>
              <p:cNvSpPr/>
              <p:nvPr/>
            </p:nvSpPr>
            <p:spPr>
              <a:xfrm rot="18900000">
                <a:off x="2829084" y="2181599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F7931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E1FBB8ED-9EAB-909F-F9E2-74BA9A34E721}"/>
                  </a:ext>
                </a:extLst>
              </p:cNvPr>
              <p:cNvSpPr/>
              <p:nvPr/>
            </p:nvSpPr>
            <p:spPr>
              <a:xfrm rot="18900000">
                <a:off x="2801894" y="2247244"/>
                <a:ext cx="734783" cy="734781"/>
              </a:xfrm>
              <a:prstGeom prst="roundRect">
                <a:avLst/>
              </a:prstGeom>
              <a:solidFill>
                <a:srgbClr val="F7931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76" name="Graphic 75" descr="Badge with solid fill">
                <a:extLst>
                  <a:ext uri="{FF2B5EF4-FFF2-40B4-BE49-F238E27FC236}">
                    <a16:creationId xmlns:a16="http://schemas.microsoft.com/office/drawing/2014/main" id="{C11799C6-758E-A7E2-1BED-6CBF894A9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2952321" y="2393028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EB14BBC-B0FE-CB72-AB59-78FB757DF6F1}"/>
                </a:ext>
              </a:extLst>
            </p:cNvPr>
            <p:cNvGrpSpPr/>
            <p:nvPr/>
          </p:nvGrpSpPr>
          <p:grpSpPr>
            <a:xfrm>
              <a:off x="4647055" y="2181718"/>
              <a:ext cx="893265" cy="866072"/>
              <a:chOff x="4947244" y="2181599"/>
              <a:chExt cx="893265" cy="866072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D117FE4-C006-44A7-784F-D3C9C8EA4D93}"/>
                  </a:ext>
                </a:extLst>
              </p:cNvPr>
              <p:cNvSpPr/>
              <p:nvPr/>
            </p:nvSpPr>
            <p:spPr>
              <a:xfrm rot="18900000">
                <a:off x="4974434" y="2181599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4CC1E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04058B05-47AE-71AF-6621-A661BB7CF03D}"/>
                  </a:ext>
                </a:extLst>
              </p:cNvPr>
              <p:cNvSpPr/>
              <p:nvPr/>
            </p:nvSpPr>
            <p:spPr>
              <a:xfrm rot="18900000">
                <a:off x="4947244" y="2247244"/>
                <a:ext cx="734783" cy="734781"/>
              </a:xfrm>
              <a:prstGeom prst="roundRect">
                <a:avLst/>
              </a:prstGeom>
              <a:solidFill>
                <a:srgbClr val="4CC1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71" name="Graphic 70" descr="Badge 3 with solid fill">
                <a:extLst>
                  <a:ext uri="{FF2B5EF4-FFF2-40B4-BE49-F238E27FC236}">
                    <a16:creationId xmlns:a16="http://schemas.microsoft.com/office/drawing/2014/main" id="{91899C2F-526D-B353-1055-57B9858425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5097671" y="2393028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8C16361-6764-032B-FEDB-37E129DFB75E}"/>
                </a:ext>
              </a:extLst>
            </p:cNvPr>
            <p:cNvGrpSpPr/>
            <p:nvPr/>
          </p:nvGrpSpPr>
          <p:grpSpPr>
            <a:xfrm>
              <a:off x="6686951" y="2181718"/>
              <a:ext cx="893266" cy="866072"/>
              <a:chOff x="7092593" y="2181598"/>
              <a:chExt cx="893266" cy="866072"/>
            </a:xfrm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7D33A09-6011-8EA2-2C65-712512E31ADD}"/>
                  </a:ext>
                </a:extLst>
              </p:cNvPr>
              <p:cNvSpPr/>
              <p:nvPr/>
            </p:nvSpPr>
            <p:spPr>
              <a:xfrm rot="18900000">
                <a:off x="7119784" y="2181598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A2B969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5837F8B4-B54F-F8C6-5A30-168906B2D462}"/>
                  </a:ext>
                </a:extLst>
              </p:cNvPr>
              <p:cNvSpPr/>
              <p:nvPr/>
            </p:nvSpPr>
            <p:spPr>
              <a:xfrm rot="18900000">
                <a:off x="7092593" y="2247243"/>
                <a:ext cx="734783" cy="734781"/>
              </a:xfrm>
              <a:prstGeom prst="roundRect">
                <a:avLst/>
              </a:prstGeom>
              <a:solidFill>
                <a:srgbClr val="A2B96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66" name="Graphic 65" descr="Badge 4 with solid fill">
                <a:extLst>
                  <a:ext uri="{FF2B5EF4-FFF2-40B4-BE49-F238E27FC236}">
                    <a16:creationId xmlns:a16="http://schemas.microsoft.com/office/drawing/2014/main" id="{C86D7447-0726-CC7F-E5B2-9CFC0D18B7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7243020" y="2393028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3FA16BB-0468-2ED5-6C46-29E32BEAD458}"/>
                </a:ext>
              </a:extLst>
            </p:cNvPr>
            <p:cNvGrpSpPr/>
            <p:nvPr/>
          </p:nvGrpSpPr>
          <p:grpSpPr>
            <a:xfrm>
              <a:off x="8726848" y="2181718"/>
              <a:ext cx="893265" cy="866072"/>
              <a:chOff x="9165053" y="2181599"/>
              <a:chExt cx="893265" cy="866072"/>
            </a:xfrm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CEECB99-7FA0-0A43-618F-B394A447E174}"/>
                  </a:ext>
                </a:extLst>
              </p:cNvPr>
              <p:cNvSpPr/>
              <p:nvPr/>
            </p:nvSpPr>
            <p:spPr>
              <a:xfrm rot="18900000">
                <a:off x="9192243" y="2181599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D095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33CF9828-D727-B689-2AA7-E3C9C665C9FB}"/>
                  </a:ext>
                </a:extLst>
              </p:cNvPr>
              <p:cNvSpPr/>
              <p:nvPr/>
            </p:nvSpPr>
            <p:spPr>
              <a:xfrm rot="18900000">
                <a:off x="9165053" y="2247244"/>
                <a:ext cx="734783" cy="734781"/>
              </a:xfrm>
              <a:prstGeom prst="roundRect">
                <a:avLst/>
              </a:prstGeom>
              <a:solidFill>
                <a:srgbClr val="FFC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5" name="Graphic 54" descr="Badge 5 with solid fill">
                <a:extLst>
                  <a:ext uri="{FF2B5EF4-FFF2-40B4-BE49-F238E27FC236}">
                    <a16:creationId xmlns:a16="http://schemas.microsoft.com/office/drawing/2014/main" id="{B4100C9F-E795-6F10-3DDD-024B93A716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9315480" y="2393028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61FDE15-073F-5EDA-BC32-5EB395B1405B}"/>
                </a:ext>
              </a:extLst>
            </p:cNvPr>
            <p:cNvSpPr txBox="1"/>
            <p:nvPr/>
          </p:nvSpPr>
          <p:spPr>
            <a:xfrm>
              <a:off x="8085193" y="3349264"/>
              <a:ext cx="2069730" cy="23090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อ.ก.พ.ร.ประเมินฯ</a:t>
              </a:r>
            </a:p>
            <a:p>
              <a:pPr marL="269875" marR="0" lvl="0" indent="-90488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ทราบการถ่ายทอด 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เป็นตัวชี้วัดระดับกรม</a:t>
              </a:r>
            </a:p>
            <a:p>
              <a:pPr marL="269875" marR="0" lvl="0" indent="-90488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พิจารณา กรณีที่</a:t>
              </a:r>
              <a:b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ไม่ถ่ายทอด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เป็นตัวชี้วัดระดับกรม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AE650D5-5C61-3FE2-50FB-C63B612119BF}"/>
                </a:ext>
              </a:extLst>
            </p:cNvPr>
            <p:cNvGrpSpPr/>
            <p:nvPr/>
          </p:nvGrpSpPr>
          <p:grpSpPr>
            <a:xfrm>
              <a:off x="10766746" y="2181718"/>
              <a:ext cx="893265" cy="866072"/>
              <a:chOff x="11237510" y="2181838"/>
              <a:chExt cx="893265" cy="866072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EAF07BE3-6F8F-210C-F9BD-7C61445D6FD3}"/>
                  </a:ext>
                </a:extLst>
              </p:cNvPr>
              <p:cNvSpPr/>
              <p:nvPr/>
            </p:nvSpPr>
            <p:spPr>
              <a:xfrm rot="18900000">
                <a:off x="11264700" y="2181838"/>
                <a:ext cx="866075" cy="866072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002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7A309DEF-B7B2-03D5-3EEF-82DEF7414DE3}"/>
                  </a:ext>
                </a:extLst>
              </p:cNvPr>
              <p:cNvSpPr/>
              <p:nvPr/>
            </p:nvSpPr>
            <p:spPr>
              <a:xfrm rot="18900000">
                <a:off x="11237510" y="2247483"/>
                <a:ext cx="734783" cy="734781"/>
              </a:xfrm>
              <a:prstGeom prst="roundRect">
                <a:avLst/>
              </a:prstGeom>
              <a:solidFill>
                <a:srgbClr val="00329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" name="Graphic 9" descr="Badge 6 with solid fill">
                <a:extLst>
                  <a:ext uri="{FF2B5EF4-FFF2-40B4-BE49-F238E27FC236}">
                    <a16:creationId xmlns:a16="http://schemas.microsoft.com/office/drawing/2014/main" id="{41762164-51A9-002A-38FD-5E1D75EAA7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11387937" y="2393267"/>
                <a:ext cx="433928" cy="43392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18E55F6-0FCF-9992-0F13-31155BB54BFB}"/>
                </a:ext>
              </a:extLst>
            </p:cNvPr>
            <p:cNvSpPr txBox="1"/>
            <p:nvPr/>
          </p:nvSpPr>
          <p:spPr>
            <a:xfrm>
              <a:off x="10356338" y="3349264"/>
              <a:ext cx="1645920" cy="1478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ก.พ.ร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. </a:t>
              </a:r>
              <a:b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รับทราบ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Strategic KPIs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และการถ่ายทอดเป็นตัวชี้วัดระดับกรม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313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23B512-D2DD-DEED-29AD-AE2ECBAA6EB2}"/>
              </a:ext>
            </a:extLst>
          </p:cNvPr>
          <p:cNvSpPr/>
          <p:nvPr/>
        </p:nvSpPr>
        <p:spPr>
          <a:xfrm>
            <a:off x="0" y="924716"/>
            <a:ext cx="12192000" cy="593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651ABD-E5F4-48ED-1681-F95DE6248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412" y="1877131"/>
            <a:ext cx="6228000" cy="3853377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264992-B21C-8AA7-F2B7-81D0942BEA7C}"/>
              </a:ext>
            </a:extLst>
          </p:cNvPr>
          <p:cNvSpPr txBox="1"/>
          <p:nvPr/>
        </p:nvSpPr>
        <p:spPr>
          <a:xfrm>
            <a:off x="5945172" y="1340417"/>
            <a:ext cx="57912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ตัวชี้วัดเชิงยุทธศาสตร์สำคัญ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KPIs)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02ED48-851B-9D97-4890-93A3845FEE7F}"/>
              </a:ext>
            </a:extLst>
          </p:cNvPr>
          <p:cNvGrpSpPr/>
          <p:nvPr/>
        </p:nvGrpSpPr>
        <p:grpSpPr>
          <a:xfrm>
            <a:off x="146614" y="5662728"/>
            <a:ext cx="5113247" cy="1116520"/>
            <a:chOff x="120414" y="5074992"/>
            <a:chExt cx="5113247" cy="111652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95A478-1E63-D373-6F74-8703509D9E8B}"/>
                </a:ext>
              </a:extLst>
            </p:cNvPr>
            <p:cNvGrpSpPr/>
            <p:nvPr/>
          </p:nvGrpSpPr>
          <p:grpSpPr>
            <a:xfrm>
              <a:off x="135783" y="5149498"/>
              <a:ext cx="5097878" cy="1042014"/>
              <a:chOff x="-79373" y="5115210"/>
              <a:chExt cx="5097878" cy="104201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B4B41BE-C3D5-EE71-5011-6D74C54D1D9A}"/>
                  </a:ext>
                </a:extLst>
              </p:cNvPr>
              <p:cNvSpPr txBox="1"/>
              <p:nvPr/>
            </p:nvSpPr>
            <p:spPr>
              <a:xfrm>
                <a:off x="300189" y="5115211"/>
                <a:ext cx="4422431" cy="1552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000" b="1" i="0" u="none" strike="noStrike" kern="120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ค่าเป้าหมาย ปี </a:t>
                </a:r>
                <a:r>
                  <a:rPr kumimoji="0" lang="en-US" sz="2000" b="1" i="0" u="none" strike="noStrike" kern="120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2568</a:t>
                </a:r>
                <a:endParaRPr kumimoji="0" lang="th-TH" sz="2000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AD94CD1D-ADE6-61A9-9992-01747D7800DE}"/>
                  </a:ext>
                </a:extLst>
              </p:cNvPr>
              <p:cNvGrpSpPr/>
              <p:nvPr/>
            </p:nvGrpSpPr>
            <p:grpSpPr>
              <a:xfrm>
                <a:off x="-79373" y="5115210"/>
                <a:ext cx="5097878" cy="1042014"/>
                <a:chOff x="4574459" y="1208392"/>
                <a:chExt cx="1920727" cy="2406099"/>
              </a:xfrm>
            </p:grpSpPr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E82D000A-0307-E213-584F-E308B1B91CD8}"/>
                    </a:ext>
                  </a:extLst>
                </p:cNvPr>
                <p:cNvSpPr/>
                <p:nvPr/>
              </p:nvSpPr>
              <p:spPr>
                <a:xfrm>
                  <a:off x="4574459" y="1208392"/>
                  <a:ext cx="1920727" cy="2353346"/>
                </a:xfrm>
                <a:prstGeom prst="roundRect">
                  <a:avLst>
                    <a:gd name="adj" fmla="val 0"/>
                  </a:avLst>
                </a:prstGeom>
                <a:solidFill>
                  <a:srgbClr val="FEFBDA"/>
                </a:solidFill>
                <a:ln w="12700" cap="flat" cmpd="sng" algn="ctr">
                  <a:noFill/>
                  <a:prstDash val="sysDash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36FB1FD8-55C8-6A76-BBA7-C5B99FEACF6D}"/>
                    </a:ext>
                  </a:extLst>
                </p:cNvPr>
                <p:cNvSpPr txBox="1"/>
                <p:nvPr/>
              </p:nvSpPr>
              <p:spPr>
                <a:xfrm>
                  <a:off x="4971062" y="1246584"/>
                  <a:ext cx="1412643" cy="23679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273050" marR="0" lvl="0" indent="-273050" algn="l" defTabSz="914400" rtl="0" eaLnBrk="1" fontAlgn="auto" latinLnBrk="0" hangingPunct="1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ค่าเป้าหมายในยุทธศาสตร์การจัดสรร</a:t>
                  </a:r>
                  <a:r>
                    <a:rPr kumimoji="0" lang="th-TH" sz="1600" b="0" i="0" u="none" strike="noStrike" kern="1200" cap="none" spc="-3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งบประมาณฯ ปี </a:t>
                  </a:r>
                  <a:r>
                    <a:rPr kumimoji="0" lang="en-US" sz="1600" b="0" i="0" u="none" strike="noStrike" kern="1200" cap="none" spc="-3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2568</a:t>
                  </a:r>
                </a:p>
                <a:p>
                  <a:pPr marL="273050" marR="0" lvl="0" indent="-273050" algn="l" defTabSz="914400" rtl="0" eaLnBrk="1" fontAlgn="auto" latinLnBrk="0" hangingPunct="1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ค่าเป้าหมายตามแผนระดับ </a:t>
                  </a:r>
                  <a:r>
                    <a:rPr kumimoji="0" 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2 </a:t>
                  </a: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และ ระดับ </a:t>
                  </a:r>
                  <a:r>
                    <a:rPr kumimoji="0" 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3 </a:t>
                  </a:r>
                  <a:endParaRPr kumimoji="0" lang="th-TH" sz="1600" b="0" i="0" u="none" strike="noStrike" kern="1200" cap="none" spc="0" normalizeH="0" baseline="0" noProof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  <a:p>
                  <a:pPr marL="273050" marR="0" lvl="0" indent="-273050" algn="l" defTabSz="914400" rtl="0" eaLnBrk="1" fontAlgn="auto" latinLnBrk="0" hangingPunct="1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th-TH" sz="1600" b="0" i="0" u="none" strike="noStrike" kern="1200" cap="none" spc="-2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ค่าเป้าหมายตามแผนฯ</a:t>
                  </a: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 ของหน่วยงาน</a:t>
                  </a:r>
                </a:p>
                <a:p>
                  <a:pPr marL="273050" marR="0" lvl="0" indent="-273050" algn="l" defTabSz="914400" rtl="0" eaLnBrk="1" fontAlgn="auto" latinLnBrk="0" hangingPunct="1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ค่าเป้าหมายตัวชี้วัด</a:t>
                  </a:r>
                  <a:r>
                    <a:rPr kumimoji="0" lang="th-TH" sz="1600" b="0" i="0" u="none" strike="noStrike" kern="1200" cap="none" spc="-6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การปรับปรุงโครงสร้างฯ </a:t>
                  </a: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ตามมติ ก.พ.ร.</a:t>
                  </a:r>
                  <a:r>
                    <a:rPr kumimoji="0" 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 </a:t>
                  </a:r>
                  <a:br>
                    <a:rPr kumimoji="0" 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</a:br>
                  <a:r>
                    <a:rPr kumimoji="0" lang="th-TH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0000CC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ฯลฯ</a:t>
                  </a:r>
                </a:p>
              </p:txBody>
            </p:sp>
          </p:grpSp>
          <p:pic>
            <p:nvPicPr>
              <p:cNvPr id="12" name="Picture 2">
                <a:extLst>
                  <a:ext uri="{FF2B5EF4-FFF2-40B4-BE49-F238E27FC236}">
                    <a16:creationId xmlns:a16="http://schemas.microsoft.com/office/drawing/2014/main" id="{C3771794-1D5C-E8E8-CFE3-D3AE06CFC4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722" r="21411"/>
              <a:stretch/>
            </p:blipFill>
            <p:spPr bwMode="auto">
              <a:xfrm>
                <a:off x="159190" y="5409802"/>
                <a:ext cx="614667" cy="5674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40472B1-F711-EDB6-10C2-58D397EE983F}"/>
                </a:ext>
              </a:extLst>
            </p:cNvPr>
            <p:cNvSpPr txBox="1"/>
            <p:nvPr/>
          </p:nvSpPr>
          <p:spPr>
            <a:xfrm>
              <a:off x="120414" y="5074992"/>
              <a:ext cx="11351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ค่าเป้าหมาย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6E301C0-49B6-6964-9CA7-801719384F73}"/>
              </a:ext>
            </a:extLst>
          </p:cNvPr>
          <p:cNvGrpSpPr/>
          <p:nvPr/>
        </p:nvGrpSpPr>
        <p:grpSpPr>
          <a:xfrm>
            <a:off x="5830080" y="5838772"/>
            <a:ext cx="6064328" cy="900920"/>
            <a:chOff x="5880020" y="5821505"/>
            <a:chExt cx="6064328" cy="900920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B118E45C-BCB5-1915-35DD-61DFF199CFE7}"/>
                </a:ext>
              </a:extLst>
            </p:cNvPr>
            <p:cNvGrpSpPr/>
            <p:nvPr/>
          </p:nvGrpSpPr>
          <p:grpSpPr>
            <a:xfrm>
              <a:off x="7719169" y="6015817"/>
              <a:ext cx="2087714" cy="216000"/>
              <a:chOff x="5728910" y="6600233"/>
              <a:chExt cx="2087714" cy="216000"/>
            </a:xfrm>
          </p:grpSpPr>
          <p:sp>
            <p:nvSpPr>
              <p:cNvPr id="129" name="Rectangle: Rounded Corners 117">
                <a:extLst>
                  <a:ext uri="{FF2B5EF4-FFF2-40B4-BE49-F238E27FC236}">
                    <a16:creationId xmlns:a16="http://schemas.microsoft.com/office/drawing/2014/main" id="{2A576CA7-F219-2C0C-6C6D-DA2D8E7FE996}"/>
                  </a:ext>
                </a:extLst>
              </p:cNvPr>
              <p:cNvSpPr/>
              <p:nvPr/>
            </p:nvSpPr>
            <p:spPr>
              <a:xfrm>
                <a:off x="5730458" y="6663171"/>
                <a:ext cx="326234" cy="132958"/>
              </a:xfrm>
              <a:prstGeom prst="roundRect">
                <a:avLst>
                  <a:gd name="adj" fmla="val 50000"/>
                </a:avLst>
              </a:prstGeom>
              <a:solidFill>
                <a:srgbClr val="F4B894"/>
              </a:solidFill>
              <a:ln>
                <a:solidFill>
                  <a:srgbClr val="F4B89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18">
                <a:extLst>
                  <a:ext uri="{FF2B5EF4-FFF2-40B4-BE49-F238E27FC236}">
                    <a16:creationId xmlns:a16="http://schemas.microsoft.com/office/drawing/2014/main" id="{5FD72A12-1C24-A0FE-FAE8-6DAD98923683}"/>
                  </a:ext>
                </a:extLst>
              </p:cNvPr>
              <p:cNvSpPr txBox="1"/>
              <p:nvPr/>
            </p:nvSpPr>
            <p:spPr>
              <a:xfrm>
                <a:off x="5728910" y="6600233"/>
                <a:ext cx="329331" cy="21600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2</a:t>
                </a:r>
                <a:r>
                  <a:rPr kumimoji="0" lang="th-TH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หรือ </a:t>
                </a: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3</a:t>
                </a:r>
              </a:p>
            </p:txBody>
          </p:sp>
          <p:sp>
            <p:nvSpPr>
              <p:cNvPr id="131" name="TextBox 1034">
                <a:extLst>
                  <a:ext uri="{FF2B5EF4-FFF2-40B4-BE49-F238E27FC236}">
                    <a16:creationId xmlns:a16="http://schemas.microsoft.com/office/drawing/2014/main" id="{8B1B5FDF-3069-1B5F-CF48-09F4B37708D3}"/>
                  </a:ext>
                </a:extLst>
              </p:cNvPr>
              <p:cNvSpPr txBox="1"/>
              <p:nvPr/>
            </p:nvSpPr>
            <p:spPr>
              <a:xfrm>
                <a:off x="6012153" y="6608253"/>
                <a:ext cx="1804471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ตัวชี้วัดตามแผนระดับ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2 </a:t>
                </a: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หรือ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 3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C6AAC604-A8F8-9516-5FE0-EDF637B19862}"/>
                </a:ext>
              </a:extLst>
            </p:cNvPr>
            <p:cNvGrpSpPr/>
            <p:nvPr/>
          </p:nvGrpSpPr>
          <p:grpSpPr>
            <a:xfrm>
              <a:off x="5880020" y="5825443"/>
              <a:ext cx="1784454" cy="246221"/>
              <a:chOff x="3948246" y="6409859"/>
              <a:chExt cx="1784454" cy="246221"/>
            </a:xfrm>
          </p:grpSpPr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E6BE9CB6-BD6A-4066-AF15-47A3F3F0F8E9}"/>
                  </a:ext>
                </a:extLst>
              </p:cNvPr>
              <p:cNvGrpSpPr/>
              <p:nvPr/>
            </p:nvGrpSpPr>
            <p:grpSpPr>
              <a:xfrm>
                <a:off x="3948246" y="6409859"/>
                <a:ext cx="326234" cy="246221"/>
                <a:chOff x="3912372" y="6409859"/>
                <a:chExt cx="326234" cy="246221"/>
              </a:xfrm>
            </p:grpSpPr>
            <p:sp>
              <p:nvSpPr>
                <p:cNvPr id="127" name="Rectangle: Rounded Corners 103">
                  <a:extLst>
                    <a:ext uri="{FF2B5EF4-FFF2-40B4-BE49-F238E27FC236}">
                      <a16:creationId xmlns:a16="http://schemas.microsoft.com/office/drawing/2014/main" id="{1EBDED04-FE97-A1F0-9E43-4E8633EAAEE9}"/>
                    </a:ext>
                  </a:extLst>
                </p:cNvPr>
                <p:cNvSpPr/>
                <p:nvPr/>
              </p:nvSpPr>
              <p:spPr>
                <a:xfrm>
                  <a:off x="3912372" y="6471964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548A"/>
                </a:solidFill>
                <a:ln>
                  <a:solidFill>
                    <a:srgbClr val="3554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TextBox 104">
                  <a:extLst>
                    <a:ext uri="{FF2B5EF4-FFF2-40B4-BE49-F238E27FC236}">
                      <a16:creationId xmlns:a16="http://schemas.microsoft.com/office/drawing/2014/main" id="{7FE3E8D1-65B6-2117-4344-C79D3B4C249C}"/>
                    </a:ext>
                  </a:extLst>
                </p:cNvPr>
                <p:cNvSpPr txBox="1"/>
                <p:nvPr/>
              </p:nvSpPr>
              <p:spPr>
                <a:xfrm>
                  <a:off x="3913489" y="6409859"/>
                  <a:ext cx="324000" cy="246221"/>
                </a:xfrm>
                <a:prstGeom prst="rect">
                  <a:avLst/>
                </a:prstGeom>
                <a:noFill/>
              </p:spPr>
              <p:txBody>
                <a:bodyPr wrap="square" lIns="36000" rIns="3600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แม่บท</a:t>
                  </a: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26" name="TextBox 1026">
                <a:extLst>
                  <a:ext uri="{FF2B5EF4-FFF2-40B4-BE49-F238E27FC236}">
                    <a16:creationId xmlns:a16="http://schemas.microsoft.com/office/drawing/2014/main" id="{D036A940-F026-748D-663B-56B0E4880EB1}"/>
                  </a:ext>
                </a:extLst>
              </p:cNvPr>
              <p:cNvSpPr txBox="1"/>
              <p:nvPr/>
            </p:nvSpPr>
            <p:spPr>
              <a:xfrm>
                <a:off x="4220700" y="6415012"/>
                <a:ext cx="1512000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ตัวชี้วัดตามแผนแม่บทฯ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6F3C4851-47B6-23E4-21A5-A2F4D3DF15F9}"/>
                </a:ext>
              </a:extLst>
            </p:cNvPr>
            <p:cNvGrpSpPr/>
            <p:nvPr/>
          </p:nvGrpSpPr>
          <p:grpSpPr>
            <a:xfrm>
              <a:off x="5880020" y="6012688"/>
              <a:ext cx="1676455" cy="246221"/>
              <a:chOff x="3948246" y="6597104"/>
              <a:chExt cx="1676455" cy="246221"/>
            </a:xfrm>
          </p:grpSpPr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889D11AE-7876-E343-A071-6D11253D1577}"/>
                  </a:ext>
                </a:extLst>
              </p:cNvPr>
              <p:cNvGrpSpPr/>
              <p:nvPr/>
            </p:nvGrpSpPr>
            <p:grpSpPr>
              <a:xfrm>
                <a:off x="3948246" y="6597104"/>
                <a:ext cx="326234" cy="246221"/>
                <a:chOff x="3983418" y="6591108"/>
                <a:chExt cx="326234" cy="246221"/>
              </a:xfrm>
            </p:grpSpPr>
            <p:sp>
              <p:nvSpPr>
                <p:cNvPr id="123" name="Rectangle: Rounded Corners 106">
                  <a:extLst>
                    <a:ext uri="{FF2B5EF4-FFF2-40B4-BE49-F238E27FC236}">
                      <a16:creationId xmlns:a16="http://schemas.microsoft.com/office/drawing/2014/main" id="{68CBFAA5-5803-21E1-B5E7-E049B6F997F5}"/>
                    </a:ext>
                  </a:extLst>
                </p:cNvPr>
                <p:cNvSpPr/>
                <p:nvPr/>
              </p:nvSpPr>
              <p:spPr>
                <a:xfrm>
                  <a:off x="3983418" y="6656966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A8DC3"/>
                </a:solidFill>
                <a:ln>
                  <a:solidFill>
                    <a:srgbClr val="6A8DC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TextBox 107">
                  <a:extLst>
                    <a:ext uri="{FF2B5EF4-FFF2-40B4-BE49-F238E27FC236}">
                      <a16:creationId xmlns:a16="http://schemas.microsoft.com/office/drawing/2014/main" id="{F23FFA0C-B291-6AE3-4778-23BB48F19349}"/>
                    </a:ext>
                  </a:extLst>
                </p:cNvPr>
                <p:cNvSpPr txBox="1"/>
                <p:nvPr/>
              </p:nvSpPr>
              <p:spPr>
                <a:xfrm>
                  <a:off x="4012997" y="6591108"/>
                  <a:ext cx="267077" cy="246221"/>
                </a:xfrm>
                <a:prstGeom prst="rect">
                  <a:avLst/>
                </a:prstGeom>
                <a:noFill/>
              </p:spPr>
              <p:txBody>
                <a:bodyPr wrap="square" lIns="36000" rIns="3600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13</a:t>
                  </a:r>
                </a:p>
              </p:txBody>
            </p:sp>
          </p:grpSp>
          <p:sp>
            <p:nvSpPr>
              <p:cNvPr id="122" name="TextBox 1028">
                <a:extLst>
                  <a:ext uri="{FF2B5EF4-FFF2-40B4-BE49-F238E27FC236}">
                    <a16:creationId xmlns:a16="http://schemas.microsoft.com/office/drawing/2014/main" id="{581D0E12-F939-26F1-3C29-47B28AB419AB}"/>
                  </a:ext>
                </a:extLst>
              </p:cNvPr>
              <p:cNvSpPr txBox="1"/>
              <p:nvPr/>
            </p:nvSpPr>
            <p:spPr>
              <a:xfrm>
                <a:off x="4220701" y="6608253"/>
                <a:ext cx="1404000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ตัวชี้วัดตามแผนฯ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13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CF023EE-EBFA-A6DB-116D-7986371E4073}"/>
                </a:ext>
              </a:extLst>
            </p:cNvPr>
            <p:cNvGrpSpPr/>
            <p:nvPr/>
          </p:nvGrpSpPr>
          <p:grpSpPr>
            <a:xfrm>
              <a:off x="7720717" y="5830596"/>
              <a:ext cx="2167745" cy="226270"/>
              <a:chOff x="5833671" y="6415012"/>
              <a:chExt cx="2167745" cy="226270"/>
            </a:xfrm>
          </p:grpSpPr>
          <p:grpSp>
            <p:nvGrpSpPr>
              <p:cNvPr id="117" name="Group 101">
                <a:extLst>
                  <a:ext uri="{FF2B5EF4-FFF2-40B4-BE49-F238E27FC236}">
                    <a16:creationId xmlns:a16="http://schemas.microsoft.com/office/drawing/2014/main" id="{A314DE45-94E6-CF50-79FC-42489D5E8EAE}"/>
                  </a:ext>
                </a:extLst>
              </p:cNvPr>
              <p:cNvGrpSpPr/>
              <p:nvPr/>
            </p:nvGrpSpPr>
            <p:grpSpPr>
              <a:xfrm>
                <a:off x="5833671" y="6425282"/>
                <a:ext cx="326234" cy="216000"/>
                <a:chOff x="2127498" y="2903038"/>
                <a:chExt cx="326234" cy="216000"/>
              </a:xfrm>
            </p:grpSpPr>
            <p:sp>
              <p:nvSpPr>
                <p:cNvPr id="119" name="Rectangle: Rounded Corners 99">
                  <a:extLst>
                    <a:ext uri="{FF2B5EF4-FFF2-40B4-BE49-F238E27FC236}">
                      <a16:creationId xmlns:a16="http://schemas.microsoft.com/office/drawing/2014/main" id="{6C074D42-010E-48D6-35F0-A2459C15EAD8}"/>
                    </a:ext>
                  </a:extLst>
                </p:cNvPr>
                <p:cNvSpPr/>
                <p:nvPr/>
              </p:nvSpPr>
              <p:spPr>
                <a:xfrm>
                  <a:off x="2127498" y="2949278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3C6D5"/>
                </a:solidFill>
                <a:ln>
                  <a:solidFill>
                    <a:srgbClr val="B3C6D5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TextBox 100">
                  <a:extLst>
                    <a:ext uri="{FF2B5EF4-FFF2-40B4-BE49-F238E27FC236}">
                      <a16:creationId xmlns:a16="http://schemas.microsoft.com/office/drawing/2014/main" id="{F99510CA-E8F2-D3C4-1494-A72F605BC525}"/>
                    </a:ext>
                  </a:extLst>
                </p:cNvPr>
                <p:cNvSpPr txBox="1"/>
                <p:nvPr/>
              </p:nvSpPr>
              <p:spPr>
                <a:xfrm>
                  <a:off x="2136759" y="2903038"/>
                  <a:ext cx="307191" cy="216000"/>
                </a:xfrm>
                <a:prstGeom prst="rect">
                  <a:avLst/>
                </a:prstGeom>
                <a:noFill/>
              </p:spPr>
              <p:txBody>
                <a:bodyPr wrap="square" lIns="36000" rIns="3600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นโยบาย</a:t>
                  </a:r>
                  <a:r>
                    <a:rPr kumimoji="0" lang="en-US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/</a:t>
                  </a:r>
                  <a:endParaRPr kumimoji="0" lang="th-TH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สั่งการ</a:t>
                  </a:r>
                  <a:endParaRPr kumimoji="0" lang="en-US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18" name="TextBox 1030">
                <a:extLst>
                  <a:ext uri="{FF2B5EF4-FFF2-40B4-BE49-F238E27FC236}">
                    <a16:creationId xmlns:a16="http://schemas.microsoft.com/office/drawing/2014/main" id="{14F94781-544F-0ACB-D96E-AECD36A45F2A}"/>
                  </a:ext>
                </a:extLst>
              </p:cNvPr>
              <p:cNvSpPr txBox="1"/>
              <p:nvPr/>
            </p:nvSpPr>
            <p:spPr>
              <a:xfrm>
                <a:off x="6115366" y="6415012"/>
                <a:ext cx="1886050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ตัวชี้วัดนโยบายรัฐบาล/ข้อสั่งการ 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93A3B224-CDB9-F510-9DD5-6B28D999D401}"/>
                </a:ext>
              </a:extLst>
            </p:cNvPr>
            <p:cNvGrpSpPr/>
            <p:nvPr/>
          </p:nvGrpSpPr>
          <p:grpSpPr>
            <a:xfrm>
              <a:off x="9902713" y="5821505"/>
              <a:ext cx="2041635" cy="246221"/>
              <a:chOff x="8075309" y="6405921"/>
              <a:chExt cx="2041635" cy="246221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E2770974-1FB4-3112-0F0C-9771B3CFB7B7}"/>
                  </a:ext>
                </a:extLst>
              </p:cNvPr>
              <p:cNvGrpSpPr/>
              <p:nvPr/>
            </p:nvGrpSpPr>
            <p:grpSpPr>
              <a:xfrm>
                <a:off x="8075309" y="6405921"/>
                <a:ext cx="326234" cy="246221"/>
                <a:chOff x="8022133" y="6379815"/>
                <a:chExt cx="326234" cy="246221"/>
              </a:xfrm>
            </p:grpSpPr>
            <p:sp>
              <p:nvSpPr>
                <p:cNvPr id="115" name="Rectangle: Rounded Corners 121">
                  <a:extLst>
                    <a:ext uri="{FF2B5EF4-FFF2-40B4-BE49-F238E27FC236}">
                      <a16:creationId xmlns:a16="http://schemas.microsoft.com/office/drawing/2014/main" id="{38A44861-1DCF-D1FF-3367-C16B991B4A29}"/>
                    </a:ext>
                  </a:extLst>
                </p:cNvPr>
                <p:cNvSpPr/>
                <p:nvPr/>
              </p:nvSpPr>
              <p:spPr>
                <a:xfrm>
                  <a:off x="8022133" y="6445072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4DBB2"/>
                </a:solidFill>
                <a:ln>
                  <a:solidFill>
                    <a:srgbClr val="F4DBB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TextBox 122">
                  <a:extLst>
                    <a:ext uri="{FF2B5EF4-FFF2-40B4-BE49-F238E27FC236}">
                      <a16:creationId xmlns:a16="http://schemas.microsoft.com/office/drawing/2014/main" id="{5D6542BB-AE2E-0491-AF6A-36AF833DCEC4}"/>
                    </a:ext>
                  </a:extLst>
                </p:cNvPr>
                <p:cNvSpPr txBox="1"/>
                <p:nvPr/>
              </p:nvSpPr>
              <p:spPr>
                <a:xfrm>
                  <a:off x="8023250" y="6379815"/>
                  <a:ext cx="324000" cy="246221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แผนบูรฯ</a:t>
                  </a:r>
                  <a:endPara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14" name="TextBox 1035">
                <a:extLst>
                  <a:ext uri="{FF2B5EF4-FFF2-40B4-BE49-F238E27FC236}">
                    <a16:creationId xmlns:a16="http://schemas.microsoft.com/office/drawing/2014/main" id="{F63C637C-AE5D-39DC-D9E1-88BA0CD675E4}"/>
                  </a:ext>
                </a:extLst>
              </p:cNvPr>
              <p:cNvSpPr txBox="1"/>
              <p:nvPr/>
            </p:nvSpPr>
            <p:spPr>
              <a:xfrm>
                <a:off x="8351777" y="6415012"/>
                <a:ext cx="1765167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ตัวชี้วัดตามแผนงานบูรณาการ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09A8E69A-4333-4E0B-9984-7C791870F440}"/>
                </a:ext>
              </a:extLst>
            </p:cNvPr>
            <p:cNvGrpSpPr/>
            <p:nvPr/>
          </p:nvGrpSpPr>
          <p:grpSpPr>
            <a:xfrm>
              <a:off x="5886273" y="6473429"/>
              <a:ext cx="2092831" cy="248996"/>
              <a:chOff x="10020331" y="6608253"/>
              <a:chExt cx="2092831" cy="248996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D8AD7AEA-92E7-BEB1-FF66-B5492046CE09}"/>
                  </a:ext>
                </a:extLst>
              </p:cNvPr>
              <p:cNvGrpSpPr/>
              <p:nvPr/>
            </p:nvGrpSpPr>
            <p:grpSpPr>
              <a:xfrm>
                <a:off x="10020331" y="6611028"/>
                <a:ext cx="326234" cy="246221"/>
                <a:chOff x="9837154" y="6171374"/>
                <a:chExt cx="326234" cy="246221"/>
              </a:xfrm>
            </p:grpSpPr>
            <p:sp>
              <p:nvSpPr>
                <p:cNvPr id="111" name="Rectangle: Rounded Corners 113">
                  <a:extLst>
                    <a:ext uri="{FF2B5EF4-FFF2-40B4-BE49-F238E27FC236}">
                      <a16:creationId xmlns:a16="http://schemas.microsoft.com/office/drawing/2014/main" id="{9D4D5991-C636-8DFE-72AF-C39DD8A58A11}"/>
                    </a:ext>
                  </a:extLst>
                </p:cNvPr>
                <p:cNvSpPr/>
                <p:nvPr/>
              </p:nvSpPr>
              <p:spPr>
                <a:xfrm>
                  <a:off x="9837154" y="6226352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A18E80"/>
                </a:solidFill>
                <a:ln>
                  <a:solidFill>
                    <a:srgbClr val="A18E8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TextBox 114">
                  <a:extLst>
                    <a:ext uri="{FF2B5EF4-FFF2-40B4-BE49-F238E27FC236}">
                      <a16:creationId xmlns:a16="http://schemas.microsoft.com/office/drawing/2014/main" id="{6FCBD270-4524-84D4-CE72-E107DD975540}"/>
                    </a:ext>
                  </a:extLst>
                </p:cNvPr>
                <p:cNvSpPr txBox="1"/>
                <p:nvPr/>
              </p:nvSpPr>
              <p:spPr>
                <a:xfrm>
                  <a:off x="9838271" y="6171374"/>
                  <a:ext cx="324000" cy="246221"/>
                </a:xfrm>
                <a:prstGeom prst="rect">
                  <a:avLst/>
                </a:prstGeom>
                <a:noFill/>
              </p:spPr>
              <p:txBody>
                <a:bodyPr wrap="square" lIns="36000" rIns="3600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ภารกิจ</a:t>
                  </a:r>
                  <a:endPara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10" name="TextBox 1036">
                <a:extLst>
                  <a:ext uri="{FF2B5EF4-FFF2-40B4-BE49-F238E27FC236}">
                    <a16:creationId xmlns:a16="http://schemas.microsoft.com/office/drawing/2014/main" id="{7A9599E2-30CD-530F-2147-841B82E40D0F}"/>
                  </a:ext>
                </a:extLst>
              </p:cNvPr>
              <p:cNvSpPr txBox="1"/>
              <p:nvPr/>
            </p:nvSpPr>
            <p:spPr>
              <a:xfrm>
                <a:off x="10289982" y="6608253"/>
                <a:ext cx="1823180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-4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ตัวชี้วัดภารกิจสำคัญของหน่วยงาน</a:t>
                </a:r>
                <a:endParaRPr kumimoji="0" lang="en-US" sz="1200" b="0" i="0" u="none" strike="noStrike" kern="120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BC2E4379-8A6B-DD76-85D2-77659E1DB648}"/>
                </a:ext>
              </a:extLst>
            </p:cNvPr>
            <p:cNvGrpSpPr/>
            <p:nvPr/>
          </p:nvGrpSpPr>
          <p:grpSpPr>
            <a:xfrm>
              <a:off x="5887012" y="6280188"/>
              <a:ext cx="2176912" cy="198965"/>
              <a:chOff x="10021070" y="6415012"/>
              <a:chExt cx="2176912" cy="198965"/>
            </a:xfrm>
          </p:grpSpPr>
          <p:grpSp>
            <p:nvGrpSpPr>
              <p:cNvPr id="105" name="Group 48">
                <a:extLst>
                  <a:ext uri="{FF2B5EF4-FFF2-40B4-BE49-F238E27FC236}">
                    <a16:creationId xmlns:a16="http://schemas.microsoft.com/office/drawing/2014/main" id="{AE110061-B7DC-98FE-96F0-DCFACF75DA72}"/>
                  </a:ext>
                </a:extLst>
              </p:cNvPr>
              <p:cNvGrpSpPr/>
              <p:nvPr/>
            </p:nvGrpSpPr>
            <p:grpSpPr>
              <a:xfrm>
                <a:off x="10021070" y="6469890"/>
                <a:ext cx="324000" cy="132958"/>
                <a:chOff x="11102869" y="2515120"/>
                <a:chExt cx="356383" cy="132958"/>
              </a:xfrm>
            </p:grpSpPr>
            <p:sp>
              <p:nvSpPr>
                <p:cNvPr id="107" name="Flowchart: Delay 54">
                  <a:extLst>
                    <a:ext uri="{FF2B5EF4-FFF2-40B4-BE49-F238E27FC236}">
                      <a16:creationId xmlns:a16="http://schemas.microsoft.com/office/drawing/2014/main" id="{6C392094-FC48-96D8-8A2F-1035FE940087}"/>
                    </a:ext>
                  </a:extLst>
                </p:cNvPr>
                <p:cNvSpPr/>
                <p:nvPr/>
              </p:nvSpPr>
              <p:spPr>
                <a:xfrm flipH="1">
                  <a:off x="11102869" y="2515120"/>
                  <a:ext cx="180000" cy="132958"/>
                </a:xfrm>
                <a:prstGeom prst="flowChartDelay">
                  <a:avLst/>
                </a:prstGeom>
                <a:solidFill>
                  <a:srgbClr val="35548A"/>
                </a:solidFill>
                <a:ln>
                  <a:solidFill>
                    <a:srgbClr val="3554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lowchart: Delay 29">
                  <a:extLst>
                    <a:ext uri="{FF2B5EF4-FFF2-40B4-BE49-F238E27FC236}">
                      <a16:creationId xmlns:a16="http://schemas.microsoft.com/office/drawing/2014/main" id="{673D65B8-F4C7-3E30-C2E8-82686083E251}"/>
                    </a:ext>
                  </a:extLst>
                </p:cNvPr>
                <p:cNvSpPr/>
                <p:nvPr/>
              </p:nvSpPr>
              <p:spPr>
                <a:xfrm>
                  <a:off x="11279252" y="2515120"/>
                  <a:ext cx="180000" cy="132958"/>
                </a:xfrm>
                <a:prstGeom prst="flowChartDelay">
                  <a:avLst/>
                </a:prstGeom>
                <a:solidFill>
                  <a:srgbClr val="6A8DC3"/>
                </a:solidFill>
                <a:ln>
                  <a:solidFill>
                    <a:srgbClr val="6A8DC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TextBox 1037">
                <a:extLst>
                  <a:ext uri="{FF2B5EF4-FFF2-40B4-BE49-F238E27FC236}">
                    <a16:creationId xmlns:a16="http://schemas.microsoft.com/office/drawing/2014/main" id="{41E643DD-7A96-2246-2C54-B692680D00CC}"/>
                  </a:ext>
                </a:extLst>
              </p:cNvPr>
              <p:cNvSpPr txBox="1"/>
              <p:nvPr/>
            </p:nvSpPr>
            <p:spPr>
              <a:xfrm>
                <a:off x="10289982" y="6415012"/>
                <a:ext cx="1908000" cy="198965"/>
              </a:xfrm>
              <a:prstGeom prst="rect">
                <a:avLst/>
              </a:prstGeom>
              <a:noFill/>
            </p:spPr>
            <p:txBody>
              <a:bodyPr wrap="square" rIns="36000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-3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ตัวชี้วัดจากแผนแม่บทฯ และแผนฯ </a:t>
                </a:r>
                <a:r>
                  <a:rPr kumimoji="0" lang="en-US" sz="1200" b="0" i="0" u="none" strike="noStrike" kern="0" cap="none" spc="-3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13</a:t>
                </a:r>
                <a:endParaRPr kumimoji="0" lang="en-US" sz="12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365618CE-6038-81B2-8E5C-C5B391022C07}"/>
                </a:ext>
              </a:extLst>
            </p:cNvPr>
            <p:cNvGrpSpPr/>
            <p:nvPr/>
          </p:nvGrpSpPr>
          <p:grpSpPr>
            <a:xfrm>
              <a:off x="9902713" y="6023837"/>
              <a:ext cx="1777561" cy="227319"/>
              <a:chOff x="8075309" y="6608253"/>
              <a:chExt cx="1777561" cy="227319"/>
            </a:xfrm>
          </p:grpSpPr>
          <p:sp>
            <p:nvSpPr>
              <p:cNvPr id="101" name="TextBox 1032">
                <a:extLst>
                  <a:ext uri="{FF2B5EF4-FFF2-40B4-BE49-F238E27FC236}">
                    <a16:creationId xmlns:a16="http://schemas.microsoft.com/office/drawing/2014/main" id="{BEE24C87-3A36-754D-5E45-C23D97A2255F}"/>
                  </a:ext>
                </a:extLst>
              </p:cNvPr>
              <p:cNvSpPr txBox="1"/>
              <p:nvPr/>
            </p:nvSpPr>
            <p:spPr>
              <a:xfrm>
                <a:off x="8351778" y="6608253"/>
                <a:ext cx="1501092" cy="198965"/>
              </a:xfrm>
              <a:prstGeom prst="rect">
                <a:avLst/>
              </a:prstGeom>
              <a:noFill/>
            </p:spPr>
            <p:txBody>
              <a:bodyPr wrap="square" bIns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ตัวชี้วัดตามภารกิจใหม่ 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04C2E6B-75D3-D198-F96A-647ABE3E37D4}"/>
                  </a:ext>
                </a:extLst>
              </p:cNvPr>
              <p:cNvGrpSpPr/>
              <p:nvPr/>
            </p:nvGrpSpPr>
            <p:grpSpPr>
              <a:xfrm>
                <a:off x="8075309" y="6620128"/>
                <a:ext cx="326234" cy="215444"/>
                <a:chOff x="8026112" y="6645274"/>
                <a:chExt cx="326234" cy="215444"/>
              </a:xfrm>
            </p:grpSpPr>
            <p:sp>
              <p:nvSpPr>
                <p:cNvPr id="103" name="Rectangle: Rounded Corners 109">
                  <a:extLst>
                    <a:ext uri="{FF2B5EF4-FFF2-40B4-BE49-F238E27FC236}">
                      <a16:creationId xmlns:a16="http://schemas.microsoft.com/office/drawing/2014/main" id="{F8B4CBD7-3915-FE60-1996-0208FA7B0848}"/>
                    </a:ext>
                  </a:extLst>
                </p:cNvPr>
                <p:cNvSpPr/>
                <p:nvPr/>
              </p:nvSpPr>
              <p:spPr>
                <a:xfrm>
                  <a:off x="8026112" y="6689892"/>
                  <a:ext cx="326234" cy="1329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D8588"/>
                </a:solidFill>
                <a:ln>
                  <a:solidFill>
                    <a:srgbClr val="7D858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TextBox 110">
                  <a:extLst>
                    <a:ext uri="{FF2B5EF4-FFF2-40B4-BE49-F238E27FC236}">
                      <a16:creationId xmlns:a16="http://schemas.microsoft.com/office/drawing/2014/main" id="{E394FE7A-937B-43A2-2FD1-69C917D4A84F}"/>
                    </a:ext>
                  </a:extLst>
                </p:cNvPr>
                <p:cNvSpPr txBox="1"/>
                <p:nvPr/>
              </p:nvSpPr>
              <p:spPr>
                <a:xfrm>
                  <a:off x="8027229" y="6645274"/>
                  <a:ext cx="324000" cy="215444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ภารกิจใหม่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</p:grpSp>
      </p:grpSp>
      <p:sp>
        <p:nvSpPr>
          <p:cNvPr id="133" name="Slide Number Placeholder 132">
            <a:extLst>
              <a:ext uri="{FF2B5EF4-FFF2-40B4-BE49-F238E27FC236}">
                <a16:creationId xmlns:a16="http://schemas.microsoft.com/office/drawing/2014/main" id="{A87EE423-0ED1-4EE7-A1FD-149E9B029A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DC04E66-6347-12B6-59F6-35C266699802}"/>
              </a:ext>
            </a:extLst>
          </p:cNvPr>
          <p:cNvGrpSpPr/>
          <p:nvPr/>
        </p:nvGrpSpPr>
        <p:grpSpPr>
          <a:xfrm>
            <a:off x="162378" y="1325363"/>
            <a:ext cx="5105916" cy="3017716"/>
            <a:chOff x="212318" y="937158"/>
            <a:chExt cx="5105916" cy="301771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059AE4E-F914-19B0-39AA-98DDBEA40E16}"/>
                </a:ext>
              </a:extLst>
            </p:cNvPr>
            <p:cNvSpPr txBox="1"/>
            <p:nvPr/>
          </p:nvSpPr>
          <p:spPr>
            <a:xfrm>
              <a:off x="220356" y="1566271"/>
              <a:ext cx="4932000" cy="23886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ตัวชี้วัดตาม</a:t>
              </a:r>
              <a:r>
                <a:rPr kumimoji="0" lang="th-TH" sz="1800" b="0" i="0" u="none" strike="noStrike" kern="1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นโยบายรัฐบาล มติคณะรัฐมนตรี ข้อสั่งการรัฐมนตรี แถลงการณ์</a:t>
              </a:r>
              <a:r>
                <a:rPr kumimoji="0" lang="th-TH" sz="1800" b="0" i="0" u="none" strike="noStrike" kern="1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นโยบายของรัฐบาล เช่น การขับเคลื่อนงานบริการ </a:t>
              </a:r>
              <a:r>
                <a:rPr kumimoji="0" lang="en-US" sz="1800" b="0" i="0" u="none" strike="noStrike" kern="1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e-Service </a:t>
              </a:r>
              <a:r>
                <a:rPr kumimoji="0" lang="th-TH" sz="1800" b="0" i="0" u="none" strike="noStrike" kern="1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ตามมติคณะรัฐมนตรี </a:t>
              </a: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แถลงการณ์นโยบายของนายกรัฐมนตรี</a:t>
              </a:r>
              <a:r>
                <a:rPr kumimoji="0" 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 (Ignite Thailand)</a:t>
              </a: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 เป็นต้น</a:t>
              </a:r>
              <a:endParaRPr kumimoji="0" lang="en-US" sz="1800" b="0" i="0" u="none" strike="noStrike" kern="1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endParaRPr>
            </a:p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ตัวชี้วัดจากแผนแม่บทฯ แผนพัฒนาฯ ฉบับที่ </a:t>
              </a:r>
              <a:r>
                <a:rPr kumimoji="0" lang="en-US" sz="1800" b="0" i="0" u="none" strike="noStrike" kern="1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13</a:t>
              </a:r>
              <a:r>
                <a:rPr kumimoji="0" lang="th-TH" sz="1800" b="0" i="0" u="none" strike="noStrike" kern="1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 ที่หน่วยงานเป็นเจ้าภาพในการขับเคลื่อนเป้าหมาย</a:t>
              </a:r>
              <a:endParaRPr kumimoji="0" lang="en-US" sz="1800" b="0" i="0" u="none" strike="noStrike" kern="1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endParaRPr>
            </a:p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ตัวชี้วัดสากลที่เกี่ยวข้องกับภารกิจของหน่วยงาน </a:t>
              </a:r>
            </a:p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ตัวชี้วัดจากแผนระดับชาติต่าง ๆ เช่น แผนระดับ 2 แผนระดับ </a:t>
              </a:r>
              <a:r>
                <a:rPr kumimoji="0" 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3</a:t>
              </a: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 แผนงานบูรณาการ เป็นต้น</a:t>
              </a:r>
            </a:p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ตัวชี้วัดภารกิจสำคัญของหน่วยงาน เช่น ตัวชี้วัดภารกิจที่ส่งผลกระทบ (</a:t>
              </a:r>
              <a:r>
                <a:rPr kumimoji="0" lang="en-US" sz="1800" b="0" i="0" u="none" strike="noStrike" kern="1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Impact</a:t>
              </a:r>
              <a:r>
                <a:rPr kumimoji="0" lang="th-TH" sz="1800" b="0" i="0" u="none" strike="noStrike" kern="1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)</a:t>
              </a:r>
              <a:r>
                <a:rPr kumimoji="0" lang="en-US" sz="1800" b="0" i="0" u="none" strike="noStrike" kern="1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ต่อการพัฒนาประเทศ ตัวชี้วัดภารกิจใหม่ที่ได้จากการปรับปรุงโครงสร้าง</a:t>
              </a:r>
              <a:b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การแบ่งส่วนราชการ เป็นต้น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D16D268-B670-3595-44CE-B4809D26EEFA}"/>
                </a:ext>
              </a:extLst>
            </p:cNvPr>
            <p:cNvSpPr/>
            <p:nvPr/>
          </p:nvSpPr>
          <p:spPr>
            <a:xfrm>
              <a:off x="212318" y="937158"/>
              <a:ext cx="5105916" cy="2977457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rgbClr val="ED7D31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3E368A6-BB8D-7DAD-AAEF-E94ACA1B4C93}"/>
                </a:ext>
              </a:extLst>
            </p:cNvPr>
            <p:cNvGrpSpPr/>
            <p:nvPr/>
          </p:nvGrpSpPr>
          <p:grpSpPr>
            <a:xfrm>
              <a:off x="323892" y="1029044"/>
              <a:ext cx="4889416" cy="469433"/>
              <a:chOff x="197688" y="4919595"/>
              <a:chExt cx="4889416" cy="469433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57CBE6A-5BC0-6911-7A01-2111B4FD94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7688" y="4919595"/>
                <a:ext cx="4889416" cy="4694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9C4AE2F-55DE-7880-C1ED-15595E377578}"/>
                  </a:ext>
                </a:extLst>
              </p:cNvPr>
              <p:cNvGrpSpPr/>
              <p:nvPr/>
            </p:nvGrpSpPr>
            <p:grpSpPr>
              <a:xfrm>
                <a:off x="273450" y="4981156"/>
                <a:ext cx="4048266" cy="397866"/>
                <a:chOff x="-684295" y="6108259"/>
                <a:chExt cx="4048266" cy="397866"/>
              </a:xfrm>
            </p:grpSpPr>
            <p:pic>
              <p:nvPicPr>
                <p:cNvPr id="82" name="Graphic 81" descr="Bullseye with solid fill">
                  <a:extLst>
                    <a:ext uri="{FF2B5EF4-FFF2-40B4-BE49-F238E27FC236}">
                      <a16:creationId xmlns:a16="http://schemas.microsoft.com/office/drawing/2014/main" id="{5F4FF027-FCC0-7906-B0AF-4F1FAD23FE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11971" y="6166098"/>
                  <a:ext cx="252000" cy="252000"/>
                </a:xfrm>
                <a:prstGeom prst="rect">
                  <a:avLst/>
                </a:prstGeom>
              </p:spPr>
            </p:pic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72FB2EB1-E392-4217-7F98-CDE261F2A293}"/>
                    </a:ext>
                  </a:extLst>
                </p:cNvPr>
                <p:cNvSpPr txBox="1"/>
                <p:nvPr/>
              </p:nvSpPr>
              <p:spPr>
                <a:xfrm>
                  <a:off x="-684295" y="6108259"/>
                  <a:ext cx="3866833" cy="397866"/>
                </a:xfrm>
                <a:prstGeom prst="rect">
                  <a:avLst/>
                </a:prstGeom>
                <a:noFill/>
              </p:spPr>
              <p:txBody>
                <a:bodyPr wrap="square" lIns="0" r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2400" b="1" i="0" u="none" strike="noStrike" kern="0" cap="none" spc="-30" normalizeH="0" baseline="0" noProof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ตัวชี้วัดเชิงยุทธศาสตร์</a:t>
                  </a:r>
                  <a:r>
                    <a:rPr kumimoji="0" lang="th-TH" sz="2400" b="1" i="0" u="none" strike="noStrike" kern="0" cap="none" spc="0" normalizeH="0" baseline="0" noProof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สำคัญ (</a:t>
                  </a:r>
                  <a:r>
                    <a:rPr kumimoji="0" lang="en-US" sz="2400" b="1" i="0" u="none" strike="noStrike" kern="0" cap="none" spc="0" normalizeH="0" baseline="0" noProof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Strategic KPIs) </a:t>
                  </a:r>
                </a:p>
              </p:txBody>
            </p:sp>
          </p:grpSp>
        </p:grpSp>
      </p:grp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05E4077-A991-B4BB-CE97-B5175D3C48D8}"/>
              </a:ext>
            </a:extLst>
          </p:cNvPr>
          <p:cNvSpPr/>
          <p:nvPr/>
        </p:nvSpPr>
        <p:spPr>
          <a:xfrm>
            <a:off x="5266188" y="2612882"/>
            <a:ext cx="593471" cy="892167"/>
          </a:xfrm>
          <a:prstGeom prst="rightArrow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1E69B44-CF4B-669D-682F-263D5AA16E02}"/>
              </a:ext>
            </a:extLst>
          </p:cNvPr>
          <p:cNvGrpSpPr/>
          <p:nvPr/>
        </p:nvGrpSpPr>
        <p:grpSpPr>
          <a:xfrm>
            <a:off x="162378" y="4354792"/>
            <a:ext cx="5105916" cy="1333792"/>
            <a:chOff x="210895" y="5447144"/>
            <a:chExt cx="5105916" cy="133379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D7958F-322D-F9D4-1211-DEDD6EC1FF3F}"/>
                </a:ext>
              </a:extLst>
            </p:cNvPr>
            <p:cNvSpPr txBox="1"/>
            <p:nvPr/>
          </p:nvSpPr>
          <p:spPr>
            <a:xfrm>
              <a:off x="225394" y="6054327"/>
              <a:ext cx="4932000" cy="7266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marR="0" lvl="0" indent="-17462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ตัวชี้วัดจากแผนแม่บทฯ แผนฯ 13 แผนระดับชาติอื่น ๆ และตัวชี้วัดสากล </a:t>
              </a:r>
              <a:b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ซึ่งไม่สามารถออกผลได้ในปีงบประมาณหรือเกี่ยวข้องกับหลายหน่วยงาน </a:t>
              </a:r>
              <a:b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ใช้ในการติดตามผลการพัฒนาระบบราชการในภาพรวม (ไม่ใช้ในการประเมิน) </a:t>
              </a: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913D04F-5084-E4C6-1D2C-E3092F260306}"/>
                </a:ext>
              </a:extLst>
            </p:cNvPr>
            <p:cNvSpPr/>
            <p:nvPr/>
          </p:nvSpPr>
          <p:spPr>
            <a:xfrm>
              <a:off x="210895" y="5447144"/>
              <a:ext cx="5105916" cy="1332000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rgbClr val="AEAEAE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9453607-1B76-5A04-F74B-236C69A0C0A8}"/>
                </a:ext>
              </a:extLst>
            </p:cNvPr>
            <p:cNvGrpSpPr/>
            <p:nvPr/>
          </p:nvGrpSpPr>
          <p:grpSpPr>
            <a:xfrm>
              <a:off x="365002" y="5528079"/>
              <a:ext cx="4889416" cy="469433"/>
              <a:chOff x="365002" y="5799365"/>
              <a:chExt cx="4889416" cy="469433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EEB1ED3F-C7DC-34A2-4118-9C156752EE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5002" y="5799365"/>
                <a:ext cx="4889416" cy="4694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9C7DC933-2BBE-6316-2988-D2A363A5C47D}"/>
                  </a:ext>
                </a:extLst>
              </p:cNvPr>
              <p:cNvGrpSpPr/>
              <p:nvPr/>
            </p:nvGrpSpPr>
            <p:grpSpPr>
              <a:xfrm>
                <a:off x="447828" y="5882224"/>
                <a:ext cx="4121702" cy="359650"/>
                <a:chOff x="447828" y="5882224"/>
                <a:chExt cx="4121702" cy="359650"/>
              </a:xfrm>
            </p:grpSpPr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133BC80C-A6CA-0CF2-776E-D21327F3FEA5}"/>
                    </a:ext>
                  </a:extLst>
                </p:cNvPr>
                <p:cNvSpPr txBox="1"/>
                <p:nvPr/>
              </p:nvSpPr>
              <p:spPr>
                <a:xfrm>
                  <a:off x="447828" y="5882224"/>
                  <a:ext cx="4006146" cy="359650"/>
                </a:xfrm>
                <a:prstGeom prst="rect">
                  <a:avLst/>
                </a:prstGeom>
                <a:noFill/>
              </p:spPr>
              <p:txBody>
                <a:bodyPr wrap="square" lIns="0" r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2100" b="1" i="0" u="none" strike="noStrike" kern="0" cap="none" spc="-40" normalizeH="0" baseline="0" noProof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ตัวชี้วัดสำหรับติดตามผลการดำเนินงาน (</a:t>
                  </a:r>
                  <a:r>
                    <a:rPr kumimoji="0" lang="en-US" sz="2100" b="1" i="0" u="none" strike="noStrike" kern="0" cap="none" spc="-40" normalizeH="0" baseline="0" noProof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Monitor KPIs) </a:t>
                  </a:r>
                </a:p>
              </p:txBody>
            </p:sp>
            <p:pic>
              <p:nvPicPr>
                <p:cNvPr id="65" name="Graphic 64" descr="Magnifying glass with solid fill">
                  <a:extLst>
                    <a:ext uri="{FF2B5EF4-FFF2-40B4-BE49-F238E27FC236}">
                      <a16:creationId xmlns:a16="http://schemas.microsoft.com/office/drawing/2014/main" id="{722D9DF8-E724-0F8A-A3DA-F912536837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364158" y="5949271"/>
                  <a:ext cx="205372" cy="205372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B8B527F1-969D-7375-F038-271FB15BF1BD}"/>
              </a:ext>
            </a:extLst>
          </p:cNvPr>
          <p:cNvSpPr/>
          <p:nvPr/>
        </p:nvSpPr>
        <p:spPr>
          <a:xfrm>
            <a:off x="5266188" y="4233488"/>
            <a:ext cx="593471" cy="892167"/>
          </a:xfrm>
          <a:prstGeom prst="rightArrow">
            <a:avLst/>
          </a:prstGeom>
          <a:solidFill>
            <a:srgbClr val="AEAE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1906D8-F135-4B57-6E92-4C1C22CD4EAC}"/>
              </a:ext>
            </a:extLst>
          </p:cNvPr>
          <p:cNvSpPr txBox="1"/>
          <p:nvPr/>
        </p:nvSpPr>
        <p:spPr>
          <a:xfrm>
            <a:off x="146614" y="865651"/>
            <a:ext cx="10967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การจัดทำ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Strategic KPIs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2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 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53D646-3B95-D1BB-C577-58DF1CD61E55}"/>
              </a:ext>
            </a:extLst>
          </p:cNvPr>
          <p:cNvSpPr txBox="1"/>
          <p:nvPr/>
        </p:nvSpPr>
        <p:spPr>
          <a:xfrm>
            <a:off x="365002" y="248552"/>
            <a:ext cx="1096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ตัวชี้วัดเชิงยุทธศาสตร์สำคัญ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KPIs)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และตัวชี้วัดสำหรับติดตามผลการดำเนินงาน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KPIs) 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7313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CE25FB7-5629-68C2-DBFA-8A376B7585B4}"/>
              </a:ext>
            </a:extLst>
          </p:cNvPr>
          <p:cNvSpPr txBox="1"/>
          <p:nvPr/>
        </p:nvSpPr>
        <p:spPr>
          <a:xfrm>
            <a:off x="10607860" y="-15812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6176" name="Group 2">
            <a:extLst>
              <a:ext uri="{FF2B5EF4-FFF2-40B4-BE49-F238E27FC236}">
                <a16:creationId xmlns:a16="http://schemas.microsoft.com/office/drawing/2014/main" id="{19C5F308-68E7-9B47-B8A8-9DE7BCCD9E03}"/>
              </a:ext>
            </a:extLst>
          </p:cNvPr>
          <p:cNvGrpSpPr>
            <a:grpSpLocks/>
          </p:cNvGrpSpPr>
          <p:nvPr/>
        </p:nvGrpSpPr>
        <p:grpSpPr bwMode="auto">
          <a:xfrm>
            <a:off x="652463" y="461962"/>
            <a:ext cx="10887075" cy="3425519"/>
            <a:chOff x="210614" y="518195"/>
            <a:chExt cx="11770772" cy="6698438"/>
          </a:xfrm>
        </p:grpSpPr>
        <p:sp>
          <p:nvSpPr>
            <p:cNvPr id="6177" name="Rounded Rectangle 15">
              <a:extLst>
                <a:ext uri="{FF2B5EF4-FFF2-40B4-BE49-F238E27FC236}">
                  <a16:creationId xmlns:a16="http://schemas.microsoft.com/office/drawing/2014/main" id="{4C501F75-9356-4207-A992-1662B44C0F2E}"/>
                </a:ext>
              </a:extLst>
            </p:cNvPr>
            <p:cNvSpPr/>
            <p:nvPr/>
          </p:nvSpPr>
          <p:spPr bwMode="auto">
            <a:xfrm>
              <a:off x="210614" y="518195"/>
              <a:ext cx="11770772" cy="6698438"/>
            </a:xfrm>
            <a:prstGeom prst="roundRect">
              <a:avLst>
                <a:gd name="adj" fmla="val 5431"/>
              </a:avLst>
            </a:prstGeom>
            <a:solidFill>
              <a:schemeClr val="bg1"/>
            </a:solidFill>
            <a:ln w="254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  <p:sp>
          <p:nvSpPr>
            <p:cNvPr id="6178" name="Freeform: Shape 6177">
              <a:extLst>
                <a:ext uri="{FF2B5EF4-FFF2-40B4-BE49-F238E27FC236}">
                  <a16:creationId xmlns:a16="http://schemas.microsoft.com/office/drawing/2014/main" id="{50D7EE3E-6754-B704-A27F-852306768A12}"/>
                </a:ext>
              </a:extLst>
            </p:cNvPr>
            <p:cNvSpPr/>
            <p:nvPr/>
          </p:nvSpPr>
          <p:spPr bwMode="auto">
            <a:xfrm>
              <a:off x="210614" y="518195"/>
              <a:ext cx="11770772" cy="764295"/>
            </a:xfrm>
            <a:custGeom>
              <a:avLst/>
              <a:gdLst>
                <a:gd name="connsiteX0" fmla="*/ 276359 w 11705157"/>
                <a:gd name="connsiteY0" fmla="*/ 0 h 830997"/>
                <a:gd name="connsiteX1" fmla="*/ 11428798 w 11705157"/>
                <a:gd name="connsiteY1" fmla="*/ 0 h 830997"/>
                <a:gd name="connsiteX2" fmla="*/ 11705157 w 11705157"/>
                <a:gd name="connsiteY2" fmla="*/ 276359 h 830997"/>
                <a:gd name="connsiteX3" fmla="*/ 11705157 w 11705157"/>
                <a:gd name="connsiteY3" fmla="*/ 830997 h 830997"/>
                <a:gd name="connsiteX4" fmla="*/ 0 w 11705157"/>
                <a:gd name="connsiteY4" fmla="*/ 830997 h 830997"/>
                <a:gd name="connsiteX5" fmla="*/ 0 w 11705157"/>
                <a:gd name="connsiteY5" fmla="*/ 276359 h 830997"/>
                <a:gd name="connsiteX6" fmla="*/ 276359 w 11705157"/>
                <a:gd name="connsiteY6" fmla="*/ 0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5157" h="830997">
                  <a:moveTo>
                    <a:pt x="276359" y="0"/>
                  </a:moveTo>
                  <a:lnTo>
                    <a:pt x="11428798" y="0"/>
                  </a:lnTo>
                  <a:cubicBezTo>
                    <a:pt x="11581427" y="0"/>
                    <a:pt x="11705157" y="123730"/>
                    <a:pt x="11705157" y="276359"/>
                  </a:cubicBezTo>
                  <a:lnTo>
                    <a:pt x="11705157" y="830997"/>
                  </a:lnTo>
                  <a:lnTo>
                    <a:pt x="0" y="830997"/>
                  </a:lnTo>
                  <a:lnTo>
                    <a:pt x="0" y="276359"/>
                  </a:lnTo>
                  <a:cubicBezTo>
                    <a:pt x="0" y="123730"/>
                    <a:pt x="123730" y="0"/>
                    <a:pt x="276359" y="0"/>
                  </a:cubicBezTo>
                  <a:close/>
                </a:path>
              </a:pathLst>
            </a:custGeom>
            <a:solidFill>
              <a:srgbClr val="ED7D31"/>
            </a:solidFill>
            <a:ln w="28575"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181" name="TextBox 6180">
            <a:extLst>
              <a:ext uri="{FF2B5EF4-FFF2-40B4-BE49-F238E27FC236}">
                <a16:creationId xmlns:a16="http://schemas.microsoft.com/office/drawing/2014/main" id="{3998D999-8DB6-FCD6-47BD-96E0126FDD70}"/>
              </a:ext>
            </a:extLst>
          </p:cNvPr>
          <p:cNvSpPr txBox="1"/>
          <p:nvPr/>
        </p:nvSpPr>
        <p:spPr>
          <a:xfrm>
            <a:off x="2182813" y="439738"/>
            <a:ext cx="78120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ตัวชี้วัดเชิงยุทธศาสตร์สำคัญ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ko-KR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grpSp>
        <p:nvGrpSpPr>
          <p:cNvPr id="6194" name="Group 12">
            <a:extLst>
              <a:ext uri="{FF2B5EF4-FFF2-40B4-BE49-F238E27FC236}">
                <a16:creationId xmlns:a16="http://schemas.microsoft.com/office/drawing/2014/main" id="{C363CB39-629D-CA45-F773-52BFC059C8DF}"/>
              </a:ext>
            </a:extLst>
          </p:cNvPr>
          <p:cNvGrpSpPr>
            <a:grpSpLocks/>
          </p:cNvGrpSpPr>
          <p:nvPr/>
        </p:nvGrpSpPr>
        <p:grpSpPr bwMode="auto">
          <a:xfrm>
            <a:off x="10612438" y="471488"/>
            <a:ext cx="1433512" cy="347662"/>
            <a:chOff x="10663907" y="445103"/>
            <a:chExt cx="1433162" cy="347849"/>
          </a:xfrm>
        </p:grpSpPr>
        <p:sp>
          <p:nvSpPr>
            <p:cNvPr id="6196" name="Rounded Rectangle 17">
              <a:extLst>
                <a:ext uri="{FF2B5EF4-FFF2-40B4-BE49-F238E27FC236}">
                  <a16:creationId xmlns:a16="http://schemas.microsoft.com/office/drawing/2014/main" id="{5517BCC1-F9E9-4DFE-E70F-1B3ABA0AC47B}"/>
                </a:ext>
              </a:extLst>
            </p:cNvPr>
            <p:cNvSpPr/>
            <p:nvPr/>
          </p:nvSpPr>
          <p:spPr>
            <a:xfrm>
              <a:off x="10663907" y="445103"/>
              <a:ext cx="1433162" cy="347849"/>
            </a:xfrm>
            <a:prstGeom prst="roundRect">
              <a:avLst>
                <a:gd name="adj" fmla="val 17769"/>
              </a:avLst>
            </a:prstGeom>
            <a:solidFill>
              <a:schemeClr val="bg1"/>
            </a:solidFill>
            <a:ln w="952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맑은 고딕" panose="020B0503020000020004" pitchFamily="34" charset="-127"/>
                <a:cs typeface="TH SarabunPSK" panose="020B0500040200020003" pitchFamily="34" charset="-34"/>
              </a:endParaRPr>
            </a:p>
          </p:txBody>
        </p:sp>
        <p:sp>
          <p:nvSpPr>
            <p:cNvPr id="6198" name="TextBox 6197">
              <a:extLst>
                <a:ext uri="{FF2B5EF4-FFF2-40B4-BE49-F238E27FC236}">
                  <a16:creationId xmlns:a16="http://schemas.microsoft.com/office/drawing/2014/main" id="{68C46931-C361-289B-703E-0B4B1B4561D0}"/>
                </a:ext>
              </a:extLst>
            </p:cNvPr>
            <p:cNvSpPr txBox="1"/>
            <p:nvPr/>
          </p:nvSpPr>
          <p:spPr>
            <a:xfrm>
              <a:off x="10700410" y="486400"/>
              <a:ext cx="1360156" cy="300198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จำนวน </a:t>
              </a: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7 </a:t>
              </a:r>
              <a:r>
                <a:rPr kumimoji="0" lang="th-TH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ตัวชี้วัด</a:t>
              </a:r>
            </a:p>
          </p:txBody>
        </p:sp>
      </p:grpSp>
      <p:sp>
        <p:nvSpPr>
          <p:cNvPr id="6200" name="TextBox 6199">
            <a:extLst>
              <a:ext uri="{FF2B5EF4-FFF2-40B4-BE49-F238E27FC236}">
                <a16:creationId xmlns:a16="http://schemas.microsoft.com/office/drawing/2014/main" id="{FEAEA365-CE97-DA47-BE15-0613C6478140}"/>
              </a:ext>
            </a:extLst>
          </p:cNvPr>
          <p:cNvSpPr txBox="1"/>
          <p:nvPr/>
        </p:nvSpPr>
        <p:spPr bwMode="ltGray">
          <a:xfrm>
            <a:off x="50800" y="-60325"/>
            <a:ext cx="9639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และ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2568: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กระทรวงการอุดมศึกษา วิทยาศาสตร์ วิจัยและนวัตกรรม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208" name="TextBox 6207">
            <a:extLst>
              <a:ext uri="{FF2B5EF4-FFF2-40B4-BE49-F238E27FC236}">
                <a16:creationId xmlns:a16="http://schemas.microsoft.com/office/drawing/2014/main" id="{813889BF-7925-D0D9-EE86-7EF3D6E85F9E}"/>
              </a:ext>
            </a:extLst>
          </p:cNvPr>
          <p:cNvSpPr txBox="1"/>
          <p:nvPr/>
        </p:nvSpPr>
        <p:spPr>
          <a:xfrm>
            <a:off x="714375" y="852488"/>
            <a:ext cx="6761163" cy="388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342900" rtl="0" eaLnBrk="1" fontAlgn="t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แผนแม่บทภายใต้ยุทธศาสตร์ชาติ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แผนพัฒนาเศรษฐกิจและสังคมแห่งชาติ ฉบับที่ 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13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210" name="Google Shape;168;p4">
            <a:extLst>
              <a:ext uri="{FF2B5EF4-FFF2-40B4-BE49-F238E27FC236}">
                <a16:creationId xmlns:a16="http://schemas.microsoft.com/office/drawing/2014/main" id="{4A77FAC0-F3E2-2457-8C5D-4F6310639F26}"/>
              </a:ext>
            </a:extLst>
          </p:cNvPr>
          <p:cNvSpPr/>
          <p:nvPr/>
        </p:nvSpPr>
        <p:spPr>
          <a:xfrm>
            <a:off x="711200" y="2138363"/>
            <a:ext cx="8085138" cy="3381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Sarabun"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ตัวชี้วัดนโยบายรัฐบาล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/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ข้อสั่งการ แผนระดับ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2 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ระดับ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3 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แผนงานบูรณาการ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 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Sarabun"/>
              </a:rPr>
              <a:t>ภารกิจใหม่ (ปรับปรุงโครงสร้าง) และภารกิจสำคัญของหน่วยงาน</a:t>
            </a:r>
          </a:p>
        </p:txBody>
      </p:sp>
      <p:grpSp>
        <p:nvGrpSpPr>
          <p:cNvPr id="6213" name="Group 13">
            <a:extLst>
              <a:ext uri="{FF2B5EF4-FFF2-40B4-BE49-F238E27FC236}">
                <a16:creationId xmlns:a16="http://schemas.microsoft.com/office/drawing/2014/main" id="{E4796920-BC21-A2D6-6675-E754306AA97E}"/>
              </a:ext>
            </a:extLst>
          </p:cNvPr>
          <p:cNvGrpSpPr>
            <a:grpSpLocks/>
          </p:cNvGrpSpPr>
          <p:nvPr/>
        </p:nvGrpSpPr>
        <p:grpSpPr bwMode="auto">
          <a:xfrm>
            <a:off x="687388" y="4040188"/>
            <a:ext cx="10909300" cy="1909762"/>
            <a:chOff x="184648" y="241407"/>
            <a:chExt cx="11796738" cy="7226397"/>
          </a:xfrm>
        </p:grpSpPr>
        <p:sp>
          <p:nvSpPr>
            <p:cNvPr id="6214" name="Rounded Rectangle 15">
              <a:extLst>
                <a:ext uri="{FF2B5EF4-FFF2-40B4-BE49-F238E27FC236}">
                  <a16:creationId xmlns:a16="http://schemas.microsoft.com/office/drawing/2014/main" id="{3DECF488-3468-786E-4EA5-4DE01440E980}"/>
                </a:ext>
              </a:extLst>
            </p:cNvPr>
            <p:cNvSpPr/>
            <p:nvPr/>
          </p:nvSpPr>
          <p:spPr bwMode="auto">
            <a:xfrm>
              <a:off x="210397" y="517728"/>
              <a:ext cx="11770989" cy="6950076"/>
            </a:xfrm>
            <a:prstGeom prst="roundRect">
              <a:avLst>
                <a:gd name="adj" fmla="val 6387"/>
              </a:avLst>
            </a:prstGeom>
            <a:solidFill>
              <a:schemeClr val="bg1"/>
            </a:solidFill>
            <a:ln w="25400" cap="flat" cmpd="sng" algn="ctr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  <p:sp>
          <p:nvSpPr>
            <p:cNvPr id="6215" name="Freeform: Shape 6214">
              <a:extLst>
                <a:ext uri="{FF2B5EF4-FFF2-40B4-BE49-F238E27FC236}">
                  <a16:creationId xmlns:a16="http://schemas.microsoft.com/office/drawing/2014/main" id="{242352D9-623C-BA96-0C0F-94ADD1C52FCF}"/>
                </a:ext>
              </a:extLst>
            </p:cNvPr>
            <p:cNvSpPr/>
            <p:nvPr/>
          </p:nvSpPr>
          <p:spPr bwMode="auto">
            <a:xfrm>
              <a:off x="184648" y="241407"/>
              <a:ext cx="11755539" cy="1585843"/>
            </a:xfrm>
            <a:custGeom>
              <a:avLst/>
              <a:gdLst>
                <a:gd name="connsiteX0" fmla="*/ 276359 w 11705157"/>
                <a:gd name="connsiteY0" fmla="*/ 0 h 830997"/>
                <a:gd name="connsiteX1" fmla="*/ 11428798 w 11705157"/>
                <a:gd name="connsiteY1" fmla="*/ 0 h 830997"/>
                <a:gd name="connsiteX2" fmla="*/ 11705157 w 11705157"/>
                <a:gd name="connsiteY2" fmla="*/ 276359 h 830997"/>
                <a:gd name="connsiteX3" fmla="*/ 11705157 w 11705157"/>
                <a:gd name="connsiteY3" fmla="*/ 830997 h 830997"/>
                <a:gd name="connsiteX4" fmla="*/ 0 w 11705157"/>
                <a:gd name="connsiteY4" fmla="*/ 830997 h 830997"/>
                <a:gd name="connsiteX5" fmla="*/ 0 w 11705157"/>
                <a:gd name="connsiteY5" fmla="*/ 276359 h 830997"/>
                <a:gd name="connsiteX6" fmla="*/ 276359 w 11705157"/>
                <a:gd name="connsiteY6" fmla="*/ 0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5157" h="830997">
                  <a:moveTo>
                    <a:pt x="276359" y="0"/>
                  </a:moveTo>
                  <a:lnTo>
                    <a:pt x="11428798" y="0"/>
                  </a:lnTo>
                  <a:cubicBezTo>
                    <a:pt x="11581427" y="0"/>
                    <a:pt x="11705157" y="123730"/>
                    <a:pt x="11705157" y="276359"/>
                  </a:cubicBezTo>
                  <a:lnTo>
                    <a:pt x="11705157" y="830997"/>
                  </a:lnTo>
                  <a:lnTo>
                    <a:pt x="0" y="830997"/>
                  </a:lnTo>
                  <a:lnTo>
                    <a:pt x="0" y="276359"/>
                  </a:lnTo>
                  <a:cubicBezTo>
                    <a:pt x="0" y="123730"/>
                    <a:pt x="123730" y="0"/>
                    <a:pt x="276359" y="0"/>
                  </a:cubicBezTo>
                  <a:close/>
                </a:path>
              </a:pathLst>
            </a:custGeom>
            <a:solidFill>
              <a:srgbClr val="BFBFBF"/>
            </a:solidFill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217" name="TextBox 16">
            <a:extLst>
              <a:ext uri="{FF2B5EF4-FFF2-40B4-BE49-F238E27FC236}">
                <a16:creationId xmlns:a16="http://schemas.microsoft.com/office/drawing/2014/main" id="{BBD39A2B-18CE-1FD8-8FF9-CFE68479A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4588" y="5910263"/>
            <a:ext cx="2808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(ตัวชี้วัดต่อเนื่อง </a:t>
            </a:r>
            <a:r>
              <a:rPr kumimoji="0" lang="en-US" alt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 </a:t>
            </a:r>
            <a:r>
              <a:rPr kumimoji="0" lang="th-TH" alt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  ตัวชี้วัดใหม่ </a:t>
            </a:r>
            <a:r>
              <a:rPr kumimoji="0" lang="en-US" alt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 </a:t>
            </a:r>
            <a:r>
              <a:rPr kumimoji="0" lang="th-TH" alt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ตัวชี้วัด)</a:t>
            </a:r>
            <a:endParaRPr kumimoji="0" lang="en-US" altLang="th-T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218" name="Google Shape;168;p4">
            <a:extLst>
              <a:ext uri="{FF2B5EF4-FFF2-40B4-BE49-F238E27FC236}">
                <a16:creationId xmlns:a16="http://schemas.microsoft.com/office/drawing/2014/main" id="{A92DBA32-9AC4-6EB0-31DC-F66CB9ACC29D}"/>
              </a:ext>
            </a:extLst>
          </p:cNvPr>
          <p:cNvSpPr/>
          <p:nvPr/>
        </p:nvSpPr>
        <p:spPr>
          <a:xfrm>
            <a:off x="3644900" y="4038600"/>
            <a:ext cx="5078413" cy="461963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Sarabun"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ตัวชี้วัดสำหรับติดตามผลการดำเนินงาน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 (Monitor KPIs)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grpSp>
        <p:nvGrpSpPr>
          <p:cNvPr id="6221" name="Group 40">
            <a:extLst>
              <a:ext uri="{FF2B5EF4-FFF2-40B4-BE49-F238E27FC236}">
                <a16:creationId xmlns:a16="http://schemas.microsoft.com/office/drawing/2014/main" id="{0647195F-B663-45E8-C8D3-BF69331E8D2F}"/>
              </a:ext>
            </a:extLst>
          </p:cNvPr>
          <p:cNvGrpSpPr>
            <a:grpSpLocks/>
          </p:cNvGrpSpPr>
          <p:nvPr/>
        </p:nvGrpSpPr>
        <p:grpSpPr bwMode="auto">
          <a:xfrm>
            <a:off x="10612438" y="4087813"/>
            <a:ext cx="1433512" cy="371475"/>
            <a:chOff x="10663907" y="445103"/>
            <a:chExt cx="1433162" cy="371199"/>
          </a:xfrm>
        </p:grpSpPr>
        <p:sp>
          <p:nvSpPr>
            <p:cNvPr id="6222" name="Rounded Rectangle 17">
              <a:extLst>
                <a:ext uri="{FF2B5EF4-FFF2-40B4-BE49-F238E27FC236}">
                  <a16:creationId xmlns:a16="http://schemas.microsoft.com/office/drawing/2014/main" id="{3E018596-A275-C33B-7F72-E9558A7F1DAB}"/>
                </a:ext>
              </a:extLst>
            </p:cNvPr>
            <p:cNvSpPr/>
            <p:nvPr/>
          </p:nvSpPr>
          <p:spPr>
            <a:xfrm>
              <a:off x="10663907" y="445103"/>
              <a:ext cx="1433162" cy="347404"/>
            </a:xfrm>
            <a:prstGeom prst="roundRect">
              <a:avLst>
                <a:gd name="adj" fmla="val 17769"/>
              </a:avLst>
            </a:prstGeom>
            <a:solidFill>
              <a:schemeClr val="bg1"/>
            </a:solidFill>
            <a:ln w="9525" cap="flat" cmpd="sng" algn="ctr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맑은 고딕" panose="020B0503020000020004" pitchFamily="34" charset="-127"/>
                <a:cs typeface="TH SarabunPSK" panose="020B0500040200020003" pitchFamily="34" charset="-34"/>
              </a:endParaRPr>
            </a:p>
          </p:txBody>
        </p:sp>
        <p:sp>
          <p:nvSpPr>
            <p:cNvPr id="6225" name="TextBox 6224">
              <a:extLst>
                <a:ext uri="{FF2B5EF4-FFF2-40B4-BE49-F238E27FC236}">
                  <a16:creationId xmlns:a16="http://schemas.microsoft.com/office/drawing/2014/main" id="{684C7322-50FF-E5DC-126D-3D51D48B8381}"/>
                </a:ext>
              </a:extLst>
            </p:cNvPr>
            <p:cNvSpPr txBox="1"/>
            <p:nvPr/>
          </p:nvSpPr>
          <p:spPr>
            <a:xfrm>
              <a:off x="10700410" y="446689"/>
              <a:ext cx="1360156" cy="3696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จำนวน </a:t>
              </a: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3</a:t>
              </a:r>
              <a:r>
                <a:rPr kumimoji="0" lang="en-US" altLang="ko-KR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 </a:t>
              </a:r>
              <a:r>
                <a:rPr kumimoji="0" lang="th-TH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맑은 고딕" panose="020B0503020000020004" pitchFamily="34" charset="-127"/>
                  <a:cs typeface="TH SarabunPSK" panose="020B0500040200020003" pitchFamily="34" charset="-34"/>
                </a:rPr>
                <a:t>ตัวชี้วัด</a:t>
              </a:r>
            </a:p>
          </p:txBody>
        </p:sp>
      </p:grpSp>
      <p:graphicFrame>
        <p:nvGraphicFramePr>
          <p:cNvPr id="6226" name="Google Shape;107;p2">
            <a:extLst>
              <a:ext uri="{FF2B5EF4-FFF2-40B4-BE49-F238E27FC236}">
                <a16:creationId xmlns:a16="http://schemas.microsoft.com/office/drawing/2014/main" id="{8B9364A9-ABCF-E6C2-5647-40A98617A626}"/>
              </a:ext>
            </a:extLst>
          </p:cNvPr>
          <p:cNvGraphicFramePr/>
          <p:nvPr/>
        </p:nvGraphicFramePr>
        <p:xfrm>
          <a:off x="779463" y="1168400"/>
          <a:ext cx="10694987" cy="8961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46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3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5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081">
                <a:tc>
                  <a:txBody>
                    <a:bodyPr/>
                    <a:lstStyle/>
                    <a:p>
                      <a:pPr marL="173736" marR="0" lvl="0" indent="-173736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1. อันดับความสามารถในการแข่งขันด้านโครงสร้างพื้นฐานทางวิทยาศาสตร์</a:t>
                      </a:r>
                      <a:r>
                        <a:rPr lang="en-US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*</a:t>
                      </a: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 </a:t>
                      </a:r>
                    </a:p>
                  </a:txBody>
                  <a:tcPr marT="45672" marB="4567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u="none" strike="noStrike" cap="none" dirty="0"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ไม่ต่ำกว่าอันดับที่ 30  </a:t>
                      </a:r>
                    </a:p>
                  </a:txBody>
                  <a:tcPr marT="45672" marB="4567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สป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อว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ปส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วศ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45672" marB="4567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0" i="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จำนวนสิทธิบัตรและอนุสิทธิบัตรในหมวดเทคโนโลยีชีวภาพและเทคโนโลยีเพื่อสิ่งแวดล้อม</a:t>
                      </a:r>
                      <a:endParaRPr lang="en-US" sz="1400" strike="noStrike" kern="12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89990" marR="89990" marT="46746" marB="4674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71500" marR="0" lvl="0" indent="-5715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prstClr val="black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 </a:t>
                      </a:r>
                      <a:r>
                        <a:rPr lang="th-TH" sz="1400" b="0" i="0" u="none" strike="noStrike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ไม่ต่ำกว่า </a:t>
                      </a:r>
                      <a:r>
                        <a:rPr lang="en-US" sz="1400" b="0" i="0" u="none" strike="noStrike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24</a:t>
                      </a:r>
                      <a:r>
                        <a:rPr lang="th-TH" sz="1400" b="0" i="0" u="none" strike="noStrike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 สิทธิบัตร </a:t>
                      </a:r>
                      <a:r>
                        <a:rPr lang="th-TH" sz="1400" b="0" i="0" u="none" strike="noStrike" cap="none" spc="-4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และ</a:t>
                      </a:r>
                      <a:r>
                        <a:rPr lang="th-TH" sz="1400" spc="-4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 </a:t>
                      </a:r>
                      <a:r>
                        <a:rPr lang="en-US" sz="1400" spc="-4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  <a:r>
                        <a:rPr lang="th-TH" sz="1400" spc="-4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 อนุสิทธิบัตร</a:t>
                      </a:r>
                      <a:endParaRPr kumimoji="0" lang="en-US" sz="1400" b="0" i="0" u="none" strike="noStrike" kern="1200" cap="none" spc="-4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89990" marR="89990" marT="46746" marB="4674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prstClr val="black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lang="th-TH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สป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อว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th-TH" sz="1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9990" marR="89990" marT="46746" marB="4674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0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400"/>
                        <a:buFont typeface="Calibri"/>
                        <a:buNone/>
                        <a:tabLst/>
                        <a:defRPr/>
                      </a:pPr>
                      <a:r>
                        <a:rPr lang="en-US" sz="1400" b="0" u="none" strike="noStrike" cap="none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3. </a:t>
                      </a:r>
                      <a:r>
                        <a:rPr lang="th-TH" sz="1400" b="0" u="none" strike="noStrike" cap="none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อันดับความสามารถในการแข่งขันของประเทศด้านการศึกษา</a:t>
                      </a:r>
                      <a:r>
                        <a:rPr lang="en-US" sz="1400" b="0" u="none" strike="noStrike" cap="none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**</a:t>
                      </a:r>
                      <a:r>
                        <a:rPr lang="th-TH" sz="1400" b="0" u="none" strike="noStrike" cap="none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 </a:t>
                      </a:r>
                    </a:p>
                  </a:txBody>
                  <a:tcPr marL="91450" marR="91450" marT="45717" marB="4571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</a:pPr>
                      <a:r>
                        <a:rPr lang="th-TH" sz="1400" u="none" strike="noStrike" cap="none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ไม่ต่ำกว่า</a:t>
                      </a:r>
                      <a:r>
                        <a:rPr lang="th-TH" sz="1400" b="0" i="0" u="none" strike="noStrike" cap="none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4</a:t>
                      </a:r>
                      <a:r>
                        <a:rPr lang="en-US" sz="1400" b="0" i="0" u="none" strike="noStrike" cap="none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5</a:t>
                      </a:r>
                      <a:endParaRPr lang="th-TH" sz="1400" b="0" i="0" u="none" strike="noStrike" cap="none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17" marB="4571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prstClr val="black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lang="th-TH" sz="1400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สป</a:t>
                      </a:r>
                      <a:r>
                        <a:rPr lang="en-US" sz="1400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400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อว</a:t>
                      </a:r>
                      <a:r>
                        <a:rPr lang="en-US" sz="1400" baseline="0" dirty="0">
                          <a:solidFill>
                            <a:srgbClr val="7030A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th-TH" sz="1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9990" marR="89990" marT="46746" marB="4674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29" name="Google Shape;107;p2">
            <a:extLst>
              <a:ext uri="{FF2B5EF4-FFF2-40B4-BE49-F238E27FC236}">
                <a16:creationId xmlns:a16="http://schemas.microsoft.com/office/drawing/2014/main" id="{0B48B61C-A664-37E8-2C89-1FEAB34180CE}"/>
              </a:ext>
            </a:extLst>
          </p:cNvPr>
          <p:cNvGraphicFramePr/>
          <p:nvPr/>
        </p:nvGraphicFramePr>
        <p:xfrm>
          <a:off x="779463" y="2492375"/>
          <a:ext cx="10694987" cy="122550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3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3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ร้อยละการมีงานทำของผู้สำเร็จการศึกษาภายในระยะ 1 ปี หลังจากการจบการศึกษา</a:t>
                      </a:r>
                    </a:p>
                  </a:txBody>
                  <a:tcPr marL="64011" marR="64011" marT="45877" marB="275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lang="th-TH" sz="1400" u="none" strike="noStrike" cap="none" dirty="0"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ร้อยละ </a:t>
                      </a:r>
                      <a:r>
                        <a:rPr lang="en-US" sz="1400" u="none" strike="noStrike" cap="none" dirty="0"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81</a:t>
                      </a:r>
                      <a:endParaRPr lang="th-TH" sz="1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สป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อว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kumimoji="0" lang="th-TH" sz="14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อันดับความสามารถในการแข่งขันของประเทศด้าน</a:t>
                      </a:r>
                      <a:r>
                        <a:rPr lang="th-TH" sz="1400" u="none" strike="noStrike" cap="none" spc="-2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โครงสร้างพื้นฐานทางวิทยาศาสตร์</a:t>
                      </a:r>
                      <a:r>
                        <a:rPr kumimoji="0" lang="en-US" sz="14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: </a:t>
                      </a:r>
                      <a:r>
                        <a:rPr lang="th-TH" sz="1400" spc="-20" dirty="0">
                          <a:solidFill>
                            <a:srgbClr val="0000FF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ค่าใช้จ่ายด้านการวิจัยและพัฒนาของทั้งประเทศ</a:t>
                      </a:r>
                      <a:endParaRPr kumimoji="0" lang="th-TH" sz="1400" b="0" i="0" u="none" strike="noStrike" kern="1200" cap="none" spc="-2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4011" marR="64011" marT="45877" marB="275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(ไม่น้อยกว่าผลการดำเนินงานปี </a:t>
                      </a: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kumimoji="0" lang="th-T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i="0" u="none" strike="noStrike" cap="none" spc="-2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6. </a:t>
                      </a:r>
                      <a:r>
                        <a:rPr lang="th-TH" sz="1400" b="0" i="0" u="none" strike="noStrike" cap="none" spc="-2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อันดับความสามารถในการแข่งขันของประเทศด้าน</a:t>
                      </a:r>
                      <a:r>
                        <a:rPr lang="th-TH" sz="1400" u="none" strike="noStrike" cap="none" spc="-2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โครงสร้างพื้นฐานทางวิทยาศาสตร์</a:t>
                      </a:r>
                      <a:r>
                        <a:rPr lang="en-US" sz="1400" b="0" i="0" u="none" strike="noStrike" cap="none" spc="-2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: </a:t>
                      </a:r>
                      <a:r>
                        <a:rPr lang="th-TH" sz="1400" b="0" i="0" u="none" strike="noStrike" cap="none" spc="-2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ค่าใช้จ่ายด้านการวิจัยและพัฒนาของทั้งประเทศ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400" b="0" i="0" u="none" strike="noStrike" cap="none" spc="-2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   ต่อประชากร</a:t>
                      </a:r>
                      <a:endParaRPr kumimoji="0" lang="th-TH" sz="1400" b="0" i="0" u="none" strike="noStrike" kern="1200" cap="none" spc="-2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4011" marR="64011" marT="45877" marB="275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(ไม่น้อยกว่าผลการดำเนินงานปี </a:t>
                      </a: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kumimoji="0" lang="th-T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 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อันดับความสามารถในการแข่งขันของประเทศด้านการศึกษา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: </a:t>
                      </a:r>
                      <a:r>
                        <a:rPr lang="th-TH" sz="1400" b="0" i="0" u="none" strike="noStrike" cap="non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ดัชนีอันดับมหาวิทยาลัย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4011" marR="64011" marT="45877" marB="275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(ไม่น้อยกว่าผลการดำเนินงานปี </a:t>
                      </a: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r>
                        <a:rPr kumimoji="0" lang="th-T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kumimoji="0" lang="th-T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สป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อว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4" marR="91454" marT="45882" marB="4588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230" name="Group 38">
            <a:extLst>
              <a:ext uri="{FF2B5EF4-FFF2-40B4-BE49-F238E27FC236}">
                <a16:creationId xmlns:a16="http://schemas.microsoft.com/office/drawing/2014/main" id="{79CB0912-E35A-9626-E27A-4A5F8AE4CF6A}"/>
              </a:ext>
            </a:extLst>
          </p:cNvPr>
          <p:cNvGrpSpPr>
            <a:grpSpLocks/>
          </p:cNvGrpSpPr>
          <p:nvPr/>
        </p:nvGrpSpPr>
        <p:grpSpPr bwMode="auto">
          <a:xfrm>
            <a:off x="379413" y="4537075"/>
            <a:ext cx="600075" cy="247650"/>
            <a:chOff x="2960451" y="1150732"/>
            <a:chExt cx="601134" cy="246221"/>
          </a:xfrm>
        </p:grpSpPr>
        <p:sp>
          <p:nvSpPr>
            <p:cNvPr id="6233" name="Rectangle: Rounded Corners 6232">
              <a:extLst>
                <a:ext uri="{FF2B5EF4-FFF2-40B4-BE49-F238E27FC236}">
                  <a16:creationId xmlns:a16="http://schemas.microsoft.com/office/drawing/2014/main" id="{C835154F-9FCA-8B00-9A83-98A9C9770E33}"/>
                </a:ext>
              </a:extLst>
            </p:cNvPr>
            <p:cNvSpPr/>
            <p:nvPr/>
          </p:nvSpPr>
          <p:spPr>
            <a:xfrm>
              <a:off x="3097217" y="1212288"/>
              <a:ext cx="327602" cy="134158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34" name="TextBox 43">
              <a:extLst>
                <a:ext uri="{FF2B5EF4-FFF2-40B4-BE49-F238E27FC236}">
                  <a16:creationId xmlns:a16="http://schemas.microsoft.com/office/drawing/2014/main" id="{7455A1A9-EF2C-421D-262C-677E7E7030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36" name="Group 104">
            <a:extLst>
              <a:ext uri="{FF2B5EF4-FFF2-40B4-BE49-F238E27FC236}">
                <a16:creationId xmlns:a16="http://schemas.microsoft.com/office/drawing/2014/main" id="{60CAA925-1358-879B-CE78-93B4EC6C0461}"/>
              </a:ext>
            </a:extLst>
          </p:cNvPr>
          <p:cNvGrpSpPr>
            <a:grpSpLocks/>
          </p:cNvGrpSpPr>
          <p:nvPr/>
        </p:nvGrpSpPr>
        <p:grpSpPr bwMode="auto">
          <a:xfrm>
            <a:off x="471488" y="2479675"/>
            <a:ext cx="325437" cy="246063"/>
            <a:chOff x="233162" y="2627237"/>
            <a:chExt cx="326234" cy="246221"/>
          </a:xfrm>
        </p:grpSpPr>
        <p:sp>
          <p:nvSpPr>
            <p:cNvPr id="6238" name="Rectangle: Rounded Corners 6237">
              <a:extLst>
                <a:ext uri="{FF2B5EF4-FFF2-40B4-BE49-F238E27FC236}">
                  <a16:creationId xmlns:a16="http://schemas.microsoft.com/office/drawing/2014/main" id="{DCB05C74-1F62-27C3-D013-92C30D99CF5F}"/>
                </a:ext>
              </a:extLst>
            </p:cNvPr>
            <p:cNvSpPr/>
            <p:nvPr/>
          </p:nvSpPr>
          <p:spPr>
            <a:xfrm>
              <a:off x="233162" y="2693955"/>
              <a:ext cx="326234" cy="13184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1" name="TextBox 106">
              <a:extLst>
                <a:ext uri="{FF2B5EF4-FFF2-40B4-BE49-F238E27FC236}">
                  <a16:creationId xmlns:a16="http://schemas.microsoft.com/office/drawing/2014/main" id="{7D0E8DE3-464E-0FC1-7B13-3FFBF6C53F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aphicFrame>
        <p:nvGraphicFramePr>
          <p:cNvPr id="6245" name="Table 6244">
            <a:extLst>
              <a:ext uri="{FF2B5EF4-FFF2-40B4-BE49-F238E27FC236}">
                <a16:creationId xmlns:a16="http://schemas.microsoft.com/office/drawing/2014/main" id="{91BC7050-2701-B5B3-149C-9352D9AA230E}"/>
              </a:ext>
            </a:extLst>
          </p:cNvPr>
          <p:cNvGraphicFramePr>
            <a:graphicFrameLocks noGrp="1"/>
          </p:cNvGraphicFramePr>
          <p:nvPr/>
        </p:nvGraphicFramePr>
        <p:xfrm>
          <a:off x="788000" y="4493685"/>
          <a:ext cx="10692800" cy="9144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50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4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73736" marR="0" lvl="0" indent="-17373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สัดส่วนมูลค่าการลงทุนวิจัย พัฒนา และนวัตกรรมต่อผลิตภัณฑ์มวลรวมในประเทศ</a:t>
                      </a:r>
                      <a:r>
                        <a:rPr lang="en-US" sz="14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[</a:t>
                      </a:r>
                      <a:r>
                        <a:rPr lang="th-TH" sz="1400" u="sng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ผลออกไม่ทันปีงบประมาณ - ล่าสุดปี </a:t>
                      </a:r>
                      <a:r>
                        <a:rPr lang="en-US" sz="1400" u="sng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r>
                        <a:rPr lang="en-US" sz="14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]</a:t>
                      </a:r>
                      <a:endParaRPr sz="1400" spc="-3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</a:t>
                      </a:r>
                      <a:r>
                        <a:rPr lang="th-TH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1.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1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3736" marR="0" lvl="0" indent="-17373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400" b="0" i="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</a:t>
                      </a:r>
                      <a:r>
                        <a:rPr lang="th-TH" sz="1400" b="0" i="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. อัตราการขยายตัว</a:t>
                      </a: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ของค่าใช้จ่ายด้านการวิจัยและพัฒนาของภาคเอกชน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[</a:t>
                      </a:r>
                      <a:r>
                        <a:rPr lang="th-TH" sz="1400" u="sng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ผลออกไม่ทันปีงบประมาณ - ล่าสุดปี </a:t>
                      </a:r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]</a:t>
                      </a:r>
                      <a:endParaRPr sz="1400" b="0" i="0" u="none" strike="sngStrike" cap="non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  <a:tabLst/>
                        <a:defRPr/>
                      </a:pPr>
                      <a:r>
                        <a:rPr lang="th-TH" sz="1400" u="none" strike="noStrike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</a:t>
                      </a:r>
                      <a:r>
                        <a:rPr lang="th-TH" sz="14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เพิ่มขึ้นร้อยละ 20 (จากปีฐาน </a:t>
                      </a:r>
                      <a:r>
                        <a:rPr lang="en-US" sz="14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562)</a:t>
                      </a: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3736" marR="0" lvl="0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  <a:tabLst/>
                        <a:defRPr/>
                      </a:pPr>
                      <a:r>
                        <a:rPr lang="en-US" sz="1400" b="0" i="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3. </a:t>
                      </a: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สัดส่วนการลงทุนวิจัยและพัฒนาของภาคเอกชนต่อภาครัฐ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[</a:t>
                      </a:r>
                      <a:r>
                        <a:rPr lang="th-TH" sz="1400" u="sng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ผลออกไม่ทันปีงบประมาณ - ล่าสุดปี </a:t>
                      </a:r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]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Sarabun"/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เป้าหมาย: 75</a:t>
                      </a:r>
                      <a:r>
                        <a:rPr lang="en-US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:25</a:t>
                      </a:r>
                      <a:endParaRPr sz="14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วช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 marL="91450" marR="91450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247" name="Group 20">
            <a:extLst>
              <a:ext uri="{FF2B5EF4-FFF2-40B4-BE49-F238E27FC236}">
                <a16:creationId xmlns:a16="http://schemas.microsoft.com/office/drawing/2014/main" id="{7614AFD2-9751-0DEE-0BE3-E6A0A27D27B2}"/>
              </a:ext>
            </a:extLst>
          </p:cNvPr>
          <p:cNvGrpSpPr>
            <a:grpSpLocks/>
          </p:cNvGrpSpPr>
          <p:nvPr/>
        </p:nvGrpSpPr>
        <p:grpSpPr bwMode="auto">
          <a:xfrm>
            <a:off x="373063" y="4824413"/>
            <a:ext cx="600075" cy="246062"/>
            <a:chOff x="2960451" y="1150732"/>
            <a:chExt cx="601134" cy="246221"/>
          </a:xfrm>
        </p:grpSpPr>
        <p:sp>
          <p:nvSpPr>
            <p:cNvPr id="6249" name="Rectangle: Rounded Corners 6248">
              <a:extLst>
                <a:ext uri="{FF2B5EF4-FFF2-40B4-BE49-F238E27FC236}">
                  <a16:creationId xmlns:a16="http://schemas.microsoft.com/office/drawing/2014/main" id="{B1CE9700-F427-7297-8304-9B6D3FDB05DD}"/>
                </a:ext>
              </a:extLst>
            </p:cNvPr>
            <p:cNvSpPr/>
            <p:nvPr/>
          </p:nvSpPr>
          <p:spPr>
            <a:xfrm>
              <a:off x="3097217" y="1212684"/>
              <a:ext cx="327602" cy="133436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1" name="TextBox 22">
              <a:extLst>
                <a:ext uri="{FF2B5EF4-FFF2-40B4-BE49-F238E27FC236}">
                  <a16:creationId xmlns:a16="http://schemas.microsoft.com/office/drawing/2014/main" id="{DD8A05B8-93EE-AFB2-02E6-B39916BB96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53" name="Group 23">
            <a:extLst>
              <a:ext uri="{FF2B5EF4-FFF2-40B4-BE49-F238E27FC236}">
                <a16:creationId xmlns:a16="http://schemas.microsoft.com/office/drawing/2014/main" id="{333E59B5-24D3-4EF1-42C0-251900B9E1D7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5144211"/>
            <a:ext cx="600075" cy="246062"/>
            <a:chOff x="2960451" y="1150732"/>
            <a:chExt cx="601134" cy="246221"/>
          </a:xfrm>
        </p:grpSpPr>
        <p:sp>
          <p:nvSpPr>
            <p:cNvPr id="6255" name="Rectangle: Rounded Corners 6254">
              <a:extLst>
                <a:ext uri="{FF2B5EF4-FFF2-40B4-BE49-F238E27FC236}">
                  <a16:creationId xmlns:a16="http://schemas.microsoft.com/office/drawing/2014/main" id="{B3F7531E-8347-31A6-C516-49C2CD2EE4A3}"/>
                </a:ext>
              </a:extLst>
            </p:cNvPr>
            <p:cNvSpPr/>
            <p:nvPr/>
          </p:nvSpPr>
          <p:spPr>
            <a:xfrm>
              <a:off x="3097217" y="1212684"/>
              <a:ext cx="327602" cy="133436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7" name="TextBox 26">
              <a:extLst>
                <a:ext uri="{FF2B5EF4-FFF2-40B4-BE49-F238E27FC236}">
                  <a16:creationId xmlns:a16="http://schemas.microsoft.com/office/drawing/2014/main" id="{00E43613-70FA-2689-03C1-E6F7DA0243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58" name="Group 6">
            <a:extLst>
              <a:ext uri="{FF2B5EF4-FFF2-40B4-BE49-F238E27FC236}">
                <a16:creationId xmlns:a16="http://schemas.microsoft.com/office/drawing/2014/main" id="{48E3ED32-F8AD-A8AC-2CB9-A083E2603F44}"/>
              </a:ext>
            </a:extLst>
          </p:cNvPr>
          <p:cNvGrpSpPr>
            <a:grpSpLocks/>
          </p:cNvGrpSpPr>
          <p:nvPr/>
        </p:nvGrpSpPr>
        <p:grpSpPr bwMode="auto">
          <a:xfrm>
            <a:off x="341313" y="1476375"/>
            <a:ext cx="601662" cy="246063"/>
            <a:chOff x="2960451" y="1150732"/>
            <a:chExt cx="601134" cy="246221"/>
          </a:xfrm>
        </p:grpSpPr>
        <p:sp>
          <p:nvSpPr>
            <p:cNvPr id="6259" name="Rectangle: Rounded Corners 6258">
              <a:extLst>
                <a:ext uri="{FF2B5EF4-FFF2-40B4-BE49-F238E27FC236}">
                  <a16:creationId xmlns:a16="http://schemas.microsoft.com/office/drawing/2014/main" id="{9D9B077A-5F26-B79F-992C-D9798F85448F}"/>
                </a:ext>
              </a:extLst>
            </p:cNvPr>
            <p:cNvSpPr/>
            <p:nvPr/>
          </p:nvSpPr>
          <p:spPr>
            <a:xfrm>
              <a:off x="3098442" y="1212685"/>
              <a:ext cx="325152" cy="133436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0" name="TextBox 18">
              <a:extLst>
                <a:ext uri="{FF2B5EF4-FFF2-40B4-BE49-F238E27FC236}">
                  <a16:creationId xmlns:a16="http://schemas.microsoft.com/office/drawing/2014/main" id="{5FF66EBC-1A3D-5527-FE6C-05DDFDA81D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61" name="Group 12">
            <a:extLst>
              <a:ext uri="{FF2B5EF4-FFF2-40B4-BE49-F238E27FC236}">
                <a16:creationId xmlns:a16="http://schemas.microsoft.com/office/drawing/2014/main" id="{80B4C444-2841-9009-6AD4-73AE4CB7024B}"/>
              </a:ext>
            </a:extLst>
          </p:cNvPr>
          <p:cNvGrpSpPr>
            <a:grpSpLocks/>
          </p:cNvGrpSpPr>
          <p:nvPr/>
        </p:nvGrpSpPr>
        <p:grpSpPr bwMode="auto">
          <a:xfrm>
            <a:off x="227013" y="1779260"/>
            <a:ext cx="615950" cy="263525"/>
            <a:chOff x="-1399733" y="747777"/>
            <a:chExt cx="615152" cy="264309"/>
          </a:xfrm>
        </p:grpSpPr>
        <p:pic>
          <p:nvPicPr>
            <p:cNvPr id="6262" name="Picture 13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A3A4BAE4-BC1B-3932-0625-42169B0D5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63" name="Group 16">
              <a:extLst>
                <a:ext uri="{FF2B5EF4-FFF2-40B4-BE49-F238E27FC236}">
                  <a16:creationId xmlns:a16="http://schemas.microsoft.com/office/drawing/2014/main" id="{099CCB39-FFAE-4057-5597-EB9E5B23F7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6264" name="Rectangle: Rounded Corners 6263">
                <a:extLst>
                  <a:ext uri="{FF2B5EF4-FFF2-40B4-BE49-F238E27FC236}">
                    <a16:creationId xmlns:a16="http://schemas.microsoft.com/office/drawing/2014/main" id="{7D924861-C956-3B78-3DBC-C10D9B3B3100}"/>
                  </a:ext>
                </a:extLst>
              </p:cNvPr>
              <p:cNvSpPr/>
              <p:nvPr/>
            </p:nvSpPr>
            <p:spPr>
              <a:xfrm>
                <a:off x="3097968" y="1213029"/>
                <a:ext cx="325717" cy="133493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>
                <a:solidFill>
                  <a:srgbClr val="3554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65" name="TextBox 19">
                <a:extLst>
                  <a:ext uri="{FF2B5EF4-FFF2-40B4-BE49-F238E27FC236}">
                    <a16:creationId xmlns:a16="http://schemas.microsoft.com/office/drawing/2014/main" id="{F32E051D-1B31-F0F6-633C-EF9F2C6995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6266" name="Group 20">
            <a:extLst>
              <a:ext uri="{FF2B5EF4-FFF2-40B4-BE49-F238E27FC236}">
                <a16:creationId xmlns:a16="http://schemas.microsoft.com/office/drawing/2014/main" id="{860D47FF-EFD4-630A-A7E7-1FD592BFA8F0}"/>
              </a:ext>
            </a:extLst>
          </p:cNvPr>
          <p:cNvGrpSpPr>
            <a:grpSpLocks/>
          </p:cNvGrpSpPr>
          <p:nvPr/>
        </p:nvGrpSpPr>
        <p:grpSpPr bwMode="auto">
          <a:xfrm>
            <a:off x="239713" y="1157288"/>
            <a:ext cx="615950" cy="263525"/>
            <a:chOff x="-1399733" y="747777"/>
            <a:chExt cx="615152" cy="264309"/>
          </a:xfrm>
        </p:grpSpPr>
        <p:pic>
          <p:nvPicPr>
            <p:cNvPr id="6267" name="Picture 22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68440F86-F455-FB33-DE61-96AE55B35C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68" name="Group 23">
              <a:extLst>
                <a:ext uri="{FF2B5EF4-FFF2-40B4-BE49-F238E27FC236}">
                  <a16:creationId xmlns:a16="http://schemas.microsoft.com/office/drawing/2014/main" id="{430A2B09-5B0A-87CE-6DA6-CE9F35A085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6269" name="Rectangle: Rounded Corners 6268">
                <a:extLst>
                  <a:ext uri="{FF2B5EF4-FFF2-40B4-BE49-F238E27FC236}">
                    <a16:creationId xmlns:a16="http://schemas.microsoft.com/office/drawing/2014/main" id="{4D19BF24-368A-4CCB-A8C2-9CE8BC9A8551}"/>
                  </a:ext>
                </a:extLst>
              </p:cNvPr>
              <p:cNvSpPr/>
              <p:nvPr/>
            </p:nvSpPr>
            <p:spPr>
              <a:xfrm>
                <a:off x="3097968" y="1213029"/>
                <a:ext cx="325717" cy="133493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>
                <a:solidFill>
                  <a:srgbClr val="3554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70" name="TextBox 27">
                <a:extLst>
                  <a:ext uri="{FF2B5EF4-FFF2-40B4-BE49-F238E27FC236}">
                    <a16:creationId xmlns:a16="http://schemas.microsoft.com/office/drawing/2014/main" id="{5F5474D2-28D6-5462-7D5B-E039A60D29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pic>
        <p:nvPicPr>
          <p:cNvPr id="6271" name="Graphic 28" descr="Pin">
            <a:extLst>
              <a:ext uri="{FF2B5EF4-FFF2-40B4-BE49-F238E27FC236}">
                <a16:creationId xmlns:a16="http://schemas.microsoft.com/office/drawing/2014/main" id="{F4F7D773-45B2-366A-7728-33E0FCC63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609" y="1585913"/>
            <a:ext cx="1444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72" name="Slide Number Placeholder 20">
            <a:extLst>
              <a:ext uri="{FF2B5EF4-FFF2-40B4-BE49-F238E27FC236}">
                <a16:creationId xmlns:a16="http://schemas.microsoft.com/office/drawing/2014/main" id="{14971186-7969-67C5-0A49-D3B02D5F9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0863" y="6535738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BEA8E8-4CC9-4527-9F6F-9464F6137FEF}" type="slidenum">
              <a:rPr kumimoji="0" lang="en-US" altLang="th-TH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th-T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6273" name="Group 1068">
            <a:extLst>
              <a:ext uri="{FF2B5EF4-FFF2-40B4-BE49-F238E27FC236}">
                <a16:creationId xmlns:a16="http://schemas.microsoft.com/office/drawing/2014/main" id="{93391032-5818-019F-EEB2-AE258C1D1011}"/>
              </a:ext>
            </a:extLst>
          </p:cNvPr>
          <p:cNvGrpSpPr>
            <a:grpSpLocks/>
          </p:cNvGrpSpPr>
          <p:nvPr/>
        </p:nvGrpSpPr>
        <p:grpSpPr bwMode="auto">
          <a:xfrm>
            <a:off x="5729288" y="6600825"/>
            <a:ext cx="2087562" cy="215900"/>
            <a:chOff x="5728910" y="6600233"/>
            <a:chExt cx="2087714" cy="216000"/>
          </a:xfrm>
        </p:grpSpPr>
        <p:sp>
          <p:nvSpPr>
            <p:cNvPr id="6274" name="Rectangle: Rounded Corners 117">
              <a:extLst>
                <a:ext uri="{FF2B5EF4-FFF2-40B4-BE49-F238E27FC236}">
                  <a16:creationId xmlns:a16="http://schemas.microsoft.com/office/drawing/2014/main" id="{B96A6020-95A5-7C82-6FF4-528B89BD4C16}"/>
                </a:ext>
              </a:extLst>
            </p:cNvPr>
            <p:cNvSpPr/>
            <p:nvPr/>
          </p:nvSpPr>
          <p:spPr>
            <a:xfrm>
              <a:off x="5730497" y="6663762"/>
              <a:ext cx="325462" cy="131824"/>
            </a:xfrm>
            <a:prstGeom prst="roundRect">
              <a:avLst>
                <a:gd name="adj" fmla="val 50000"/>
              </a:avLst>
            </a:prstGeom>
            <a:solidFill>
              <a:srgbClr val="F4B894"/>
            </a:solidFill>
            <a:ln>
              <a:solidFill>
                <a:srgbClr val="F4B8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5" name="TextBox 118">
              <a:extLst>
                <a:ext uri="{FF2B5EF4-FFF2-40B4-BE49-F238E27FC236}">
                  <a16:creationId xmlns:a16="http://schemas.microsoft.com/office/drawing/2014/main" id="{545C1A36-5B38-D1B0-A39F-5042F3156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8910" y="6600233"/>
              <a:ext cx="329331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หรือ </a:t>
              </a:r>
              <a:r>
                <a:rPr kumimoji="0" lang="en-US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</a:p>
          </p:txBody>
        </p:sp>
        <p:sp>
          <p:nvSpPr>
            <p:cNvPr id="6276" name="TextBox 1034">
              <a:extLst>
                <a:ext uri="{FF2B5EF4-FFF2-40B4-BE49-F238E27FC236}">
                  <a16:creationId xmlns:a16="http://schemas.microsoft.com/office/drawing/2014/main" id="{1BE0C522-E9CE-2181-A723-1AC2AAE0866B}"/>
                </a:ext>
              </a:extLst>
            </p:cNvPr>
            <p:cNvSpPr txBox="1"/>
            <p:nvPr/>
          </p:nvSpPr>
          <p:spPr>
            <a:xfrm>
              <a:off x="6011506" y="6608175"/>
              <a:ext cx="1805118" cy="198529"/>
            </a:xfrm>
            <a:prstGeom prst="rect">
              <a:avLst/>
            </a:prstGeom>
            <a:noFill/>
          </p:spPr>
          <p:txBody>
            <a:bodyPr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หมายถึง ตัวชี้วัดตามแผนระดับ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2 </a:t>
              </a:r>
              <a:r>
                <a:rPr kumimoji="0" lang="th-TH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หรือ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 3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77" name="Group 1069">
            <a:extLst>
              <a:ext uri="{FF2B5EF4-FFF2-40B4-BE49-F238E27FC236}">
                <a16:creationId xmlns:a16="http://schemas.microsoft.com/office/drawing/2014/main" id="{DD8E9756-8F6E-3289-F42C-B191DFB8CEE5}"/>
              </a:ext>
            </a:extLst>
          </p:cNvPr>
          <p:cNvGrpSpPr>
            <a:grpSpLocks/>
          </p:cNvGrpSpPr>
          <p:nvPr/>
        </p:nvGrpSpPr>
        <p:grpSpPr bwMode="auto">
          <a:xfrm>
            <a:off x="0" y="6130925"/>
            <a:ext cx="12131675" cy="727075"/>
            <a:chOff x="0" y="6130918"/>
            <a:chExt cx="12131089" cy="727082"/>
          </a:xfrm>
        </p:grpSpPr>
        <p:sp>
          <p:nvSpPr>
            <p:cNvPr id="6278" name="Google Shape;119;p2">
              <a:extLst>
                <a:ext uri="{FF2B5EF4-FFF2-40B4-BE49-F238E27FC236}">
                  <a16:creationId xmlns:a16="http://schemas.microsoft.com/office/drawing/2014/main" id="{9087D245-85E7-A6AA-A16F-2DA4C5AA5118}"/>
                </a:ext>
              </a:extLst>
            </p:cNvPr>
            <p:cNvSpPr txBox="1"/>
            <p:nvPr/>
          </p:nvSpPr>
          <p:spPr>
            <a:xfrm>
              <a:off x="0" y="6130918"/>
              <a:ext cx="10278566" cy="727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45700" rIns="91425" bIns="457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Sarabun"/>
                <a:buNone/>
                <a:tabLst>
                  <a:tab pos="447675" algn="l"/>
                </a:tabLst>
                <a:defRPr/>
              </a:pP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หมายเหตุ:	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ตัวอักษรสีดำ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หมายถึง ตัวชี้วัดเดิม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,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ตัวอักษรสีแดง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หมายถึง ตัวชี้วัดที่กำหนดครั้งแรกในปี 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2568,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ตัวอักษรสีม่วง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หมายถึง ตัวชี้วัดระดับกรมที่ผ่านมา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,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ตัวอักษรสีน้ำเงิน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 หมายถึง ตัวชี้วัดที่คณะทำงานฯ เห็นควรให้เพิ่ม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/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เห็นควรปรับจาก 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SKPIs </a:t>
              </a:r>
              <a:r>
                <a:rPr kumimoji="0" lang="th-TH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เป็น </a:t>
              </a:r>
              <a:r>
                <a:rPr kumimoji="0" lang="en-US" sz="1100" b="0" i="0" u="none" strike="noStrike" kern="0" cap="none" spc="-3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Monitor </a:t>
              </a:r>
            </a:p>
            <a:p>
              <a:pPr marL="446088" marR="0" lvl="0" indent="-446088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Sarabun"/>
                <a:buNone/>
                <a:tabLst>
                  <a:tab pos="447675" algn="l"/>
                </a:tabLst>
                <a:defRPr/>
              </a:pPr>
              <a: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	* 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หมายถึง ปรับชื่อจากแผนฯ ของ สศช. ** หมายถึง ตัวชี้วัดการบูรณาการร่วมกันภายใต้ภารกิจเดียวกัน (</a:t>
              </a:r>
              <a: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Joint KPIs by Function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)</a:t>
              </a:r>
            </a:p>
            <a:p>
              <a:pPr marL="44450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Tx/>
                <a:buNone/>
                <a:tabLst>
                  <a:tab pos="447675" algn="l"/>
                </a:tabLst>
                <a:defRPr/>
              </a:pP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เป้าหมาย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 หมายถึง เป้าหมายที่กำหนดจากยุทธศาสตร์จัดสรรฯ</a:t>
              </a:r>
              <a: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/ 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แผนต่าง ๆ </a:t>
              </a:r>
              <a:b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</a:b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เป้าหมายใน (วงเล็บ) หมายถึง ไม่น้อยกว่าผลการดำเนินงานปี </a:t>
              </a:r>
              <a: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2567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 หรืออาจเปลี่ยนแปลงได้</a:t>
              </a:r>
              <a:b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</a:b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ตามหลักเกณฑ์ที่ สำนักงาน ก.พ.ร. กำหนด ที่พิจารณาจาก </a:t>
              </a:r>
              <a:r>
                <a:rPr kumimoji="0" lang="en-US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Baseline </a:t>
              </a:r>
              <a:r>
                <a:rPr kumimoji="0" lang="th-TH" sz="1100" b="0" i="0" u="none" strike="noStrike" kern="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ย้อนหลัง</a:t>
              </a:r>
              <a:endPara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endParaRPr>
            </a:p>
          </p:txBody>
        </p:sp>
        <p:grpSp>
          <p:nvGrpSpPr>
            <p:cNvPr id="6279" name="Group 1059">
              <a:extLst>
                <a:ext uri="{FF2B5EF4-FFF2-40B4-BE49-F238E27FC236}">
                  <a16:creationId xmlns:a16="http://schemas.microsoft.com/office/drawing/2014/main" id="{C00B2FF1-9A19-F6A0-D161-B3D47661C8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9761" y="6409859"/>
              <a:ext cx="1784454" cy="246221"/>
              <a:chOff x="3948246" y="6409859"/>
              <a:chExt cx="1784454" cy="246221"/>
            </a:xfrm>
          </p:grpSpPr>
          <p:grpSp>
            <p:nvGrpSpPr>
              <p:cNvPr id="6310" name="Group 1050">
                <a:extLst>
                  <a:ext uri="{FF2B5EF4-FFF2-40B4-BE49-F238E27FC236}">
                    <a16:creationId xmlns:a16="http://schemas.microsoft.com/office/drawing/2014/main" id="{D0DEBA22-35A4-AA25-D781-0ECED56E2D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8246" y="6409859"/>
                <a:ext cx="326234" cy="246221"/>
                <a:chOff x="3912372" y="6409859"/>
                <a:chExt cx="326234" cy="246221"/>
              </a:xfrm>
            </p:grpSpPr>
            <p:sp>
              <p:nvSpPr>
                <p:cNvPr id="6312" name="Rectangle: Rounded Corners 103">
                  <a:extLst>
                    <a:ext uri="{FF2B5EF4-FFF2-40B4-BE49-F238E27FC236}">
                      <a16:creationId xmlns:a16="http://schemas.microsoft.com/office/drawing/2014/main" id="{C3EB60CD-1313-3013-4A66-DD8F3097E1B7}"/>
                    </a:ext>
                  </a:extLst>
                </p:cNvPr>
                <p:cNvSpPr/>
                <p:nvPr/>
              </p:nvSpPr>
              <p:spPr>
                <a:xfrm>
                  <a:off x="3911798" y="6472235"/>
                  <a:ext cx="322247" cy="1333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548A"/>
                </a:solidFill>
                <a:ln>
                  <a:solidFill>
                    <a:srgbClr val="3554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13" name="TextBox 104">
                  <a:extLst>
                    <a:ext uri="{FF2B5EF4-FFF2-40B4-BE49-F238E27FC236}">
                      <a16:creationId xmlns:a16="http://schemas.microsoft.com/office/drawing/2014/main" id="{C7018C1D-7C34-A22B-9E00-42AAC4A05F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13489" y="6409859"/>
                  <a:ext cx="324000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6000" rIns="3600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แม่บท</a:t>
                  </a:r>
                  <a:endParaRPr kumimoji="0" lang="en-US" altLang="th-TH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6311" name="TextBox 1026">
                <a:extLst>
                  <a:ext uri="{FF2B5EF4-FFF2-40B4-BE49-F238E27FC236}">
                    <a16:creationId xmlns:a16="http://schemas.microsoft.com/office/drawing/2014/main" id="{D1C8CEE1-240D-D64D-E7AF-C85FE822BB30}"/>
                  </a:ext>
                </a:extLst>
              </p:cNvPr>
              <p:cNvSpPr txBox="1"/>
              <p:nvPr/>
            </p:nvSpPr>
            <p:spPr>
              <a:xfrm>
                <a:off x="4220709" y="6415084"/>
                <a:ext cx="1511227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ตัวชี้วัดตามแผนแม่บทฯ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0" name="Group 1058">
              <a:extLst>
                <a:ext uri="{FF2B5EF4-FFF2-40B4-BE49-F238E27FC236}">
                  <a16:creationId xmlns:a16="http://schemas.microsoft.com/office/drawing/2014/main" id="{E99D24EF-6CA2-AC1D-CB2B-B0ABC910D2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9761" y="6597104"/>
              <a:ext cx="1676455" cy="246221"/>
              <a:chOff x="3948246" y="6597104"/>
              <a:chExt cx="1676455" cy="246221"/>
            </a:xfrm>
          </p:grpSpPr>
          <p:grpSp>
            <p:nvGrpSpPr>
              <p:cNvPr id="6306" name="Group 1049">
                <a:extLst>
                  <a:ext uri="{FF2B5EF4-FFF2-40B4-BE49-F238E27FC236}">
                    <a16:creationId xmlns:a16="http://schemas.microsoft.com/office/drawing/2014/main" id="{CD404E45-F2EA-56C3-4F4E-506A2A38C8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48246" y="6597104"/>
                <a:ext cx="326234" cy="246221"/>
                <a:chOff x="3983418" y="6591108"/>
                <a:chExt cx="326234" cy="246221"/>
              </a:xfrm>
            </p:grpSpPr>
            <p:sp>
              <p:nvSpPr>
                <p:cNvPr id="6308" name="Rectangle: Rounded Corners 6307">
                  <a:extLst>
                    <a:ext uri="{FF2B5EF4-FFF2-40B4-BE49-F238E27FC236}">
                      <a16:creationId xmlns:a16="http://schemas.microsoft.com/office/drawing/2014/main" id="{CE577FAB-8701-39FA-042C-D0F76A85B8E3}"/>
                    </a:ext>
                  </a:extLst>
                </p:cNvPr>
                <p:cNvSpPr/>
                <p:nvPr/>
              </p:nvSpPr>
              <p:spPr>
                <a:xfrm>
                  <a:off x="3982844" y="6656740"/>
                  <a:ext cx="322247" cy="1333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A8DC3"/>
                </a:solidFill>
                <a:ln>
                  <a:solidFill>
                    <a:srgbClr val="6A8DC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09" name="TextBox 58">
                  <a:extLst>
                    <a:ext uri="{FF2B5EF4-FFF2-40B4-BE49-F238E27FC236}">
                      <a16:creationId xmlns:a16="http://schemas.microsoft.com/office/drawing/2014/main" id="{7F546AEE-D857-74ED-8A77-7EBDEBBEBD3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12997" y="6591108"/>
                  <a:ext cx="267077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6000" rIns="3600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th-TH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13</a:t>
                  </a:r>
                </a:p>
              </p:txBody>
            </p:sp>
          </p:grpSp>
          <p:sp>
            <p:nvSpPr>
              <p:cNvPr id="6307" name="TextBox 1028">
                <a:extLst>
                  <a:ext uri="{FF2B5EF4-FFF2-40B4-BE49-F238E27FC236}">
                    <a16:creationId xmlns:a16="http://schemas.microsoft.com/office/drawing/2014/main" id="{94FDD979-8651-B3DF-8516-CAE0DC3F2139}"/>
                  </a:ext>
                </a:extLst>
              </p:cNvPr>
              <p:cNvSpPr txBox="1"/>
              <p:nvPr/>
            </p:nvSpPr>
            <p:spPr>
              <a:xfrm>
                <a:off x="4220709" y="6608760"/>
                <a:ext cx="1403282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ตัวชี้วัดตามแผนฯ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13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1" name="Group 1060">
              <a:extLst>
                <a:ext uri="{FF2B5EF4-FFF2-40B4-BE49-F238E27FC236}">
                  <a16:creationId xmlns:a16="http://schemas.microsoft.com/office/drawing/2014/main" id="{8646027C-8281-45DA-24CA-68AD00B1E4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30458" y="6415012"/>
              <a:ext cx="2167745" cy="226270"/>
              <a:chOff x="5833671" y="6415012"/>
              <a:chExt cx="2167745" cy="226270"/>
            </a:xfrm>
          </p:grpSpPr>
          <p:grpSp>
            <p:nvGrpSpPr>
              <p:cNvPr id="6302" name="Group 101">
                <a:extLst>
                  <a:ext uri="{FF2B5EF4-FFF2-40B4-BE49-F238E27FC236}">
                    <a16:creationId xmlns:a16="http://schemas.microsoft.com/office/drawing/2014/main" id="{47CCCBD5-14B6-0CFE-0C73-0416BE2828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833671" y="6425282"/>
                <a:ext cx="326234" cy="216000"/>
                <a:chOff x="2127498" y="2903038"/>
                <a:chExt cx="326234" cy="216000"/>
              </a:xfrm>
            </p:grpSpPr>
            <p:sp>
              <p:nvSpPr>
                <p:cNvPr id="6304" name="Rectangle: Rounded Corners 99">
                  <a:extLst>
                    <a:ext uri="{FF2B5EF4-FFF2-40B4-BE49-F238E27FC236}">
                      <a16:creationId xmlns:a16="http://schemas.microsoft.com/office/drawing/2014/main" id="{DE9FD60D-1F7C-ECA2-3C8D-CA7350059BFA}"/>
                    </a:ext>
                  </a:extLst>
                </p:cNvPr>
                <p:cNvSpPr/>
                <p:nvPr/>
              </p:nvSpPr>
              <p:spPr>
                <a:xfrm>
                  <a:off x="2127638" y="2948402"/>
                  <a:ext cx="325422" cy="1333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3C6D5"/>
                </a:solidFill>
                <a:ln>
                  <a:solidFill>
                    <a:srgbClr val="B3C6D5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05" name="TextBox 100">
                  <a:extLst>
                    <a:ext uri="{FF2B5EF4-FFF2-40B4-BE49-F238E27FC236}">
                      <a16:creationId xmlns:a16="http://schemas.microsoft.com/office/drawing/2014/main" id="{10846420-64E0-05D8-E8D5-7DBC7B5C323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36759" y="2903038"/>
                  <a:ext cx="307191" cy="216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6000" rIns="3600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7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นโยบาย</a:t>
                  </a:r>
                  <a:r>
                    <a:rPr kumimoji="0" lang="en-US" altLang="th-TH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/</a:t>
                  </a:r>
                  <a:endParaRPr kumimoji="0" lang="th-TH" altLang="th-TH" sz="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7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7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สั่งการ</a:t>
                  </a:r>
                  <a:endParaRPr kumimoji="0" lang="en-US" altLang="th-TH" sz="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6303" name="TextBox 1030">
                <a:extLst>
                  <a:ext uri="{FF2B5EF4-FFF2-40B4-BE49-F238E27FC236}">
                    <a16:creationId xmlns:a16="http://schemas.microsoft.com/office/drawing/2014/main" id="{154C1495-3C2C-CC12-A793-677A1318D5AF}"/>
                  </a:ext>
                </a:extLst>
              </p:cNvPr>
              <p:cNvSpPr txBox="1"/>
              <p:nvPr/>
            </p:nvSpPr>
            <p:spPr>
              <a:xfrm>
                <a:off x="6114785" y="6415084"/>
                <a:ext cx="1885859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ตัวชี้วัดนโยบายรัฐบาล/ข้อสั่งการ 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2" name="Group 1063">
              <a:extLst>
                <a:ext uri="{FF2B5EF4-FFF2-40B4-BE49-F238E27FC236}">
                  <a16:creationId xmlns:a16="http://schemas.microsoft.com/office/drawing/2014/main" id="{9E857565-D374-685E-25E2-4F71C34229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12454" y="6405921"/>
              <a:ext cx="2041635" cy="246221"/>
              <a:chOff x="8075309" y="6405921"/>
              <a:chExt cx="2041635" cy="246221"/>
            </a:xfrm>
          </p:grpSpPr>
          <p:grpSp>
            <p:nvGrpSpPr>
              <p:cNvPr id="6298" name="Group 1056">
                <a:extLst>
                  <a:ext uri="{FF2B5EF4-FFF2-40B4-BE49-F238E27FC236}">
                    <a16:creationId xmlns:a16="http://schemas.microsoft.com/office/drawing/2014/main" id="{5DDC3AE1-3255-E1F7-50E8-FF18EB5771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75309" y="6405921"/>
                <a:ext cx="326234" cy="246221"/>
                <a:chOff x="8022133" y="6379815"/>
                <a:chExt cx="326234" cy="246221"/>
              </a:xfrm>
            </p:grpSpPr>
            <p:sp>
              <p:nvSpPr>
                <p:cNvPr id="6300" name="Rectangle: Rounded Corners 121">
                  <a:extLst>
                    <a:ext uri="{FF2B5EF4-FFF2-40B4-BE49-F238E27FC236}">
                      <a16:creationId xmlns:a16="http://schemas.microsoft.com/office/drawing/2014/main" id="{1986BEF1-9A63-0823-A764-630CFFFE85DB}"/>
                    </a:ext>
                  </a:extLst>
                </p:cNvPr>
                <p:cNvSpPr/>
                <p:nvPr/>
              </p:nvSpPr>
              <p:spPr>
                <a:xfrm>
                  <a:off x="8021397" y="6444541"/>
                  <a:ext cx="327009" cy="1333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4DBB2"/>
                </a:solidFill>
                <a:ln>
                  <a:solidFill>
                    <a:srgbClr val="F4DBB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01" name="TextBox 122">
                  <a:extLst>
                    <a:ext uri="{FF2B5EF4-FFF2-40B4-BE49-F238E27FC236}">
                      <a16:creationId xmlns:a16="http://schemas.microsoft.com/office/drawing/2014/main" id="{0F7EF9F5-6ED8-2359-47D1-62851E3105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023250" y="6379815"/>
                  <a:ext cx="324000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rIns="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แผนบูรฯ</a:t>
                  </a:r>
                  <a:endParaRPr kumimoji="0" lang="en-US" altLang="th-TH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6299" name="TextBox 1035">
                <a:extLst>
                  <a:ext uri="{FF2B5EF4-FFF2-40B4-BE49-F238E27FC236}">
                    <a16:creationId xmlns:a16="http://schemas.microsoft.com/office/drawing/2014/main" id="{17A6B471-B583-62FB-A6F9-3B3F799D8310}"/>
                  </a:ext>
                </a:extLst>
              </p:cNvPr>
              <p:cNvSpPr txBox="1"/>
              <p:nvPr/>
            </p:nvSpPr>
            <p:spPr>
              <a:xfrm>
                <a:off x="8350785" y="6415084"/>
                <a:ext cx="1766802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ตัวชี้วัดตามแผนงานบูรณาการ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3" name="Group 1065">
              <a:extLst>
                <a:ext uri="{FF2B5EF4-FFF2-40B4-BE49-F238E27FC236}">
                  <a16:creationId xmlns:a16="http://schemas.microsoft.com/office/drawing/2014/main" id="{1F32BF48-ABDB-BA25-44EE-4608C6DEF5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53438" y="6608253"/>
              <a:ext cx="2092831" cy="248996"/>
              <a:chOff x="10020331" y="6608253"/>
              <a:chExt cx="2092831" cy="248996"/>
            </a:xfrm>
          </p:grpSpPr>
          <p:grpSp>
            <p:nvGrpSpPr>
              <p:cNvPr id="6294" name="Group 1057">
                <a:extLst>
                  <a:ext uri="{FF2B5EF4-FFF2-40B4-BE49-F238E27FC236}">
                    <a16:creationId xmlns:a16="http://schemas.microsoft.com/office/drawing/2014/main" id="{A28A6A2B-97C6-D455-A6B2-EEB942F64A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20331" y="6611028"/>
                <a:ext cx="326234" cy="246221"/>
                <a:chOff x="9837154" y="6171374"/>
                <a:chExt cx="326234" cy="246221"/>
              </a:xfrm>
            </p:grpSpPr>
            <p:sp>
              <p:nvSpPr>
                <p:cNvPr id="6296" name="Rectangle: Rounded Corners 113">
                  <a:extLst>
                    <a:ext uri="{FF2B5EF4-FFF2-40B4-BE49-F238E27FC236}">
                      <a16:creationId xmlns:a16="http://schemas.microsoft.com/office/drawing/2014/main" id="{5EBA769C-1398-FEFE-5038-449B33066020}"/>
                    </a:ext>
                  </a:extLst>
                </p:cNvPr>
                <p:cNvSpPr/>
                <p:nvPr/>
              </p:nvSpPr>
              <p:spPr>
                <a:xfrm>
                  <a:off x="9836860" y="6231019"/>
                  <a:ext cx="327009" cy="12858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A18E80"/>
                </a:solidFill>
                <a:ln>
                  <a:solidFill>
                    <a:srgbClr val="A18E8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297" name="TextBox 114">
                  <a:extLst>
                    <a:ext uri="{FF2B5EF4-FFF2-40B4-BE49-F238E27FC236}">
                      <a16:creationId xmlns:a16="http://schemas.microsoft.com/office/drawing/2014/main" id="{8BCD8812-DA78-650E-D6EA-12B6E4D2F9B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838271" y="6171374"/>
                  <a:ext cx="324000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6000" rIns="3600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ภารกิจ</a:t>
                  </a:r>
                  <a:endParaRPr kumimoji="0" lang="en-US" altLang="th-TH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6295" name="TextBox 1036">
                <a:extLst>
                  <a:ext uri="{FF2B5EF4-FFF2-40B4-BE49-F238E27FC236}">
                    <a16:creationId xmlns:a16="http://schemas.microsoft.com/office/drawing/2014/main" id="{13BD5A30-CDE5-728C-8E88-8356CB5A9BFE}"/>
                  </a:ext>
                </a:extLst>
              </p:cNvPr>
              <p:cNvSpPr txBox="1"/>
              <p:nvPr/>
            </p:nvSpPr>
            <p:spPr>
              <a:xfrm>
                <a:off x="10289899" y="6608761"/>
                <a:ext cx="1823950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-4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ตัวชี้วัดภารกิจสำคัญของหน่วยงาน</a:t>
                </a:r>
                <a:endParaRPr kumimoji="0" lang="en-US" sz="1200" b="0" i="0" u="none" strike="noStrike" kern="120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4" name="Group 1064">
              <a:extLst>
                <a:ext uri="{FF2B5EF4-FFF2-40B4-BE49-F238E27FC236}">
                  <a16:creationId xmlns:a16="http://schemas.microsoft.com/office/drawing/2014/main" id="{874FBCB2-DEB3-AFBD-B50B-B6541C47FF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54177" y="6415012"/>
              <a:ext cx="2176912" cy="198965"/>
              <a:chOff x="10021070" y="6415012"/>
              <a:chExt cx="2176912" cy="198965"/>
            </a:xfrm>
          </p:grpSpPr>
          <p:grpSp>
            <p:nvGrpSpPr>
              <p:cNvPr id="6290" name="Group 48">
                <a:extLst>
                  <a:ext uri="{FF2B5EF4-FFF2-40B4-BE49-F238E27FC236}">
                    <a16:creationId xmlns:a16="http://schemas.microsoft.com/office/drawing/2014/main" id="{C795FD42-65AF-F4B2-15AD-D101525AE4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21070" y="6469890"/>
                <a:ext cx="324000" cy="132958"/>
                <a:chOff x="11102869" y="2515120"/>
                <a:chExt cx="356383" cy="132958"/>
              </a:xfrm>
            </p:grpSpPr>
            <p:sp>
              <p:nvSpPr>
                <p:cNvPr id="6292" name="Flowchart: Delay 54">
                  <a:extLst>
                    <a:ext uri="{FF2B5EF4-FFF2-40B4-BE49-F238E27FC236}">
                      <a16:creationId xmlns:a16="http://schemas.microsoft.com/office/drawing/2014/main" id="{BBC36A5E-27B4-9A60-E983-7E9E88A6E73D}"/>
                    </a:ext>
                  </a:extLst>
                </p:cNvPr>
                <p:cNvSpPr/>
                <p:nvPr/>
              </p:nvSpPr>
              <p:spPr>
                <a:xfrm flipH="1">
                  <a:off x="11103479" y="2511115"/>
                  <a:ext cx="179846" cy="136526"/>
                </a:xfrm>
                <a:prstGeom prst="flowChartDelay">
                  <a:avLst/>
                </a:prstGeom>
                <a:solidFill>
                  <a:srgbClr val="35548A"/>
                </a:solidFill>
                <a:ln>
                  <a:solidFill>
                    <a:srgbClr val="3554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293" name="Flowchart: Delay 29">
                  <a:extLst>
                    <a:ext uri="{FF2B5EF4-FFF2-40B4-BE49-F238E27FC236}">
                      <a16:creationId xmlns:a16="http://schemas.microsoft.com/office/drawing/2014/main" id="{102CD40A-377B-7A93-A7D3-10F1361FF86E}"/>
                    </a:ext>
                  </a:extLst>
                </p:cNvPr>
                <p:cNvSpPr/>
                <p:nvPr/>
              </p:nvSpPr>
              <p:spPr>
                <a:xfrm>
                  <a:off x="11279833" y="2511115"/>
                  <a:ext cx="179847" cy="136526"/>
                </a:xfrm>
                <a:prstGeom prst="flowChartDelay">
                  <a:avLst/>
                </a:prstGeom>
                <a:solidFill>
                  <a:srgbClr val="6A8DC3"/>
                </a:solidFill>
                <a:ln>
                  <a:solidFill>
                    <a:srgbClr val="6A8DC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291" name="TextBox 1037">
                <a:extLst>
                  <a:ext uri="{FF2B5EF4-FFF2-40B4-BE49-F238E27FC236}">
                    <a16:creationId xmlns:a16="http://schemas.microsoft.com/office/drawing/2014/main" id="{86869C10-B6AD-6E58-2F59-64815B3400E4}"/>
                  </a:ext>
                </a:extLst>
              </p:cNvPr>
              <p:cNvSpPr txBox="1"/>
              <p:nvPr/>
            </p:nvSpPr>
            <p:spPr>
              <a:xfrm>
                <a:off x="10289899" y="6415084"/>
                <a:ext cx="1908083" cy="198439"/>
              </a:xfrm>
              <a:prstGeom prst="rect">
                <a:avLst/>
              </a:prstGeom>
              <a:noFill/>
            </p:spPr>
            <p:txBody>
              <a:bodyPr rIns="3600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-3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ตัวชี้วัดจากแผนแม่บทฯ และแผนฯ </a:t>
                </a:r>
                <a:r>
                  <a:rPr kumimoji="0" lang="en-US" sz="1200" b="0" i="0" u="none" strike="noStrike" kern="0" cap="none" spc="-3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13</a:t>
                </a:r>
                <a:endParaRPr kumimoji="0" lang="en-US" sz="12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6285" name="Group 1062">
              <a:extLst>
                <a:ext uri="{FF2B5EF4-FFF2-40B4-BE49-F238E27FC236}">
                  <a16:creationId xmlns:a16="http://schemas.microsoft.com/office/drawing/2014/main" id="{F8FF9085-97D8-A35F-4641-09130B2301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12454" y="6608253"/>
              <a:ext cx="1777561" cy="227319"/>
              <a:chOff x="8075309" y="6608253"/>
              <a:chExt cx="1777561" cy="227319"/>
            </a:xfrm>
          </p:grpSpPr>
          <p:sp>
            <p:nvSpPr>
              <p:cNvPr id="6286" name="TextBox 1032">
                <a:extLst>
                  <a:ext uri="{FF2B5EF4-FFF2-40B4-BE49-F238E27FC236}">
                    <a16:creationId xmlns:a16="http://schemas.microsoft.com/office/drawing/2014/main" id="{173F069D-E2A1-CC7E-FC2B-81D6ECCE731C}"/>
                  </a:ext>
                </a:extLst>
              </p:cNvPr>
              <p:cNvSpPr txBox="1"/>
              <p:nvPr/>
            </p:nvSpPr>
            <p:spPr>
              <a:xfrm>
                <a:off x="8350785" y="6608761"/>
                <a:ext cx="1501702" cy="198439"/>
              </a:xfrm>
              <a:prstGeom prst="rect">
                <a:avLst/>
              </a:prstGeom>
              <a:noFill/>
            </p:spPr>
            <p:txBody>
              <a:bodyPr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Sarabun"/>
                    <a:cs typeface="TH SarabunPSK" panose="020B0500040200020003" pitchFamily="34" charset="-34"/>
                    <a:sym typeface="Sarabun"/>
                  </a:rPr>
                  <a:t>หมายถึง ตัวชี้วัดตามภารกิจใหม่ 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6287" name="Group 1055">
                <a:extLst>
                  <a:ext uri="{FF2B5EF4-FFF2-40B4-BE49-F238E27FC236}">
                    <a16:creationId xmlns:a16="http://schemas.microsoft.com/office/drawing/2014/main" id="{539BE95B-5A03-933C-AECB-D33D521258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75309" y="6620128"/>
                <a:ext cx="326234" cy="215444"/>
                <a:chOff x="8026112" y="6645274"/>
                <a:chExt cx="326234" cy="215444"/>
              </a:xfrm>
            </p:grpSpPr>
            <p:sp>
              <p:nvSpPr>
                <p:cNvPr id="6288" name="Rectangle: Rounded Corners 109">
                  <a:extLst>
                    <a:ext uri="{FF2B5EF4-FFF2-40B4-BE49-F238E27FC236}">
                      <a16:creationId xmlns:a16="http://schemas.microsoft.com/office/drawing/2014/main" id="{BF079916-FDAC-3811-A64D-7C7B5D4210B4}"/>
                    </a:ext>
                  </a:extLst>
                </p:cNvPr>
                <p:cNvSpPr/>
                <p:nvPr/>
              </p:nvSpPr>
              <p:spPr>
                <a:xfrm>
                  <a:off x="8025376" y="6689469"/>
                  <a:ext cx="327009" cy="1333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D8588"/>
                </a:solidFill>
                <a:ln>
                  <a:solidFill>
                    <a:srgbClr val="7D858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289" name="TextBox 110">
                  <a:extLst>
                    <a:ext uri="{FF2B5EF4-FFF2-40B4-BE49-F238E27FC236}">
                      <a16:creationId xmlns:a16="http://schemas.microsoft.com/office/drawing/2014/main" id="{D9B6BDA8-B869-330F-AC55-3DF7EDC16CF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027229" y="6645274"/>
                  <a:ext cx="324000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rIns="0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1pPr>
                  <a:lvl2pPr marL="742950" indent="-28575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2pPr>
                  <a:lvl3pPr marL="11430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3pPr>
                  <a:lvl4pPr marL="16002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4pPr>
                  <a:lvl5pPr marL="2057400" indent="-228600"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Cordia New" panose="020B0304020202020204" pitchFamily="34" charset="-34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altLang="th-TH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ภารกิจใหม่</a:t>
                  </a:r>
                  <a:endParaRPr kumimoji="0" lang="en-US" altLang="th-TH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6314" name="Group 104">
            <a:extLst>
              <a:ext uri="{FF2B5EF4-FFF2-40B4-BE49-F238E27FC236}">
                <a16:creationId xmlns:a16="http://schemas.microsoft.com/office/drawing/2014/main" id="{3A459020-521C-1DCA-F5F0-0B13EDFD8AFA}"/>
              </a:ext>
            </a:extLst>
          </p:cNvPr>
          <p:cNvGrpSpPr>
            <a:grpSpLocks/>
          </p:cNvGrpSpPr>
          <p:nvPr/>
        </p:nvGrpSpPr>
        <p:grpSpPr bwMode="auto">
          <a:xfrm>
            <a:off x="476250" y="2765425"/>
            <a:ext cx="325438" cy="246063"/>
            <a:chOff x="233162" y="2627237"/>
            <a:chExt cx="326234" cy="246221"/>
          </a:xfrm>
        </p:grpSpPr>
        <p:sp>
          <p:nvSpPr>
            <p:cNvPr id="6315" name="Rectangle: Rounded Corners 6314">
              <a:extLst>
                <a:ext uri="{FF2B5EF4-FFF2-40B4-BE49-F238E27FC236}">
                  <a16:creationId xmlns:a16="http://schemas.microsoft.com/office/drawing/2014/main" id="{EA72E716-33D5-DD6E-D412-BE23A16FEE01}"/>
                </a:ext>
              </a:extLst>
            </p:cNvPr>
            <p:cNvSpPr/>
            <p:nvPr/>
          </p:nvSpPr>
          <p:spPr>
            <a:xfrm>
              <a:off x="233162" y="2693955"/>
              <a:ext cx="326234" cy="13184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6" name="TextBox 106">
              <a:extLst>
                <a:ext uri="{FF2B5EF4-FFF2-40B4-BE49-F238E27FC236}">
                  <a16:creationId xmlns:a16="http://schemas.microsoft.com/office/drawing/2014/main" id="{04863ACF-6A15-F4FC-6672-5E4AA6429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6317" name="Group 104">
            <a:extLst>
              <a:ext uri="{FF2B5EF4-FFF2-40B4-BE49-F238E27FC236}">
                <a16:creationId xmlns:a16="http://schemas.microsoft.com/office/drawing/2014/main" id="{D291EAE3-5826-AD5F-A1F0-8031F90CAD85}"/>
              </a:ext>
            </a:extLst>
          </p:cNvPr>
          <p:cNvGrpSpPr>
            <a:grpSpLocks/>
          </p:cNvGrpSpPr>
          <p:nvPr/>
        </p:nvGrpSpPr>
        <p:grpSpPr bwMode="auto">
          <a:xfrm>
            <a:off x="479425" y="3021013"/>
            <a:ext cx="325438" cy="246062"/>
            <a:chOff x="233162" y="2627237"/>
            <a:chExt cx="326234" cy="246221"/>
          </a:xfrm>
        </p:grpSpPr>
        <p:sp>
          <p:nvSpPr>
            <p:cNvPr id="6318" name="Rectangle: Rounded Corners 6317">
              <a:extLst>
                <a:ext uri="{FF2B5EF4-FFF2-40B4-BE49-F238E27FC236}">
                  <a16:creationId xmlns:a16="http://schemas.microsoft.com/office/drawing/2014/main" id="{20CE19B2-4517-F5C6-5916-0E698DA8486F}"/>
                </a:ext>
              </a:extLst>
            </p:cNvPr>
            <p:cNvSpPr/>
            <p:nvPr/>
          </p:nvSpPr>
          <p:spPr>
            <a:xfrm>
              <a:off x="233162" y="2693955"/>
              <a:ext cx="326234" cy="131847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9" name="TextBox 106">
              <a:extLst>
                <a:ext uri="{FF2B5EF4-FFF2-40B4-BE49-F238E27FC236}">
                  <a16:creationId xmlns:a16="http://schemas.microsoft.com/office/drawing/2014/main" id="{C9CB7452-0750-32CC-6BED-BF6ADFFA10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6320" name="Group 104">
            <a:extLst>
              <a:ext uri="{FF2B5EF4-FFF2-40B4-BE49-F238E27FC236}">
                <a16:creationId xmlns:a16="http://schemas.microsoft.com/office/drawing/2014/main" id="{A5D419F3-02ED-F3CF-151D-7B45A1A65235}"/>
              </a:ext>
            </a:extLst>
          </p:cNvPr>
          <p:cNvGrpSpPr>
            <a:grpSpLocks/>
          </p:cNvGrpSpPr>
          <p:nvPr/>
        </p:nvGrpSpPr>
        <p:grpSpPr bwMode="auto">
          <a:xfrm>
            <a:off x="477838" y="3417290"/>
            <a:ext cx="325437" cy="246062"/>
            <a:chOff x="233162" y="2627237"/>
            <a:chExt cx="326234" cy="246221"/>
          </a:xfrm>
        </p:grpSpPr>
        <p:sp>
          <p:nvSpPr>
            <p:cNvPr id="6321" name="Rectangle: Rounded Corners 6320">
              <a:extLst>
                <a:ext uri="{FF2B5EF4-FFF2-40B4-BE49-F238E27FC236}">
                  <a16:creationId xmlns:a16="http://schemas.microsoft.com/office/drawing/2014/main" id="{4388DC7A-B575-5158-0EC3-B50AC75F0BDE}"/>
                </a:ext>
              </a:extLst>
            </p:cNvPr>
            <p:cNvSpPr/>
            <p:nvPr/>
          </p:nvSpPr>
          <p:spPr>
            <a:xfrm>
              <a:off x="233162" y="2693955"/>
              <a:ext cx="326234" cy="131847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22" name="TextBox 106">
              <a:extLst>
                <a:ext uri="{FF2B5EF4-FFF2-40B4-BE49-F238E27FC236}">
                  <a16:creationId xmlns:a16="http://schemas.microsoft.com/office/drawing/2014/main" id="{C9EE721B-1A16-5BD0-4CEE-8AF44DA235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pic>
        <p:nvPicPr>
          <p:cNvPr id="6323" name="Picture 22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501F8C1E-5418-FA27-40C2-826A06ECA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0844" r="11998" b="48933"/>
          <a:stretch>
            <a:fillRect/>
          </a:stretch>
        </p:blipFill>
        <p:spPr bwMode="auto">
          <a:xfrm>
            <a:off x="244404" y="2854907"/>
            <a:ext cx="188963" cy="7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24" name="Picture 22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EB66DA62-15AF-131F-4FED-BCCA6E29D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0844" r="11998" b="48933"/>
          <a:stretch>
            <a:fillRect/>
          </a:stretch>
        </p:blipFill>
        <p:spPr bwMode="auto">
          <a:xfrm>
            <a:off x="242736" y="3108619"/>
            <a:ext cx="188963" cy="7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25" name="Picture 6324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B4CA9DD3-3B5D-A4E5-3F04-14DB7EA28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0844" r="11998" b="48933"/>
          <a:stretch>
            <a:fillRect/>
          </a:stretch>
        </p:blipFill>
        <p:spPr bwMode="auto">
          <a:xfrm>
            <a:off x="238848" y="3511966"/>
            <a:ext cx="188963" cy="7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26" name="Graphic 28" descr="Pin">
            <a:extLst>
              <a:ext uri="{FF2B5EF4-FFF2-40B4-BE49-F238E27FC236}">
                <a16:creationId xmlns:a16="http://schemas.microsoft.com/office/drawing/2014/main" id="{48FAF291-E987-04A9-9496-D5F512678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676" y="2798776"/>
            <a:ext cx="1444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27" name="Graphic 28" descr="Pin">
            <a:extLst>
              <a:ext uri="{FF2B5EF4-FFF2-40B4-BE49-F238E27FC236}">
                <a16:creationId xmlns:a16="http://schemas.microsoft.com/office/drawing/2014/main" id="{B305C131-8022-03E1-D6A3-7F8AD3C53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669" y="3095625"/>
            <a:ext cx="1444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449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Slide Number Placeholder 133">
            <a:extLst>
              <a:ext uri="{FF2B5EF4-FFF2-40B4-BE49-F238E27FC236}">
                <a16:creationId xmlns:a16="http://schemas.microsoft.com/office/drawing/2014/main" id="{3629287F-5CC4-ED7E-B731-EA1BFC38B8C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75B9DB-E784-4ECC-9634-328B2EFD15E5}" type="slidenum">
              <a:rPr kumimoji="0" lang="th-TH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h-TH" alt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65C0EF-6714-7C72-7C37-BB025B48498A}"/>
              </a:ext>
            </a:extLst>
          </p:cNvPr>
          <p:cNvSpPr txBox="1"/>
          <p:nvPr/>
        </p:nvSpPr>
        <p:spPr>
          <a:xfrm>
            <a:off x="10635549" y="-29109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28" name="Table 3">
            <a:extLst>
              <a:ext uri="{FF2B5EF4-FFF2-40B4-BE49-F238E27FC236}">
                <a16:creationId xmlns:a16="http://schemas.microsoft.com/office/drawing/2014/main" id="{F759F84F-4257-92FF-5F86-65B7DF18768A}"/>
              </a:ext>
            </a:extLst>
          </p:cNvPr>
          <p:cNvGraphicFramePr>
            <a:graphicFrameLocks noGrp="1"/>
          </p:cNvGraphicFramePr>
          <p:nvPr/>
        </p:nvGraphicFramePr>
        <p:xfrm>
          <a:off x="36513" y="2201863"/>
          <a:ext cx="12106276" cy="2871786"/>
        </p:xfrm>
        <a:graphic>
          <a:graphicData uri="http://schemas.openxmlformats.org/drawingml/2006/table">
            <a:tbl>
              <a:tblPr firstRow="1" bandRow="1"/>
              <a:tblGrid>
                <a:gridCol w="877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6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6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90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47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085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848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0200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ปลัดกระทรวง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การอุดมศึกษา วิทยาศาสตร์ วิจัยและนวัตกรรม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4,6</a:t>
                      </a:r>
                      <a:endParaRPr kumimoji="0" lang="en-US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th-TH" sz="1400" b="0" i="0" u="none" strike="noStrike" cap="none" spc="-20" baseline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กรมวิทยาศาสตร์บริการ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3,4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th-TH" sz="1400" b="0" i="0" u="none" strike="noStrike" cap="none" spc="-20" baseline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ปรามณูเพื่อสันติ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u="none" strike="noStrike" cap="none" baseline="0" noProof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การวิจัยแห่งชาติ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u="none" strike="noStrike" cap="none" baseline="0" noProof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ounded Rectangle 15">
            <a:extLst>
              <a:ext uri="{FF2B5EF4-FFF2-40B4-BE49-F238E27FC236}">
                <a16:creationId xmlns:a16="http://schemas.microsoft.com/office/drawing/2014/main" id="{189FF5AA-F9D2-98B7-B920-C1103E0DBE8C}"/>
              </a:ext>
            </a:extLst>
          </p:cNvPr>
          <p:cNvSpPr/>
          <p:nvPr/>
        </p:nvSpPr>
        <p:spPr>
          <a:xfrm>
            <a:off x="1730375" y="674688"/>
            <a:ext cx="8339138" cy="1482725"/>
          </a:xfrm>
          <a:prstGeom prst="roundRect">
            <a:avLst>
              <a:gd name="adj" fmla="val 6084"/>
            </a:avLst>
          </a:prstGeom>
          <a:noFill/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id="{50591096-71D7-1896-C864-333E204A3B08}"/>
              </a:ext>
            </a:extLst>
          </p:cNvPr>
          <p:cNvSpPr/>
          <p:nvPr/>
        </p:nvSpPr>
        <p:spPr bwMode="gray">
          <a:xfrm>
            <a:off x="47625" y="474663"/>
            <a:ext cx="1614488" cy="1682750"/>
          </a:xfrm>
          <a:prstGeom prst="roundRect">
            <a:avLst>
              <a:gd name="adj" fmla="val 6084"/>
            </a:avLst>
          </a:prstGeom>
          <a:solidFill>
            <a:sysClr val="window" lastClr="FFFFFF">
              <a:lumMod val="95000"/>
              <a:alpha val="50000"/>
            </a:sys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0304" name="Rounded Rectangle 8">
            <a:extLst>
              <a:ext uri="{FF2B5EF4-FFF2-40B4-BE49-F238E27FC236}">
                <a16:creationId xmlns:a16="http://schemas.microsoft.com/office/drawing/2014/main" id="{13261277-C701-1BFB-0EA0-80BA9709A2B1}"/>
              </a:ext>
            </a:extLst>
          </p:cNvPr>
          <p:cNvSpPr/>
          <p:nvPr/>
        </p:nvSpPr>
        <p:spPr bwMode="gray">
          <a:xfrm>
            <a:off x="47625" y="476250"/>
            <a:ext cx="1614488" cy="246063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002060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0305" name="Rectangle 10304">
            <a:extLst>
              <a:ext uri="{FF2B5EF4-FFF2-40B4-BE49-F238E27FC236}">
                <a16:creationId xmlns:a16="http://schemas.microsoft.com/office/drawing/2014/main" id="{DA49E148-1A9A-5023-9317-0AC2D1CABE15}"/>
              </a:ext>
            </a:extLst>
          </p:cNvPr>
          <p:cNvSpPr/>
          <p:nvPr/>
        </p:nvSpPr>
        <p:spPr bwMode="gray">
          <a:xfrm>
            <a:off x="276225" y="457200"/>
            <a:ext cx="1138238" cy="25241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endParaRPr kumimoji="0" lang="ko-KR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10322" name="Rounded Rectangle 8">
            <a:extLst>
              <a:ext uri="{FF2B5EF4-FFF2-40B4-BE49-F238E27FC236}">
                <a16:creationId xmlns:a16="http://schemas.microsoft.com/office/drawing/2014/main" id="{AE1B784B-0C62-FC35-4AE6-8C9D977D17B4}"/>
              </a:ext>
            </a:extLst>
          </p:cNvPr>
          <p:cNvSpPr/>
          <p:nvPr/>
        </p:nvSpPr>
        <p:spPr>
          <a:xfrm>
            <a:off x="1730375" y="471488"/>
            <a:ext cx="8339138" cy="303212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ED7D31"/>
          </a:solidFill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: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กระทรวงการอุดมศึกษา วิทยาศาสตร์ วิจัย และนวัตกรรม</a:t>
            </a:r>
            <a:endParaRPr kumimoji="0" lang="ko-KR" altLang="en-US" sz="2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10324" name="TextBox 10323">
            <a:extLst>
              <a:ext uri="{FF2B5EF4-FFF2-40B4-BE49-F238E27FC236}">
                <a16:creationId xmlns:a16="http://schemas.microsoft.com/office/drawing/2014/main" id="{D0B3B379-229E-EA27-C5FE-5DF5C106C73A}"/>
              </a:ext>
            </a:extLst>
          </p:cNvPr>
          <p:cNvSpPr txBox="1"/>
          <p:nvPr/>
        </p:nvSpPr>
        <p:spPr bwMode="ltGray">
          <a:xfrm>
            <a:off x="-1588" y="-19050"/>
            <a:ext cx="9518651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การถ่ายทอด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2568: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กระทรวงการอุดมศึกษา วิทยาศาสตร์ วิจัย และนวัตกรรม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326" name="Group 45">
            <a:extLst>
              <a:ext uri="{FF2B5EF4-FFF2-40B4-BE49-F238E27FC236}">
                <a16:creationId xmlns:a16="http://schemas.microsoft.com/office/drawing/2014/main" id="{43CCEBED-1BCD-060C-8BE9-CF611DA9C417}"/>
              </a:ext>
            </a:extLst>
          </p:cNvPr>
          <p:cNvGrpSpPr>
            <a:grpSpLocks/>
          </p:cNvGrpSpPr>
          <p:nvPr/>
        </p:nvGrpSpPr>
        <p:grpSpPr bwMode="auto">
          <a:xfrm>
            <a:off x="87313" y="696913"/>
            <a:ext cx="1549400" cy="1449387"/>
            <a:chOff x="87906" y="697590"/>
            <a:chExt cx="1548275" cy="1449178"/>
          </a:xfrm>
        </p:grpSpPr>
        <p:grpSp>
          <p:nvGrpSpPr>
            <p:cNvPr id="10328" name="Group 44">
              <a:extLst>
                <a:ext uri="{FF2B5EF4-FFF2-40B4-BE49-F238E27FC236}">
                  <a16:creationId xmlns:a16="http://schemas.microsoft.com/office/drawing/2014/main" id="{D945DF67-9CAC-1114-46AA-BE54718B8E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90" y="697590"/>
              <a:ext cx="1547891" cy="324000"/>
              <a:chOff x="88290" y="697590"/>
              <a:chExt cx="1547891" cy="324000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EE87336-14DC-DC0E-C06A-A09D727CE469}"/>
                  </a:ext>
                </a:extLst>
              </p:cNvPr>
              <p:cNvSpPr/>
              <p:nvPr/>
            </p:nvSpPr>
            <p:spPr bwMode="gray">
              <a:xfrm>
                <a:off x="267163" y="697590"/>
                <a:ext cx="1369018" cy="323803"/>
              </a:xfrm>
              <a:prstGeom prst="rect">
                <a:avLst/>
              </a:prstGeom>
            </p:spPr>
            <p:txBody>
              <a:bodyPr tIns="36000" rIns="0" bIns="36000"/>
              <a:lstStyle/>
              <a:p>
                <a:pPr marL="108000" marR="0" lvl="0" indent="-10800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1.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การบริหารจัดการ</a:t>
                </a:r>
                <a:b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และอนุรักษ์ฟื้นฟูน้ำทั้งระบบ</a:t>
                </a:r>
              </a:p>
            </p:txBody>
          </p:sp>
          <p:pic>
            <p:nvPicPr>
              <p:cNvPr id="44" name="Picture 44" descr="co-140-issue19 – NSCR">
                <a:extLst>
                  <a:ext uri="{FF2B5EF4-FFF2-40B4-BE49-F238E27FC236}">
                    <a16:creationId xmlns:a16="http://schemas.microsoft.com/office/drawing/2014/main" id="{337A075B-55B4-6ACD-C55E-E16611CBEC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290" y="764049"/>
                <a:ext cx="236311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0" name="Group 42">
              <a:extLst>
                <a:ext uri="{FF2B5EF4-FFF2-40B4-BE49-F238E27FC236}">
                  <a16:creationId xmlns:a16="http://schemas.microsoft.com/office/drawing/2014/main" id="{AF025CEB-EE03-8C61-B5CB-A84198F70F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484" y="993333"/>
              <a:ext cx="1547697" cy="234000"/>
              <a:chOff x="88484" y="993333"/>
              <a:chExt cx="1547697" cy="234000"/>
            </a:xfrm>
          </p:grpSpPr>
          <p:pic>
            <p:nvPicPr>
              <p:cNvPr id="41" name="Picture 40" descr="18) แผนแม่บทประเด็น การเติบโตอย่างยั่งยืน – NSCR">
                <a:extLst>
                  <a:ext uri="{FF2B5EF4-FFF2-40B4-BE49-F238E27FC236}">
                    <a16:creationId xmlns:a16="http://schemas.microsoft.com/office/drawing/2014/main" id="{444773D8-5BD0-7F69-2C3C-A338ABE017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484" y="993333"/>
                <a:ext cx="235923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6B15DFA-5C34-64F9-94A1-F38F52C91DC7}"/>
                  </a:ext>
                </a:extLst>
              </p:cNvPr>
              <p:cNvSpPr/>
              <p:nvPr/>
            </p:nvSpPr>
            <p:spPr bwMode="gray">
              <a:xfrm>
                <a:off x="267163" y="1005520"/>
                <a:ext cx="1369018" cy="220630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2. </a:t>
                </a:r>
                <a:r>
                  <a:rPr kumimoji="0" lang="th-TH" sz="1200" b="1" i="0" u="none" strike="noStrike" kern="1200" cap="none" spc="-8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การลดการปล่อยก๊าซเรือนกระจก</a:t>
                </a:r>
              </a:p>
            </p:txBody>
          </p:sp>
        </p:grpSp>
        <p:grpSp>
          <p:nvGrpSpPr>
            <p:cNvPr id="10331" name="Group 27">
              <a:extLst>
                <a:ext uri="{FF2B5EF4-FFF2-40B4-BE49-F238E27FC236}">
                  <a16:creationId xmlns:a16="http://schemas.microsoft.com/office/drawing/2014/main" id="{CCC1614B-6E8A-C90B-D895-0FF448E577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484" y="1681185"/>
              <a:ext cx="1547697" cy="234000"/>
              <a:chOff x="88484" y="1681185"/>
              <a:chExt cx="1547697" cy="23400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5B8A3098-7F05-5BA5-4FD6-CFF28697AB11}"/>
                  </a:ext>
                </a:extLst>
              </p:cNvPr>
              <p:cNvSpPr/>
              <p:nvPr/>
            </p:nvSpPr>
            <p:spPr bwMode="gray">
              <a:xfrm>
                <a:off x="267163" y="1692808"/>
                <a:ext cx="1369018" cy="219043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5. </a:t>
                </a:r>
                <a:r>
                  <a:rPr kumimoji="0" lang="th-TH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การลดฝุ่นละออง</a:t>
                </a: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PM2.5</a:t>
                </a:r>
              </a:p>
            </p:txBody>
          </p:sp>
          <p:pic>
            <p:nvPicPr>
              <p:cNvPr id="40" name="Picture 40" descr="18) แผนแม่บทประเด็น การเติบโตอย่างยั่งยืน – NSCR">
                <a:extLst>
                  <a:ext uri="{FF2B5EF4-FFF2-40B4-BE49-F238E27FC236}">
                    <a16:creationId xmlns:a16="http://schemas.microsoft.com/office/drawing/2014/main" id="{C0B44D44-90AB-912B-E416-64FB7A5D62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484" y="1681185"/>
                <a:ext cx="235923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2" name="Group 37">
              <a:extLst>
                <a:ext uri="{FF2B5EF4-FFF2-40B4-BE49-F238E27FC236}">
                  <a16:creationId xmlns:a16="http://schemas.microsoft.com/office/drawing/2014/main" id="{BC378071-D920-05D8-715A-8316827E48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06" y="1222617"/>
              <a:ext cx="1548275" cy="234000"/>
              <a:chOff x="87906" y="1222617"/>
              <a:chExt cx="1548275" cy="23400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D8D2ACD-3DC5-DF6F-DB5A-15733A88A889}"/>
                  </a:ext>
                </a:extLst>
              </p:cNvPr>
              <p:cNvSpPr/>
              <p:nvPr/>
            </p:nvSpPr>
            <p:spPr bwMode="gray">
              <a:xfrm>
                <a:off x="268750" y="1229325"/>
                <a:ext cx="1367431" cy="219043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3. </a:t>
                </a:r>
                <a:r>
                  <a:rPr kumimoji="0" lang="th-TH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รายได้จากการท่องเที่ยว</a:t>
                </a:r>
              </a:p>
            </p:txBody>
          </p:sp>
          <p:pic>
            <p:nvPicPr>
              <p:cNvPr id="38" name="Picture 539" descr="5) แผนแม่บทประเด็น การท่องเที่ยว – NSCR">
                <a:extLst>
                  <a:ext uri="{FF2B5EF4-FFF2-40B4-BE49-F238E27FC236}">
                    <a16:creationId xmlns:a16="http://schemas.microsoft.com/office/drawing/2014/main" id="{F8BD460B-7DEF-C478-AC01-38EE57B93F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7906" y="1222617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3" name="Group 32">
              <a:extLst>
                <a:ext uri="{FF2B5EF4-FFF2-40B4-BE49-F238E27FC236}">
                  <a16:creationId xmlns:a16="http://schemas.microsoft.com/office/drawing/2014/main" id="{5EBDF114-1FF3-7E4E-1730-D38735C962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06" y="1414036"/>
              <a:ext cx="1547711" cy="318540"/>
              <a:chOff x="87906" y="1414036"/>
              <a:chExt cx="1547711" cy="31854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6F90EB5-5522-DC91-7041-E828DD569FFA}"/>
                  </a:ext>
                </a:extLst>
              </p:cNvPr>
              <p:cNvSpPr/>
              <p:nvPr/>
            </p:nvSpPr>
            <p:spPr bwMode="gray">
              <a:xfrm>
                <a:off x="505115" y="1413449"/>
                <a:ext cx="1131066" cy="319042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92075" marR="0" lvl="0" indent="-92075" algn="l" defTabSz="914400" rtl="0" eaLnBrk="1" fontAlgn="auto" latinLnBrk="0" hangingPunct="1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4.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รายได้ของผู้ประกอบการ </a:t>
                </a: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SMEs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และ </a:t>
                </a: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OTOP </a:t>
                </a:r>
              </a:p>
            </p:txBody>
          </p:sp>
          <p:pic>
            <p:nvPicPr>
              <p:cNvPr id="35" name="Picture 12" descr="16) แผนแม่บทประเด็น เศรษฐกิจฐานราก – NSCR">
                <a:extLst>
                  <a:ext uri="{FF2B5EF4-FFF2-40B4-BE49-F238E27FC236}">
                    <a16:creationId xmlns:a16="http://schemas.microsoft.com/office/drawing/2014/main" id="{A57FB415-01BA-502D-07C6-9806BFF0B30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7833" y="1451901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4" descr="8) แผนแม่บทประเด็น ผู้ประกอบการและวิสาหกิจขนาดกลางและขนาดย่อมยุคใหม่ – NSCR">
                <a:extLst>
                  <a:ext uri="{FF2B5EF4-FFF2-40B4-BE49-F238E27FC236}">
                    <a16:creationId xmlns:a16="http://schemas.microsoft.com/office/drawing/2014/main" id="{584DFCCD-B00F-D575-1C36-676FBE90F0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7906" y="1451901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4" name="Group 25">
              <a:extLst>
                <a:ext uri="{FF2B5EF4-FFF2-40B4-BE49-F238E27FC236}">
                  <a16:creationId xmlns:a16="http://schemas.microsoft.com/office/drawing/2014/main" id="{DC3182F1-E0FA-56E9-8EDC-06D66421B3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445" y="1873492"/>
              <a:ext cx="1546736" cy="273276"/>
              <a:chOff x="89445" y="1873492"/>
              <a:chExt cx="1546736" cy="273276"/>
            </a:xfrm>
          </p:grpSpPr>
          <p:pic>
            <p:nvPicPr>
              <p:cNvPr id="10335" name="Google Shape;285;p6" descr="12) แผนแม่บทประเด็น การพัฒนาการเรียนรู้ – NSCR">
                <a:extLst>
                  <a:ext uri="{FF2B5EF4-FFF2-40B4-BE49-F238E27FC236}">
                    <a16:creationId xmlns:a16="http://schemas.microsoft.com/office/drawing/2014/main" id="{99C586A2-2AC0-01BC-B464-B90B6651B6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45" y="1910467"/>
                <a:ext cx="234000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EADFFCB-177A-7BDF-D530-B26CFBB505E5}"/>
                  </a:ext>
                </a:extLst>
              </p:cNvPr>
              <p:cNvSpPr/>
              <p:nvPr/>
            </p:nvSpPr>
            <p:spPr bwMode="gray">
              <a:xfrm>
                <a:off x="268750" y="1873757"/>
                <a:ext cx="1367431" cy="273011"/>
              </a:xfrm>
              <a:prstGeom prst="rect">
                <a:avLst/>
              </a:prstGeom>
            </p:spPr>
            <p:txBody>
              <a:bodyPr tIns="36000" rIns="0" bIns="0">
                <a:spAutoFit/>
              </a:bodyPr>
              <a:lstStyle/>
              <a:p>
                <a:pPr marL="87313" marR="0" lvl="0" indent="-87313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6. </a:t>
                </a:r>
                <a:r>
                  <a:rPr kumimoji="0" lang="th-TH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การยกระดับผลการประเมินสมรรถนะนักเรียนตามมาตรฐานสากล (</a:t>
                </a:r>
                <a:r>
                  <a:rPr kumimoji="0" lang="en-US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PISA)</a:t>
                </a:r>
                <a:endParaRPr kumimoji="0" lang="en-US" sz="1000" b="1" i="0" u="none" strike="noStrike" kern="1200" cap="none" spc="-1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50" name="Group 103">
            <a:extLst>
              <a:ext uri="{FF2B5EF4-FFF2-40B4-BE49-F238E27FC236}">
                <a16:creationId xmlns:a16="http://schemas.microsoft.com/office/drawing/2014/main" id="{293A21FD-83E2-2370-D9D9-D9EA319B215A}"/>
              </a:ext>
            </a:extLst>
          </p:cNvPr>
          <p:cNvGrpSpPr>
            <a:grpSpLocks/>
          </p:cNvGrpSpPr>
          <p:nvPr/>
        </p:nvGrpSpPr>
        <p:grpSpPr bwMode="auto">
          <a:xfrm>
            <a:off x="1806575" y="915988"/>
            <a:ext cx="1079500" cy="1136650"/>
            <a:chOff x="2096270" y="3487338"/>
            <a:chExt cx="617888" cy="1136925"/>
          </a:xfrm>
        </p:grpSpPr>
        <p:sp>
          <p:nvSpPr>
            <p:cNvPr id="51" name="TextBox 104">
              <a:extLst>
                <a:ext uri="{FF2B5EF4-FFF2-40B4-BE49-F238E27FC236}">
                  <a16:creationId xmlns:a16="http://schemas.microsoft.com/office/drawing/2014/main" id="{E57ACD19-C17B-48A3-2850-8F8C6CF9DEA0}"/>
                </a:ext>
              </a:extLst>
            </p:cNvPr>
            <p:cNvSpPr txBox="1"/>
            <p:nvPr/>
          </p:nvSpPr>
          <p:spPr>
            <a:xfrm>
              <a:off x="2110809" y="3547678"/>
              <a:ext cx="588811" cy="1040064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อันดับความ </a:t>
              </a:r>
              <a:r>
                <a:rPr kumimoji="0" lang="th-TH" sz="15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สามารถในการ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แข่งขันด้า</a:t>
              </a:r>
              <a:r>
                <a:rPr kumimoji="0" lang="th-TH" sz="15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นโครงสร้างพื้นฐาน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ทางวิทยาศาสตร์</a:t>
              </a:r>
              <a:endParaRPr kumimoji="0" lang="th-TH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2" name="Rounded Rectangle 15">
              <a:extLst>
                <a:ext uri="{FF2B5EF4-FFF2-40B4-BE49-F238E27FC236}">
                  <a16:creationId xmlns:a16="http://schemas.microsoft.com/office/drawing/2014/main" id="{C174B989-6CCA-46F4-F4B7-9DECADE78559}"/>
                </a:ext>
              </a:extLst>
            </p:cNvPr>
            <p:cNvSpPr/>
            <p:nvPr/>
          </p:nvSpPr>
          <p:spPr>
            <a:xfrm>
              <a:off x="2096270" y="3487338"/>
              <a:ext cx="617888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3" name="Group 103">
            <a:extLst>
              <a:ext uri="{FF2B5EF4-FFF2-40B4-BE49-F238E27FC236}">
                <a16:creationId xmlns:a16="http://schemas.microsoft.com/office/drawing/2014/main" id="{1DAE410E-42F9-FC5D-D3EB-3DB94AB71B4A}"/>
              </a:ext>
            </a:extLst>
          </p:cNvPr>
          <p:cNvGrpSpPr>
            <a:grpSpLocks/>
          </p:cNvGrpSpPr>
          <p:nvPr/>
        </p:nvGrpSpPr>
        <p:grpSpPr bwMode="auto">
          <a:xfrm>
            <a:off x="5424488" y="914400"/>
            <a:ext cx="1079500" cy="1136650"/>
            <a:chOff x="2178871" y="3526227"/>
            <a:chExt cx="793060" cy="1136925"/>
          </a:xfrm>
        </p:grpSpPr>
        <p:sp>
          <p:nvSpPr>
            <p:cNvPr id="54" name="TextBox 104">
              <a:extLst>
                <a:ext uri="{FF2B5EF4-FFF2-40B4-BE49-F238E27FC236}">
                  <a16:creationId xmlns:a16="http://schemas.microsoft.com/office/drawing/2014/main" id="{818ACA9E-84DA-6860-F153-3E4847F9E49C}"/>
                </a:ext>
              </a:extLst>
            </p:cNvPr>
            <p:cNvSpPr txBox="1"/>
            <p:nvPr/>
          </p:nvSpPr>
          <p:spPr>
            <a:xfrm>
              <a:off x="2181204" y="3596094"/>
              <a:ext cx="790727" cy="866087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ร้อยละการมีงานทำ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ของผู้สำเร็จการศึกษาภายในระยะ 1 ปี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หลังจากการจบการศึกษา</a:t>
              </a:r>
              <a:endParaRPr kumimoji="0" lang="en-US" sz="14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5" name="Rounded Rectangle 15">
              <a:extLst>
                <a:ext uri="{FF2B5EF4-FFF2-40B4-BE49-F238E27FC236}">
                  <a16:creationId xmlns:a16="http://schemas.microsoft.com/office/drawing/2014/main" id="{9EEF5328-C324-B96A-5BED-8085C4621896}"/>
                </a:ext>
              </a:extLst>
            </p:cNvPr>
            <p:cNvSpPr/>
            <p:nvPr/>
          </p:nvSpPr>
          <p:spPr>
            <a:xfrm>
              <a:off x="2178871" y="3526227"/>
              <a:ext cx="793060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6" name="Group 103">
            <a:extLst>
              <a:ext uri="{FF2B5EF4-FFF2-40B4-BE49-F238E27FC236}">
                <a16:creationId xmlns:a16="http://schemas.microsoft.com/office/drawing/2014/main" id="{844F3025-5045-CBF8-91EA-F8A47EC3B1FF}"/>
              </a:ext>
            </a:extLst>
          </p:cNvPr>
          <p:cNvGrpSpPr>
            <a:grpSpLocks/>
          </p:cNvGrpSpPr>
          <p:nvPr/>
        </p:nvGrpSpPr>
        <p:grpSpPr bwMode="auto">
          <a:xfrm>
            <a:off x="3009900" y="914400"/>
            <a:ext cx="1201738" cy="1136650"/>
            <a:chOff x="2095656" y="3487338"/>
            <a:chExt cx="589094" cy="1137702"/>
          </a:xfrm>
        </p:grpSpPr>
        <p:sp>
          <p:nvSpPr>
            <p:cNvPr id="57" name="TextBox 104">
              <a:extLst>
                <a:ext uri="{FF2B5EF4-FFF2-40B4-BE49-F238E27FC236}">
                  <a16:creationId xmlns:a16="http://schemas.microsoft.com/office/drawing/2014/main" id="{657C5728-CD0E-1237-0B34-EF2D314EA7B7}"/>
                </a:ext>
              </a:extLst>
            </p:cNvPr>
            <p:cNvSpPr txBox="1"/>
            <p:nvPr/>
          </p:nvSpPr>
          <p:spPr>
            <a:xfrm>
              <a:off x="2095656" y="3576320"/>
              <a:ext cx="589094" cy="103918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จำนวนสิทธิบัตรและอนุสิทธิบัตรในหมวดเทคโนโลยี </a:t>
              </a:r>
              <a:r>
                <a:rPr kumimoji="0" lang="th-TH" sz="1500" b="0" i="0" u="none" strike="noStrike" kern="0" cap="none" spc="-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ชีวภาพและเทคโนโลยี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เพื่อสิ่งแวดล้อม </a:t>
              </a:r>
              <a:endParaRPr kumimoji="0" lang="th-TH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8" name="Rounded Rectangle 15">
              <a:extLst>
                <a:ext uri="{FF2B5EF4-FFF2-40B4-BE49-F238E27FC236}">
                  <a16:creationId xmlns:a16="http://schemas.microsoft.com/office/drawing/2014/main" id="{E5468B11-7CFD-170A-2025-A3FF3343F490}"/>
                </a:ext>
              </a:extLst>
            </p:cNvPr>
            <p:cNvSpPr/>
            <p:nvPr/>
          </p:nvSpPr>
          <p:spPr>
            <a:xfrm>
              <a:off x="2100325" y="3487338"/>
              <a:ext cx="529173" cy="1137702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9" name="Group 6">
            <a:extLst>
              <a:ext uri="{FF2B5EF4-FFF2-40B4-BE49-F238E27FC236}">
                <a16:creationId xmlns:a16="http://schemas.microsoft.com/office/drawing/2014/main" id="{030D6340-7EEF-8912-5290-A5BCAA218FBE}"/>
              </a:ext>
            </a:extLst>
          </p:cNvPr>
          <p:cNvGrpSpPr>
            <a:grpSpLocks/>
          </p:cNvGrpSpPr>
          <p:nvPr/>
        </p:nvGrpSpPr>
        <p:grpSpPr bwMode="auto">
          <a:xfrm>
            <a:off x="3556000" y="781050"/>
            <a:ext cx="601663" cy="287338"/>
            <a:chOff x="2960451" y="1150732"/>
            <a:chExt cx="601134" cy="246221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E489DFC-F27B-AD7C-E18F-1012E088F1EC}"/>
                </a:ext>
              </a:extLst>
            </p:cNvPr>
            <p:cNvSpPr/>
            <p:nvPr/>
          </p:nvSpPr>
          <p:spPr>
            <a:xfrm>
              <a:off x="3098443" y="1213307"/>
              <a:ext cx="325151" cy="133313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 w="19050" cap="flat" cmpd="sng" algn="ctr">
              <a:solidFill>
                <a:srgbClr val="35548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A119D6AD-F7E6-0F0D-7F81-FBA49EEEA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" name="Group 103">
            <a:extLst>
              <a:ext uri="{FF2B5EF4-FFF2-40B4-BE49-F238E27FC236}">
                <a16:creationId xmlns:a16="http://schemas.microsoft.com/office/drawing/2014/main" id="{5E4731DE-9F3A-078F-0E5A-7FA1732A13E7}"/>
              </a:ext>
            </a:extLst>
          </p:cNvPr>
          <p:cNvGrpSpPr>
            <a:grpSpLocks/>
          </p:cNvGrpSpPr>
          <p:nvPr/>
        </p:nvGrpSpPr>
        <p:grpSpPr bwMode="auto">
          <a:xfrm>
            <a:off x="4230688" y="908050"/>
            <a:ext cx="1079500" cy="1136650"/>
            <a:chOff x="2178569" y="3487338"/>
            <a:chExt cx="728303" cy="1137399"/>
          </a:xfrm>
        </p:grpSpPr>
        <p:sp>
          <p:nvSpPr>
            <p:cNvPr id="63" name="TextBox 104">
              <a:extLst>
                <a:ext uri="{FF2B5EF4-FFF2-40B4-BE49-F238E27FC236}">
                  <a16:creationId xmlns:a16="http://schemas.microsoft.com/office/drawing/2014/main" id="{4E7FEEC7-8B12-D17E-2CFA-18EDEF4E7B8F}"/>
                </a:ext>
              </a:extLst>
            </p:cNvPr>
            <p:cNvSpPr txBox="1"/>
            <p:nvPr/>
          </p:nvSpPr>
          <p:spPr>
            <a:xfrm>
              <a:off x="2186066" y="3585828"/>
              <a:ext cx="714380" cy="1038909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อันดับความ สามารถในการแข่งขันของประเทศด้านการศึกษา </a:t>
              </a:r>
              <a:endParaRPr kumimoji="0" lang="en-US" sz="1500" b="0" i="0" u="none" strike="noStrike" kern="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338" name="Rounded Rectangle 15">
              <a:extLst>
                <a:ext uri="{FF2B5EF4-FFF2-40B4-BE49-F238E27FC236}">
                  <a16:creationId xmlns:a16="http://schemas.microsoft.com/office/drawing/2014/main" id="{BAE4FD40-F57B-B94D-7648-C8EA64C106E5}"/>
                </a:ext>
              </a:extLst>
            </p:cNvPr>
            <p:cNvSpPr/>
            <p:nvPr/>
          </p:nvSpPr>
          <p:spPr>
            <a:xfrm>
              <a:off x="2178569" y="3487338"/>
              <a:ext cx="728303" cy="1137399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10342" name="Group 15">
            <a:extLst>
              <a:ext uri="{FF2B5EF4-FFF2-40B4-BE49-F238E27FC236}">
                <a16:creationId xmlns:a16="http://schemas.microsoft.com/office/drawing/2014/main" id="{5B234089-806F-B773-09A3-47278F98B3D4}"/>
              </a:ext>
            </a:extLst>
          </p:cNvPr>
          <p:cNvGrpSpPr>
            <a:grpSpLocks/>
          </p:cNvGrpSpPr>
          <p:nvPr/>
        </p:nvGrpSpPr>
        <p:grpSpPr bwMode="auto">
          <a:xfrm>
            <a:off x="2338388" y="798513"/>
            <a:ext cx="615950" cy="263525"/>
            <a:chOff x="-1399733" y="747777"/>
            <a:chExt cx="615152" cy="264309"/>
          </a:xfrm>
        </p:grpSpPr>
        <p:pic>
          <p:nvPicPr>
            <p:cNvPr id="10344" name="Picture 16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8B687936-F4A6-8135-0C61-7F1A8D3DF1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45" name="Group 17">
              <a:extLst>
                <a:ext uri="{FF2B5EF4-FFF2-40B4-BE49-F238E27FC236}">
                  <a16:creationId xmlns:a16="http://schemas.microsoft.com/office/drawing/2014/main" id="{34BE0004-FB09-73CE-948E-216B0A4619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10346" name="Rectangle: Rounded Corners 10345">
                <a:extLst>
                  <a:ext uri="{FF2B5EF4-FFF2-40B4-BE49-F238E27FC236}">
                    <a16:creationId xmlns:a16="http://schemas.microsoft.com/office/drawing/2014/main" id="{5DA12495-D2EF-FB90-2D17-16F0043E0818}"/>
                  </a:ext>
                </a:extLst>
              </p:cNvPr>
              <p:cNvSpPr/>
              <p:nvPr/>
            </p:nvSpPr>
            <p:spPr>
              <a:xfrm>
                <a:off x="3097968" y="1213029"/>
                <a:ext cx="325717" cy="133493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 w="19050" cap="flat" cmpd="sng" algn="ctr">
                <a:solidFill>
                  <a:srgbClr val="35548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48" name="TextBox 19">
                <a:extLst>
                  <a:ext uri="{FF2B5EF4-FFF2-40B4-BE49-F238E27FC236}">
                    <a16:creationId xmlns:a16="http://schemas.microsoft.com/office/drawing/2014/main" id="{8E6A1EC0-0F8B-F46C-D6D2-D940D3349A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0349" name="Group 20">
            <a:extLst>
              <a:ext uri="{FF2B5EF4-FFF2-40B4-BE49-F238E27FC236}">
                <a16:creationId xmlns:a16="http://schemas.microsoft.com/office/drawing/2014/main" id="{AE957BAF-B1E5-8907-C0FA-E40D4C4CA03A}"/>
              </a:ext>
            </a:extLst>
          </p:cNvPr>
          <p:cNvGrpSpPr>
            <a:grpSpLocks/>
          </p:cNvGrpSpPr>
          <p:nvPr/>
        </p:nvGrpSpPr>
        <p:grpSpPr bwMode="auto">
          <a:xfrm>
            <a:off x="4679950" y="765175"/>
            <a:ext cx="614363" cy="265113"/>
            <a:chOff x="-1399733" y="747777"/>
            <a:chExt cx="615152" cy="264309"/>
          </a:xfrm>
        </p:grpSpPr>
        <p:pic>
          <p:nvPicPr>
            <p:cNvPr id="10350" name="Picture 22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BB5663C1-7623-0F67-25A7-956D3FA61E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51" name="Group 24">
              <a:extLst>
                <a:ext uri="{FF2B5EF4-FFF2-40B4-BE49-F238E27FC236}">
                  <a16:creationId xmlns:a16="http://schemas.microsoft.com/office/drawing/2014/main" id="{BF3CBEFA-A53A-501B-6BF8-560C5F8BD8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10352" name="Rectangle: Rounded Corners 10351">
                <a:extLst>
                  <a:ext uri="{FF2B5EF4-FFF2-40B4-BE49-F238E27FC236}">
                    <a16:creationId xmlns:a16="http://schemas.microsoft.com/office/drawing/2014/main" id="{FD6B7477-BAB9-5DCE-51B2-FB3DCC215F04}"/>
                  </a:ext>
                </a:extLst>
              </p:cNvPr>
              <p:cNvSpPr/>
              <p:nvPr/>
            </p:nvSpPr>
            <p:spPr>
              <a:xfrm>
                <a:off x="3098615" y="1212656"/>
                <a:ext cx="324989" cy="132694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 w="19050" cap="flat" cmpd="sng" algn="ctr">
                <a:solidFill>
                  <a:srgbClr val="35548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53" name="TextBox 26">
                <a:extLst>
                  <a:ext uri="{FF2B5EF4-FFF2-40B4-BE49-F238E27FC236}">
                    <a16:creationId xmlns:a16="http://schemas.microsoft.com/office/drawing/2014/main" id="{F9CC0A93-960E-70A1-53CD-4F79441C07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0354" name="Group 103">
            <a:extLst>
              <a:ext uri="{FF2B5EF4-FFF2-40B4-BE49-F238E27FC236}">
                <a16:creationId xmlns:a16="http://schemas.microsoft.com/office/drawing/2014/main" id="{2ADF2156-42AB-CCFD-D933-CA8D40C0B05C}"/>
              </a:ext>
            </a:extLst>
          </p:cNvPr>
          <p:cNvGrpSpPr>
            <a:grpSpLocks/>
          </p:cNvGrpSpPr>
          <p:nvPr/>
        </p:nvGrpSpPr>
        <p:grpSpPr bwMode="auto">
          <a:xfrm>
            <a:off x="6586538" y="911224"/>
            <a:ext cx="1089025" cy="1136650"/>
            <a:chOff x="2181226" y="3547167"/>
            <a:chExt cx="720034" cy="1136925"/>
          </a:xfrm>
        </p:grpSpPr>
        <p:sp>
          <p:nvSpPr>
            <p:cNvPr id="10355" name="TextBox 104">
              <a:extLst>
                <a:ext uri="{FF2B5EF4-FFF2-40B4-BE49-F238E27FC236}">
                  <a16:creationId xmlns:a16="http://schemas.microsoft.com/office/drawing/2014/main" id="{72EB71EC-F96A-5A24-0D61-BF771B22007B}"/>
                </a:ext>
              </a:extLst>
            </p:cNvPr>
            <p:cNvSpPr txBox="1"/>
            <p:nvPr/>
          </p:nvSpPr>
          <p:spPr>
            <a:xfrm>
              <a:off x="2181226" y="3593216"/>
              <a:ext cx="714786" cy="1038484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5. 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อันดับความสามารถ</a:t>
              </a:r>
              <a:r>
                <a:rPr kumimoji="0" lang="th-TH" sz="14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ในการแข่งขัน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ประเทศด้านการศึกษา</a:t>
              </a:r>
              <a:r>
                <a:rPr kumimoji="0" lang="en-US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ค่าใช้จ่าย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ด้านการวิจัยและ</a:t>
              </a:r>
              <a:r>
                <a:rPr kumimoji="0" lang="th-TH" sz="14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พัฒนาของทั้งประเทศ</a:t>
              </a:r>
              <a:endParaRPr kumimoji="0" lang="en-US" sz="1400" b="0" i="0" u="none" strike="noStrike" kern="0" cap="none" spc="-6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356" name="Rounded Rectangle 15">
              <a:extLst>
                <a:ext uri="{FF2B5EF4-FFF2-40B4-BE49-F238E27FC236}">
                  <a16:creationId xmlns:a16="http://schemas.microsoft.com/office/drawing/2014/main" id="{72198E98-1DF5-0945-6211-0AB900D3C7D8}"/>
                </a:ext>
              </a:extLst>
            </p:cNvPr>
            <p:cNvSpPr/>
            <p:nvPr/>
          </p:nvSpPr>
          <p:spPr>
            <a:xfrm>
              <a:off x="2186474" y="3547167"/>
              <a:ext cx="714786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10365" name="Group 103">
            <a:extLst>
              <a:ext uri="{FF2B5EF4-FFF2-40B4-BE49-F238E27FC236}">
                <a16:creationId xmlns:a16="http://schemas.microsoft.com/office/drawing/2014/main" id="{C49C02DF-183F-61E2-FE5D-E140E0603DDE}"/>
              </a:ext>
            </a:extLst>
          </p:cNvPr>
          <p:cNvGrpSpPr>
            <a:grpSpLocks/>
          </p:cNvGrpSpPr>
          <p:nvPr/>
        </p:nvGrpSpPr>
        <p:grpSpPr bwMode="auto">
          <a:xfrm>
            <a:off x="7764463" y="903286"/>
            <a:ext cx="1079500" cy="1136649"/>
            <a:chOff x="2178569" y="3487338"/>
            <a:chExt cx="752589" cy="1136363"/>
          </a:xfrm>
        </p:grpSpPr>
        <p:sp>
          <p:nvSpPr>
            <p:cNvPr id="10366" name="TextBox 104">
              <a:extLst>
                <a:ext uri="{FF2B5EF4-FFF2-40B4-BE49-F238E27FC236}">
                  <a16:creationId xmlns:a16="http://schemas.microsoft.com/office/drawing/2014/main" id="{CC4613A4-746E-565A-7F93-88EA8EF94B29}"/>
                </a:ext>
              </a:extLst>
            </p:cNvPr>
            <p:cNvSpPr txBox="1"/>
            <p:nvPr/>
          </p:nvSpPr>
          <p:spPr>
            <a:xfrm>
              <a:off x="2180782" y="3538125"/>
              <a:ext cx="750376" cy="1056305"/>
            </a:xfrm>
            <a:prstGeom prst="rect">
              <a:avLst/>
            </a:prstGeom>
            <a:noFill/>
          </p:spPr>
          <p:txBody>
            <a:bodyPr wrap="square"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6. </a:t>
              </a:r>
              <a:r>
                <a:rPr kumimoji="0" lang="th-TH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อันดับความสามารถ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ในการแข่งขันของ</a:t>
              </a:r>
              <a:r>
                <a:rPr kumimoji="0" lang="th-TH" sz="13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ประเทศด้านการศึกษา</a:t>
              </a:r>
              <a:r>
                <a:rPr kumimoji="0" 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: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ค่าใช้จ่ายด้านการวิจัยและพัฒนาของทั้งประเทศต่อประชากร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2" name="Rounded Rectangle 15">
              <a:extLst>
                <a:ext uri="{FF2B5EF4-FFF2-40B4-BE49-F238E27FC236}">
                  <a16:creationId xmlns:a16="http://schemas.microsoft.com/office/drawing/2014/main" id="{0F6BD9BB-BF3E-E51F-4E6D-65C6D1933F20}"/>
                </a:ext>
              </a:extLst>
            </p:cNvPr>
            <p:cNvSpPr/>
            <p:nvPr/>
          </p:nvSpPr>
          <p:spPr>
            <a:xfrm>
              <a:off x="2178569" y="3487338"/>
              <a:ext cx="752589" cy="1136363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13" name="Group 103">
            <a:extLst>
              <a:ext uri="{FF2B5EF4-FFF2-40B4-BE49-F238E27FC236}">
                <a16:creationId xmlns:a16="http://schemas.microsoft.com/office/drawing/2014/main" id="{370BDB10-5E48-F713-E829-2D4FB56AA821}"/>
              </a:ext>
            </a:extLst>
          </p:cNvPr>
          <p:cNvGrpSpPr>
            <a:grpSpLocks/>
          </p:cNvGrpSpPr>
          <p:nvPr/>
        </p:nvGrpSpPr>
        <p:grpSpPr bwMode="auto">
          <a:xfrm>
            <a:off x="8955088" y="903288"/>
            <a:ext cx="1081087" cy="1136650"/>
            <a:chOff x="2178569" y="3487338"/>
            <a:chExt cx="752589" cy="1136925"/>
          </a:xfrm>
        </p:grpSpPr>
        <p:sp>
          <p:nvSpPr>
            <p:cNvPr id="516" name="TextBox 104">
              <a:extLst>
                <a:ext uri="{FF2B5EF4-FFF2-40B4-BE49-F238E27FC236}">
                  <a16:creationId xmlns:a16="http://schemas.microsoft.com/office/drawing/2014/main" id="{1038F3B0-1B2B-208F-1B8C-B9C9F4E6FBCE}"/>
                </a:ext>
              </a:extLst>
            </p:cNvPr>
            <p:cNvSpPr txBox="1"/>
            <p:nvPr/>
          </p:nvSpPr>
          <p:spPr>
            <a:xfrm>
              <a:off x="2181884" y="3557205"/>
              <a:ext cx="712805" cy="100051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7</a:t>
              </a:r>
              <a:r>
                <a:rPr kumimoji="0" lang="th-TH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.อันดับความสามารถ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ในการแข่งขันของ</a:t>
              </a:r>
              <a:r>
                <a:rPr kumimoji="0" lang="th-TH" sz="1300" b="0" i="0" u="none" strike="noStrike" kern="0" cap="none" spc="-8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ประเทศด้านการศึกษา</a:t>
              </a:r>
              <a:r>
                <a:rPr kumimoji="0" lang="en-US" sz="1300" b="0" i="0" u="none" strike="noStrike" kern="0" cap="none" spc="-8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ดัชนีอันดับมหาวิทยาลัย</a:t>
              </a:r>
              <a:endParaRPr kumimoji="0" lang="en-US" sz="13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7" name="Rounded Rectangle 15">
              <a:extLst>
                <a:ext uri="{FF2B5EF4-FFF2-40B4-BE49-F238E27FC236}">
                  <a16:creationId xmlns:a16="http://schemas.microsoft.com/office/drawing/2014/main" id="{6E7C2861-F742-02A3-1EDB-1289E7754050}"/>
                </a:ext>
              </a:extLst>
            </p:cNvPr>
            <p:cNvSpPr/>
            <p:nvPr/>
          </p:nvSpPr>
          <p:spPr>
            <a:xfrm>
              <a:off x="2178569" y="3487338"/>
              <a:ext cx="752589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18" name="Group 145">
            <a:extLst>
              <a:ext uri="{FF2B5EF4-FFF2-40B4-BE49-F238E27FC236}">
                <a16:creationId xmlns:a16="http://schemas.microsoft.com/office/drawing/2014/main" id="{C8F99076-877F-4F2F-7E89-7EF5C7BE637F}"/>
              </a:ext>
            </a:extLst>
          </p:cNvPr>
          <p:cNvGrpSpPr>
            <a:grpSpLocks/>
          </p:cNvGrpSpPr>
          <p:nvPr/>
        </p:nvGrpSpPr>
        <p:grpSpPr bwMode="auto">
          <a:xfrm>
            <a:off x="6105525" y="781050"/>
            <a:ext cx="327025" cy="247650"/>
            <a:chOff x="233162" y="2627237"/>
            <a:chExt cx="326234" cy="246221"/>
          </a:xfrm>
        </p:grpSpPr>
        <p:sp>
          <p:nvSpPr>
            <p:cNvPr id="519" name="Rectangle: Rounded Corners 518">
              <a:extLst>
                <a:ext uri="{FF2B5EF4-FFF2-40B4-BE49-F238E27FC236}">
                  <a16:creationId xmlns:a16="http://schemas.microsoft.com/office/drawing/2014/main" id="{AAF1A9D6-1DD8-E37D-1F3E-208F3277352A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TextBox 147">
              <a:extLst>
                <a:ext uri="{FF2B5EF4-FFF2-40B4-BE49-F238E27FC236}">
                  <a16:creationId xmlns:a16="http://schemas.microsoft.com/office/drawing/2014/main" id="{574560CC-E9E5-0053-669D-02C16ED08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1" name="Group 145">
            <a:extLst>
              <a:ext uri="{FF2B5EF4-FFF2-40B4-BE49-F238E27FC236}">
                <a16:creationId xmlns:a16="http://schemas.microsoft.com/office/drawing/2014/main" id="{08DEB69E-5DDE-0606-1410-5137D5432172}"/>
              </a:ext>
            </a:extLst>
          </p:cNvPr>
          <p:cNvGrpSpPr>
            <a:grpSpLocks/>
          </p:cNvGrpSpPr>
          <p:nvPr/>
        </p:nvGrpSpPr>
        <p:grpSpPr bwMode="auto">
          <a:xfrm>
            <a:off x="8472488" y="771525"/>
            <a:ext cx="327025" cy="247650"/>
            <a:chOff x="233162" y="2627237"/>
            <a:chExt cx="326234" cy="246221"/>
          </a:xfrm>
        </p:grpSpPr>
        <p:sp>
          <p:nvSpPr>
            <p:cNvPr id="522" name="Rectangle: Rounded Corners 521">
              <a:extLst>
                <a:ext uri="{FF2B5EF4-FFF2-40B4-BE49-F238E27FC236}">
                  <a16:creationId xmlns:a16="http://schemas.microsoft.com/office/drawing/2014/main" id="{2F6C686C-1957-5783-B951-1BE59373D4F0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3" name="TextBox 147">
              <a:extLst>
                <a:ext uri="{FF2B5EF4-FFF2-40B4-BE49-F238E27FC236}">
                  <a16:creationId xmlns:a16="http://schemas.microsoft.com/office/drawing/2014/main" id="{AF40A4DC-E2C5-6677-DC7A-F54C62164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4" name="Group 145">
            <a:extLst>
              <a:ext uri="{FF2B5EF4-FFF2-40B4-BE49-F238E27FC236}">
                <a16:creationId xmlns:a16="http://schemas.microsoft.com/office/drawing/2014/main" id="{C51B92DB-0C26-C055-5191-135C70B486B6}"/>
              </a:ext>
            </a:extLst>
          </p:cNvPr>
          <p:cNvGrpSpPr>
            <a:grpSpLocks/>
          </p:cNvGrpSpPr>
          <p:nvPr/>
        </p:nvGrpSpPr>
        <p:grpSpPr bwMode="auto">
          <a:xfrm>
            <a:off x="9682163" y="768350"/>
            <a:ext cx="327025" cy="247650"/>
            <a:chOff x="233162" y="2627237"/>
            <a:chExt cx="326234" cy="246221"/>
          </a:xfrm>
        </p:grpSpPr>
        <p:sp>
          <p:nvSpPr>
            <p:cNvPr id="525" name="Rectangle: Rounded Corners 524">
              <a:extLst>
                <a:ext uri="{FF2B5EF4-FFF2-40B4-BE49-F238E27FC236}">
                  <a16:creationId xmlns:a16="http://schemas.microsoft.com/office/drawing/2014/main" id="{535CF8A2-D284-1289-FFB9-765CC02C6120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7" name="TextBox 147">
              <a:extLst>
                <a:ext uri="{FF2B5EF4-FFF2-40B4-BE49-F238E27FC236}">
                  <a16:creationId xmlns:a16="http://schemas.microsoft.com/office/drawing/2014/main" id="{A362C416-0D36-1281-8E7E-02A5EF775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8" name="Group 145">
            <a:extLst>
              <a:ext uri="{FF2B5EF4-FFF2-40B4-BE49-F238E27FC236}">
                <a16:creationId xmlns:a16="http://schemas.microsoft.com/office/drawing/2014/main" id="{A055C236-E0D6-E61D-F4C2-1B8AB5D2FAEE}"/>
              </a:ext>
            </a:extLst>
          </p:cNvPr>
          <p:cNvGrpSpPr>
            <a:grpSpLocks/>
          </p:cNvGrpSpPr>
          <p:nvPr/>
        </p:nvGrpSpPr>
        <p:grpSpPr bwMode="auto">
          <a:xfrm>
            <a:off x="7280275" y="769938"/>
            <a:ext cx="327025" cy="247650"/>
            <a:chOff x="233162" y="2627237"/>
            <a:chExt cx="326234" cy="246221"/>
          </a:xfrm>
        </p:grpSpPr>
        <p:sp>
          <p:nvSpPr>
            <p:cNvPr id="529" name="Rectangle: Rounded Corners 528">
              <a:extLst>
                <a:ext uri="{FF2B5EF4-FFF2-40B4-BE49-F238E27FC236}">
                  <a16:creationId xmlns:a16="http://schemas.microsoft.com/office/drawing/2014/main" id="{247FEF96-AAF0-AC4A-BC22-BDEB909BBEF2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TextBox 147">
              <a:extLst>
                <a:ext uri="{FF2B5EF4-FFF2-40B4-BE49-F238E27FC236}">
                  <a16:creationId xmlns:a16="http://schemas.microsoft.com/office/drawing/2014/main" id="{0B4E0EC9-7F22-6EB3-6151-12743FC49E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A468E37-1585-02F3-B5DF-FF29D09241DB}"/>
              </a:ext>
            </a:extLst>
          </p:cNvPr>
          <p:cNvGrpSpPr/>
          <p:nvPr/>
        </p:nvGrpSpPr>
        <p:grpSpPr>
          <a:xfrm>
            <a:off x="10094913" y="474663"/>
            <a:ext cx="2070100" cy="1673225"/>
            <a:chOff x="10094913" y="474663"/>
            <a:chExt cx="2070100" cy="16732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067A497-DBBC-BA45-9F11-5D400BDDF862}"/>
                </a:ext>
              </a:extLst>
            </p:cNvPr>
            <p:cNvSpPr/>
            <p:nvPr/>
          </p:nvSpPr>
          <p:spPr bwMode="gray">
            <a:xfrm>
              <a:off x="10094913" y="474663"/>
              <a:ext cx="2070100" cy="1673225"/>
            </a:xfrm>
            <a:prstGeom prst="rect">
              <a:avLst/>
            </a:prstGeom>
            <a:solidFill>
              <a:srgbClr val="7030A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TextBox 516">
              <a:extLst>
                <a:ext uri="{FF2B5EF4-FFF2-40B4-BE49-F238E27FC236}">
                  <a16:creationId xmlns:a16="http://schemas.microsoft.com/office/drawing/2014/main" id="{7B15CD9F-E474-32B2-181A-79FBB57ED2A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0094913" y="1109395"/>
              <a:ext cx="2070100" cy="33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Function</a:t>
              </a:r>
              <a:r>
                <a:rPr kumimoji="0" lang="th-TH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KPIs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795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BB1F50-1874-DCC9-EFEB-8140505807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8C45D1-A50E-06A6-DF52-48A75BC15DE5}"/>
              </a:ext>
            </a:extLst>
          </p:cNvPr>
          <p:cNvSpPr txBox="1"/>
          <p:nvPr/>
        </p:nvSpPr>
        <p:spPr>
          <a:xfrm>
            <a:off x="437323" y="205073"/>
            <a:ext cx="505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หัวข้อการชี้แจง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1F4D0E1-541F-F5B7-D64C-25D29825EEF6}"/>
              </a:ext>
            </a:extLst>
          </p:cNvPr>
          <p:cNvGrpSpPr/>
          <p:nvPr/>
        </p:nvGrpSpPr>
        <p:grpSpPr>
          <a:xfrm>
            <a:off x="804865" y="1643890"/>
            <a:ext cx="10357122" cy="4235180"/>
            <a:chOff x="804865" y="1057949"/>
            <a:chExt cx="10357122" cy="423518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8877AF-1B77-DDE1-F7F7-ED2A4B25C352}"/>
                </a:ext>
              </a:extLst>
            </p:cNvPr>
            <p:cNvSpPr txBox="1"/>
            <p:nvPr/>
          </p:nvSpPr>
          <p:spPr>
            <a:xfrm>
              <a:off x="1252687" y="1057949"/>
              <a:ext cx="9909300" cy="4231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กรอบแนวทางการประเมินผลการปฏิบัติราชการของส่วนราชการ ประจำปีงบประมาณ พ.ศ. 2568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ตัวชี้วัดเชิงยุทธศาสตร์สำคัญ (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Strategic KPIs) </a:t>
              </a: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และตัวชี้วัดสำหรับติดตามผลการดำเนินงาน (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ตัวชี้วัดขับเคลื่อนการบูรณาการร่วมกัน (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KPIs)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องค์ประกอบที่ 1 การประเมินประสิทธิผลการดำเนินงาน (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Performance Base) (</a:t>
              </a: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 70)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องค์ประกอบที่ 2 การประเมินศักยภาพในการดำเนินงาน (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Potential Base) (</a:t>
              </a: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 30)</a:t>
              </a: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ตัวอย่างการกำหนดตัวชี้วัดการประเมินผลการปฏิบัติราชการ ประจำปีงบประมาณ พ.ศ. 2568 </a:t>
              </a:r>
              <a:b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ของกระทรวง</a:t>
              </a:r>
              <a:r>
                <a:rPr lang="th-TH" sz="26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</a:t>
              </a: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อุดมศึกษา วิทยาศาสตร์ วิจัย และนวัตกรรม</a:t>
              </a: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แผนการดำเนินงานการประเมินผลการปฏิบัติราชการของส่วนราชการ ประจำปีงบประมาณ พ.ศ. 2568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รายชื่อเจ้าหน้าที่สำนักงาน </a:t>
              </a:r>
              <a:r>
                <a:rPr kumimoji="0" lang="th-TH" sz="2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ก.พ.ร</a:t>
              </a:r>
              <a:r>
                <a:rPr kumimoji="0" lang="th-TH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ที่รับผิดชอบการจัดทำตัวชี้วัดของส่วนราชการ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2901066-91DB-2A23-FDFE-0351528F2467}"/>
                </a:ext>
              </a:extLst>
            </p:cNvPr>
            <p:cNvGrpSpPr/>
            <p:nvPr/>
          </p:nvGrpSpPr>
          <p:grpSpPr>
            <a:xfrm>
              <a:off x="804865" y="1098869"/>
              <a:ext cx="468000" cy="4194260"/>
              <a:chOff x="836395" y="1088359"/>
              <a:chExt cx="468000" cy="4194260"/>
            </a:xfrm>
          </p:grpSpPr>
          <p:pic>
            <p:nvPicPr>
              <p:cNvPr id="16" name="Graphic 15" descr="Badge 8 with solid fill">
                <a:extLst>
                  <a:ext uri="{FF2B5EF4-FFF2-40B4-BE49-F238E27FC236}">
                    <a16:creationId xmlns:a16="http://schemas.microsoft.com/office/drawing/2014/main" id="{D9F92A72-D904-2E37-ED37-41C0005B01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36395" y="4814619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8" name="Graphic 17" descr="Badge 7 with solid fill">
                <a:extLst>
                  <a:ext uri="{FF2B5EF4-FFF2-40B4-BE49-F238E27FC236}">
                    <a16:creationId xmlns:a16="http://schemas.microsoft.com/office/drawing/2014/main" id="{15EF5BF5-24DC-2DBE-7D5D-2F8E22177B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36395" y="4328787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0" name="Graphic 19" descr="Badge 6 with solid fill">
                <a:extLst>
                  <a:ext uri="{FF2B5EF4-FFF2-40B4-BE49-F238E27FC236}">
                    <a16:creationId xmlns:a16="http://schemas.microsoft.com/office/drawing/2014/main" id="{17BED5D1-37A5-9BFA-1676-486477B228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6395" y="3465764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2" name="Graphic 21" descr="Badge 5 with solid fill">
                <a:extLst>
                  <a:ext uri="{FF2B5EF4-FFF2-40B4-BE49-F238E27FC236}">
                    <a16:creationId xmlns:a16="http://schemas.microsoft.com/office/drawing/2014/main" id="{86295A5F-D3A0-32F9-2D82-80016D2269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36395" y="2968579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4" name="Graphic 23" descr="Badge 4 with solid fill">
                <a:extLst>
                  <a:ext uri="{FF2B5EF4-FFF2-40B4-BE49-F238E27FC236}">
                    <a16:creationId xmlns:a16="http://schemas.microsoft.com/office/drawing/2014/main" id="{75ABA2DF-24B6-637F-946D-81F874A312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36395" y="2529644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7" name="Graphic 26" descr="Badge 3 with solid fill">
                <a:extLst>
                  <a:ext uri="{FF2B5EF4-FFF2-40B4-BE49-F238E27FC236}">
                    <a16:creationId xmlns:a16="http://schemas.microsoft.com/office/drawing/2014/main" id="{E34F6D1A-DDAD-05EE-4B3B-492E97730E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36395" y="2041019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9" name="Graphic 28" descr="Badge with solid fill">
                <a:extLst>
                  <a:ext uri="{FF2B5EF4-FFF2-40B4-BE49-F238E27FC236}">
                    <a16:creationId xmlns:a16="http://schemas.microsoft.com/office/drawing/2014/main" id="{93194CCF-5B72-BC19-596F-BF8B109076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836395" y="1552394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31" name="Graphic 30" descr="Badge 1 with solid fill">
                <a:extLst>
                  <a:ext uri="{FF2B5EF4-FFF2-40B4-BE49-F238E27FC236}">
                    <a16:creationId xmlns:a16="http://schemas.microsoft.com/office/drawing/2014/main" id="{421C5662-5401-62D2-6B53-CF640BC0EC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836395" y="1088359"/>
                <a:ext cx="468000" cy="468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68268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53;p8">
            <a:extLst>
              <a:ext uri="{FF2B5EF4-FFF2-40B4-BE49-F238E27FC236}">
                <a16:creationId xmlns:a16="http://schemas.microsoft.com/office/drawing/2014/main" id="{45385157-59CB-5FAE-F531-AE8E54815CAB}"/>
              </a:ext>
            </a:extLst>
          </p:cNvPr>
          <p:cNvSpPr/>
          <p:nvPr/>
        </p:nvSpPr>
        <p:spPr>
          <a:xfrm>
            <a:off x="11113" y="6481763"/>
            <a:ext cx="10104437" cy="3873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Sarabun"/>
              <a:buNone/>
              <a:tabLst>
                <a:tab pos="631825" algn="l"/>
              </a:tabLst>
              <a:defRPr/>
            </a:pPr>
            <a:r>
              <a:rPr kumimoji="0" lang="th-TH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แหล่งอ้างอิง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	ข้อมูลจาก เอกสารประกอบแผนแม่บทภายใต้ยุทธศาสตร์ชาติฯ (ฉบับแก้ไขเพิ่มเติม)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  <a:hlinkClick r:id="rId3"/>
              </a:rPr>
              <a:t>http://nscr.nesdc.go.th/wp-content/uploads/2023/03/ns_document_090366.pdf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และ</a:t>
            </a:r>
            <a:b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</a:b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	รายงานสรุปผลการดำเนินการตามยุทธศาสตร์ชาติ ประจำปี 256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6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  <a:hlinkClick r:id="rId4"/>
              </a:rPr>
              <a:t>http://nscr.nesdc.go.th/wp-content/uploads/2024/03/NS-Book-2566-180367.pdf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Sarabun"/>
              <a:cs typeface="TH SarabunPSK" panose="020B0500040200020003" pitchFamily="34" charset="-34"/>
              <a:sym typeface="Sarabun"/>
            </a:endParaRPr>
          </a:p>
        </p:txBody>
      </p:sp>
      <p:sp>
        <p:nvSpPr>
          <p:cNvPr id="254" name="Google Shape;254;p8">
            <a:extLst>
              <a:ext uri="{FF2B5EF4-FFF2-40B4-BE49-F238E27FC236}">
                <a16:creationId xmlns:a16="http://schemas.microsoft.com/office/drawing/2014/main" id="{4647CE45-517A-41B6-E4EF-C5A7E17FA2F0}"/>
              </a:ext>
            </a:extLst>
          </p:cNvPr>
          <p:cNvSpPr/>
          <p:nvPr/>
        </p:nvSpPr>
        <p:spPr>
          <a:xfrm>
            <a:off x="8207375" y="1243013"/>
            <a:ext cx="3984625" cy="35448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11268" name="Google Shape;255;p8">
            <a:extLst>
              <a:ext uri="{FF2B5EF4-FFF2-40B4-BE49-F238E27FC236}">
                <a16:creationId xmlns:a16="http://schemas.microsoft.com/office/drawing/2014/main" id="{EC031F3E-B5E5-BA20-790F-83DF25392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288" y="-15875"/>
            <a:ext cx="11628438" cy="417513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2400"/>
              <a:buFontTx/>
              <a:buNone/>
              <a:tabLst/>
              <a:defRPr/>
            </a:pPr>
            <a:endParaRPr kumimoji="0" lang="th-TH" altLang="th-TH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7" name="Google Shape;257;p8">
            <a:extLst>
              <a:ext uri="{FF2B5EF4-FFF2-40B4-BE49-F238E27FC236}">
                <a16:creationId xmlns:a16="http://schemas.microsoft.com/office/drawing/2014/main" id="{D06CD062-EDBF-4C45-2574-46DA9B080960}"/>
              </a:ext>
            </a:extLst>
          </p:cNvPr>
          <p:cNvSpPr/>
          <p:nvPr/>
        </p:nvSpPr>
        <p:spPr>
          <a:xfrm>
            <a:off x="9975850" y="6400800"/>
            <a:ext cx="2230438" cy="471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259" name="Google Shape;259;p8">
            <a:extLst>
              <a:ext uri="{FF2B5EF4-FFF2-40B4-BE49-F238E27FC236}">
                <a16:creationId xmlns:a16="http://schemas.microsoft.com/office/drawing/2014/main" id="{A87DE947-33DE-11B3-AF04-1BC1AAC41733}"/>
              </a:ext>
            </a:extLst>
          </p:cNvPr>
          <p:cNvSpPr/>
          <p:nvPr/>
        </p:nvSpPr>
        <p:spPr>
          <a:xfrm>
            <a:off x="85725" y="477838"/>
            <a:ext cx="7645400" cy="3381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800100" marR="0" lvl="0" indent="-800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Sarabun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 1 : อันดับความสามารถในการแข่งขันด้านโครงสร้างพื้นฐานทางวิทยาศาสตร์ </a:t>
            </a:r>
          </a:p>
        </p:txBody>
      </p:sp>
      <p:sp>
        <p:nvSpPr>
          <p:cNvPr id="260" name="Google Shape;260;p8">
            <a:extLst>
              <a:ext uri="{FF2B5EF4-FFF2-40B4-BE49-F238E27FC236}">
                <a16:creationId xmlns:a16="http://schemas.microsoft.com/office/drawing/2014/main" id="{CE0C6F49-0608-D6E5-B7B2-69B0057C684C}"/>
              </a:ext>
            </a:extLst>
          </p:cNvPr>
          <p:cNvSpPr/>
          <p:nvPr/>
        </p:nvSpPr>
        <p:spPr>
          <a:xfrm>
            <a:off x="7767638" y="501650"/>
            <a:ext cx="1222375" cy="4000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Sarabun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รหัส :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230001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266" name="Google Shape;266;p8">
            <a:extLst>
              <a:ext uri="{FF2B5EF4-FFF2-40B4-BE49-F238E27FC236}">
                <a16:creationId xmlns:a16="http://schemas.microsoft.com/office/drawing/2014/main" id="{C16069EF-A28D-666F-C0D7-C90C6D8A8FD3}"/>
              </a:ext>
            </a:extLst>
          </p:cNvPr>
          <p:cNvSpPr/>
          <p:nvPr/>
        </p:nvSpPr>
        <p:spPr>
          <a:xfrm>
            <a:off x="107950" y="2101850"/>
            <a:ext cx="3729038" cy="258763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Sarabun"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เป้าหมาย ปี 2568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ไม่ต่ำกว่าอันดับที่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30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graphicFrame>
        <p:nvGraphicFramePr>
          <p:cNvPr id="267" name="Google Shape;267;p8">
            <a:extLst>
              <a:ext uri="{FF2B5EF4-FFF2-40B4-BE49-F238E27FC236}">
                <a16:creationId xmlns:a16="http://schemas.microsoft.com/office/drawing/2014/main" id="{E96DCE0F-AF0B-FD4D-1957-B9A04572D148}"/>
              </a:ext>
            </a:extLst>
          </p:cNvPr>
          <p:cNvGraphicFramePr/>
          <p:nvPr/>
        </p:nvGraphicFramePr>
        <p:xfrm>
          <a:off x="107950" y="2382838"/>
          <a:ext cx="7559676" cy="13906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29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2997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35662">
                <a:tc grid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ข้อมูลพื้นฐาน (</a:t>
                      </a:r>
                      <a:r>
                        <a:rPr lang="th-TH" sz="1600" u="none" strike="noStrike" cap="none" dirty="0" err="1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Baseline</a:t>
                      </a: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 2566 – 2570</a:t>
                      </a:r>
                      <a:endParaRPr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63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2562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2563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2564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2565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</a:t>
                      </a: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  <a:endParaRPr lang="en-US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</a:t>
                      </a:r>
                      <a:endParaRPr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endParaRPr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rgbClr val="1E1ED2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2568*</a:t>
                      </a:r>
                      <a:endParaRPr sz="1400" dirty="0">
                        <a:solidFill>
                          <a:srgbClr val="1E1ED2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2569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2570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350">
                <a:tc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</a:t>
                      </a:r>
                    </a:p>
                  </a:txBody>
                  <a:tcPr marL="91443" marR="91443" marT="45768" marB="45768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91443" marR="91443" marT="45768" marB="45768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</a:t>
                      </a:r>
                    </a:p>
                  </a:txBody>
                  <a:tcPr marL="91443" marR="91443" marT="45768" marB="45768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91443" marR="91443" marT="45768" marB="45768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91443" marR="91443" marT="45768" marB="45768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39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30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30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400" u="none" strike="noStrike" cap="none" dirty="0">
                          <a:solidFill>
                            <a:srgbClr val="1E1ED2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</a:t>
                      </a:r>
                      <a:r>
                        <a:rPr lang="en-US" sz="1400" u="none" strike="noStrike" cap="none" dirty="0">
                          <a:solidFill>
                            <a:srgbClr val="1E1ED2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30</a:t>
                      </a:r>
                      <a:endParaRPr lang="th-TH" sz="1400" u="none" strike="noStrike" cap="none" dirty="0">
                        <a:solidFill>
                          <a:srgbClr val="1E1ED2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B9D3B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B9D3B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30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B9D3B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B9D3B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B9D3B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30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B9D3B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3" marR="91453" marT="45773" marB="45773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1333" name="Google Shape;268;p8">
            <a:extLst>
              <a:ext uri="{FF2B5EF4-FFF2-40B4-BE49-F238E27FC236}">
                <a16:creationId xmlns:a16="http://schemas.microsoft.com/office/drawing/2014/main" id="{41FBDAC5-9CB5-913B-D32B-A0DEE29EE8B8}"/>
              </a:ext>
            </a:extLst>
          </p:cNvPr>
          <p:cNvCxnSpPr>
            <a:cxnSpLocks/>
            <a:stCxn id="260" idx="3"/>
            <a:endCxn id="254" idx="0"/>
          </p:cNvCxnSpPr>
          <p:nvPr/>
        </p:nvCxnSpPr>
        <p:spPr bwMode="auto">
          <a:xfrm>
            <a:off x="8990013" y="701675"/>
            <a:ext cx="1209675" cy="541338"/>
          </a:xfrm>
          <a:prstGeom prst="bentConnector2">
            <a:avLst/>
          </a:prstGeom>
          <a:noFill/>
          <a:ln w="9525">
            <a:solidFill>
              <a:srgbClr val="3B9B33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334" name="Google Shape;272;p8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0105474B-2F72-8E0A-AD7D-4DAF2513955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013" y="31750"/>
            <a:ext cx="4968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35" name="Slide Number Placeholder 3">
            <a:extLst>
              <a:ext uri="{FF2B5EF4-FFF2-40B4-BE49-F238E27FC236}">
                <a16:creationId xmlns:a16="http://schemas.microsoft.com/office/drawing/2014/main" id="{08A2F88F-9498-1C72-5DB2-B2024E4E0C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399588" y="6492875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FBA805-0C66-46FF-9773-B3F9F333A255}" type="slidenum">
              <a:rPr kumimoji="0" lang="en-US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3C9101E1-6C8D-3F58-D08A-C51F9A67D892}"/>
              </a:ext>
            </a:extLst>
          </p:cNvPr>
          <p:cNvSpPr/>
          <p:nvPr/>
        </p:nvSpPr>
        <p:spPr>
          <a:xfrm>
            <a:off x="85725" y="6154738"/>
            <a:ext cx="6735763" cy="301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6100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ช่วงเวลารายงานผล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ทุกปี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408" name="Rectangle 8">
            <a:extLst>
              <a:ext uri="{FF2B5EF4-FFF2-40B4-BE49-F238E27FC236}">
                <a16:creationId xmlns:a16="http://schemas.microsoft.com/office/drawing/2014/main" id="{A46539B2-F04C-6922-0424-28B334D9F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" y="3822700"/>
            <a:ext cx="7618413" cy="615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808038" indent="-8080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12788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12788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1278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127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808038" marR="0" lvl="0" indent="-808038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2788" algn="l"/>
              </a:tabLst>
              <a:defRPr/>
            </a:pPr>
            <a:r>
              <a:rPr kumimoji="0" lang="th-TH" alt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en-US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* ค่าเป้าหมายจากยุทธศาสตร์การจัดสรรงบประมาณรายจ่ายประจำปีงบประมาณ พ.ศ. 256</a:t>
            </a:r>
            <a:r>
              <a:rPr kumimoji="0" lang="en-US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altLang="th-T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08038" marR="0" lvl="0" indent="-1778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2788" algn="l"/>
              </a:tabLst>
              <a:defRPr/>
            </a:pPr>
            <a:r>
              <a:rPr kumimoji="0" lang="th-TH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ข้อมูลอันดับความสามารถในการแข่งขัน (</a:t>
            </a:r>
            <a:r>
              <a:rPr kumimoji="0" lang="en-US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World Competitiveness Ranking) </a:t>
            </a:r>
            <a:r>
              <a:rPr kumimoji="0" lang="th-TH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ของสถาบันการจัดการนานาชาติ (</a:t>
            </a:r>
            <a:r>
              <a:rPr kumimoji="0" lang="en-US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International</a:t>
            </a:r>
            <a:r>
              <a:rPr kumimoji="0" lang="th-TH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alt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Institute for Management Development: IMD)	</a:t>
            </a:r>
            <a:endParaRPr kumimoji="0" lang="en-US" altLang="th-TH" sz="14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338" name="Google Shape;317;p8">
            <a:extLst>
              <a:ext uri="{FF2B5EF4-FFF2-40B4-BE49-F238E27FC236}">
                <a16:creationId xmlns:a16="http://schemas.microsoft.com/office/drawing/2014/main" id="{5AB3E880-1039-5CF0-1D8B-251C850C1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" y="5888038"/>
            <a:ext cx="10256838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 marL="546100" indent="-5461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546100" marR="0" lvl="0" indent="-5461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Sarabun"/>
              <a:buNone/>
              <a:tabLst/>
              <a:defRPr/>
            </a:pPr>
            <a:r>
              <a:rPr kumimoji="0" lang="th-TH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ผู้รับผิดชอบการรายงานผล </a:t>
            </a:r>
            <a:r>
              <a:rPr kumimoji="0" lang="th-TH" altLang="th-TH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 สำนักงานปลัดกระทรวงการอุดมศึกษา วิจัยและนวัตกรรม</a:t>
            </a:r>
            <a:endParaRPr kumimoji="0" lang="th-TH" alt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Sarabun"/>
              <a:cs typeface="TH SarabunPSK" panose="020B0500040200020003" pitchFamily="34" charset="-34"/>
            </a:endParaRPr>
          </a:p>
        </p:txBody>
      </p:sp>
      <p:graphicFrame>
        <p:nvGraphicFramePr>
          <p:cNvPr id="5" name="Google Shape;269;p8">
            <a:extLst>
              <a:ext uri="{FF2B5EF4-FFF2-40B4-BE49-F238E27FC236}">
                <a16:creationId xmlns:a16="http://schemas.microsoft.com/office/drawing/2014/main" id="{4938B58E-848E-E870-9096-BD32DD016A1E}"/>
              </a:ext>
            </a:extLst>
          </p:cNvPr>
          <p:cNvGraphicFramePr/>
          <p:nvPr/>
        </p:nvGraphicFramePr>
        <p:xfrm>
          <a:off x="8297863" y="3222625"/>
          <a:ext cx="3708401" cy="13541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856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345">
                <a:tc grid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4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2561-2565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2566-2570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2571-2575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2576-2580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34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 ใน 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br>
                        <a:rPr lang="en-US" sz="16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ลำดับแรก</a:t>
                      </a:r>
                      <a:endParaRPr lang="en-US" sz="16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dirty="0">
                          <a:solidFill>
                            <a:srgbClr val="3B9D3B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ไม่เกิน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dirty="0">
                          <a:solidFill>
                            <a:srgbClr val="3B9D3B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30</a:t>
                      </a: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ไม่เกิน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27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th-TH"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ไม่เกิน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25</a:t>
                      </a:r>
                    </a:p>
                  </a:txBody>
                  <a:tcPr marL="91472" marR="91472" marT="45733" marB="45733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358" name="Rectangle 5">
            <a:extLst>
              <a:ext uri="{FF2B5EF4-FFF2-40B4-BE49-F238E27FC236}">
                <a16:creationId xmlns:a16="http://schemas.microsoft.com/office/drawing/2014/main" id="{2C9A8F8D-3A74-6B6B-70CA-5907C457A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6013" y="2528888"/>
            <a:ext cx="33147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</a:t>
            </a:r>
            <a:r>
              <a:rPr kumimoji="0" lang="en-US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altLang="th-TH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ความสามารถในการแข่งขันด้านโครงสร้างฐานทางเทคโนโลยี และด้านโครงสร้างพื้นฐานทางวิทยาศาสตร์ของประเทศเพิ่มสูงขึ้น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607D473C-2855-3807-02C7-5C1516D45EF4}"/>
              </a:ext>
            </a:extLst>
          </p:cNvPr>
          <p:cNvSpPr/>
          <p:nvPr/>
        </p:nvSpPr>
        <p:spPr>
          <a:xfrm>
            <a:off x="8769350" y="1333500"/>
            <a:ext cx="3357563" cy="320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ยุทธศาสตร์ชาติ</a:t>
            </a:r>
            <a:r>
              <a:rPr kumimoji="0" lang="en-US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การสร้างความสามารถในการแข่งขัน</a:t>
            </a:r>
          </a:p>
        </p:txBody>
      </p:sp>
      <p:sp>
        <p:nvSpPr>
          <p:cNvPr id="11360" name="Rectangle 7">
            <a:extLst>
              <a:ext uri="{FF2B5EF4-FFF2-40B4-BE49-F238E27FC236}">
                <a16:creationId xmlns:a16="http://schemas.microsoft.com/office/drawing/2014/main" id="{F2F43ABE-E8D2-9C25-DD20-12C6F6A71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8400" y="2144713"/>
            <a:ext cx="33591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 </a:t>
            </a:r>
            <a:r>
              <a:rPr kumimoji="0" lang="en-US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ประเด็นที่ </a:t>
            </a:r>
            <a:r>
              <a:rPr kumimoji="0" lang="en-US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23 </a:t>
            </a: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การวิจัยพัฒนานวัตกรรม</a:t>
            </a:r>
            <a:endParaRPr kumimoji="0" lang="en-US" altLang="th-T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1361" name="Picture 18" descr="23) แผนแม่บทประเด็น การวิจัยและพัฒนานวัตกรรม – NSCR">
            <a:extLst>
              <a:ext uri="{FF2B5EF4-FFF2-40B4-BE49-F238E27FC236}">
                <a16:creationId xmlns:a16="http://schemas.microsoft.com/office/drawing/2014/main" id="{4971A4F3-CF6A-FA85-EFEC-E01561822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1995488"/>
            <a:ext cx="5413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2" name="Picture 9">
            <a:extLst>
              <a:ext uri="{FF2B5EF4-FFF2-40B4-BE49-F238E27FC236}">
                <a16:creationId xmlns:a16="http://schemas.microsoft.com/office/drawing/2014/main" id="{9715A308-C2F0-CEDA-6D71-0F30CE1AA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013" y="1354138"/>
            <a:ext cx="4540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63" name="กลุ่ม 17">
            <a:extLst>
              <a:ext uri="{FF2B5EF4-FFF2-40B4-BE49-F238E27FC236}">
                <a16:creationId xmlns:a16="http://schemas.microsoft.com/office/drawing/2014/main" id="{EA743E5C-AA29-6EB8-4993-E27F1920884F}"/>
              </a:ext>
            </a:extLst>
          </p:cNvPr>
          <p:cNvGrpSpPr>
            <a:grpSpLocks/>
          </p:cNvGrpSpPr>
          <p:nvPr/>
        </p:nvGrpSpPr>
        <p:grpSpPr bwMode="auto">
          <a:xfrm>
            <a:off x="10431463" y="404813"/>
            <a:ext cx="1249362" cy="465137"/>
            <a:chOff x="10269407" y="415306"/>
            <a:chExt cx="1941020" cy="1174192"/>
          </a:xfrm>
        </p:grpSpPr>
        <p:sp>
          <p:nvSpPr>
            <p:cNvPr id="19" name="Rectangle: Rounded Corners 14">
              <a:extLst>
                <a:ext uri="{FF2B5EF4-FFF2-40B4-BE49-F238E27FC236}">
                  <a16:creationId xmlns:a16="http://schemas.microsoft.com/office/drawing/2014/main" id="{1196F211-6126-DF30-625C-D6DD0CBEF5E3}"/>
                </a:ext>
              </a:extLst>
            </p:cNvPr>
            <p:cNvSpPr/>
            <p:nvPr/>
          </p:nvSpPr>
          <p:spPr>
            <a:xfrm>
              <a:off x="10269407" y="415306"/>
              <a:ext cx="1862097" cy="7293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th-TH"/>
              </a:defPPr>
              <a:lvl1pPr marL="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99" name="TextBox 11">
              <a:extLst>
                <a:ext uri="{FF2B5EF4-FFF2-40B4-BE49-F238E27FC236}">
                  <a16:creationId xmlns:a16="http://schemas.microsoft.com/office/drawing/2014/main" id="{E2090F16-D4B0-275C-A00E-EF26996FD0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48076" y="424562"/>
              <a:ext cx="1862351" cy="1164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สป.อว,,วช.,ปส</a:t>
              </a:r>
              <a:r>
                <a:rPr kumimoji="0" lang="en-US" altLang="th-TH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</a:t>
              </a:r>
              <a:r>
                <a:rPr kumimoji="0" lang="th-TH" altLang="th-TH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, วศ.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altLang="th-TH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86CFDC0-B401-40F4-06D5-1202D07F4D4C}"/>
              </a:ext>
            </a:extLst>
          </p:cNvPr>
          <p:cNvSpPr/>
          <p:nvPr/>
        </p:nvSpPr>
        <p:spPr>
          <a:xfrm>
            <a:off x="65088" y="895350"/>
            <a:ext cx="77501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3275" marR="0" lvl="0" indent="-8032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03275" algn="l"/>
              </a:tabLst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ใช้ข้อมูลอันดับความสามารถในการแข่งขัน (</a:t>
            </a:r>
            <a:r>
              <a:rPr kumimoji="0" lang="en-US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World Competitiveness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Ranking)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ด้านโครงสร้างพื้นฐานทางวิทยาศาสตร์ซึ่งวัดความสามารถในหลายมิติ เช่น ค่าใช้จ่ายในการลงทุนด้าน </a:t>
            </a:r>
            <a:r>
              <a:rPr kumimoji="0" lang="en-US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R&amp;D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ต่อปี และต่อหัวประชากร การลงทุนด้าน</a:t>
            </a:r>
            <a:r>
              <a:rPr kumimoji="0" lang="en-US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R&amp;D 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ของภาคเอกชน บุคลากรด้าน </a:t>
            </a:r>
            <a:r>
              <a:rPr kumimoji="0" lang="en-US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R&amp;D </a:t>
            </a:r>
            <a:r>
              <a:rPr kumimoji="0" lang="th-TH" sz="1800" b="0" i="0" u="none" strike="noStrike" kern="120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ต่อประชากร 1,000 คน และที่อยู่ในภาคธุรกิจ นักวิจัยและผู้สำเร็จการศึกษาด้านวิทยาศาสตร์ การขึ้นทะเบียนทรัพย์สินทางปัญญาและการจดสิทธิบัตร การถ่ายทอดองค์ความรู้ เป็นต้น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365" name="TextBox 7">
            <a:extLst>
              <a:ext uri="{FF2B5EF4-FFF2-40B4-BE49-F238E27FC236}">
                <a16:creationId xmlns:a16="http://schemas.microsoft.com/office/drawing/2014/main" id="{03D7D10E-7DDB-0558-014D-30185DDD9771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123825" y="-15875"/>
            <a:ext cx="808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รายละเอียดตัวชี้วัด</a:t>
            </a:r>
            <a:r>
              <a:rPr kumimoji="0" lang="en-US" altLang="th-TH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Strategic KPIs</a:t>
            </a:r>
            <a:endParaRPr kumimoji="0" lang="th-TH" altLang="th-TH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33">
            <a:extLst>
              <a:ext uri="{FF2B5EF4-FFF2-40B4-BE49-F238E27FC236}">
                <a16:creationId xmlns:a16="http://schemas.microsoft.com/office/drawing/2014/main" id="{E83DD566-1B66-A65C-0277-8800168594F3}"/>
              </a:ext>
            </a:extLst>
          </p:cNvPr>
          <p:cNvGraphicFramePr>
            <a:graphicFrameLocks noGrp="1"/>
          </p:cNvGraphicFramePr>
          <p:nvPr/>
        </p:nvGraphicFramePr>
        <p:xfrm>
          <a:off x="65088" y="4633913"/>
          <a:ext cx="4822824" cy="911226"/>
        </p:xfrm>
        <a:graphic>
          <a:graphicData uri="http://schemas.openxmlformats.org/drawingml/2006/table">
            <a:tbl>
              <a:tblPr firstRow="1" bandRow="1"/>
              <a:tblGrid>
                <a:gridCol w="1607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7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724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kern="1200" noProof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 รอบ </a:t>
                      </a:r>
                      <a:r>
                        <a:rPr lang="en-US" sz="1500" kern="1200" noProof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th-TH" sz="1500" kern="1200" noProof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เดือน</a:t>
                      </a:r>
                      <a:endParaRPr lang="en-US" sz="1500" kern="1200" noProof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5991" marR="71982" marT="43707" marB="4370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7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(50)</a:t>
                      </a: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 (</a:t>
                      </a: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75</a:t>
                      </a: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 (100)</a:t>
                      </a: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7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endParaRPr lang="en-US" sz="150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endParaRPr lang="th-TH" sz="150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1982" marR="71982" marT="43707" marB="4370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le 33">
            <a:extLst>
              <a:ext uri="{FF2B5EF4-FFF2-40B4-BE49-F238E27FC236}">
                <a16:creationId xmlns:a16="http://schemas.microsoft.com/office/drawing/2014/main" id="{99F161FA-9FBF-1BAC-220E-6B6BFA8996EA}"/>
              </a:ext>
            </a:extLst>
          </p:cNvPr>
          <p:cNvGraphicFramePr>
            <a:graphicFrameLocks noGrp="1"/>
          </p:cNvGraphicFramePr>
          <p:nvPr/>
        </p:nvGraphicFramePr>
        <p:xfrm>
          <a:off x="5241925" y="4649788"/>
          <a:ext cx="4873626" cy="879480"/>
        </p:xfrm>
        <a:graphic>
          <a:graphicData uri="http://schemas.openxmlformats.org/drawingml/2006/table">
            <a:tbl>
              <a:tblPr firstRow="1" bandRow="1"/>
              <a:tblGrid>
                <a:gridCol w="1608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8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728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kern="1200" noProof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 รอบ 12 เดือน</a:t>
                      </a:r>
                      <a:endParaRPr lang="en-US" sz="1500" kern="1200" noProof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5998" marR="71995" marT="43710" marB="43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7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(50)</a:t>
                      </a: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 (</a:t>
                      </a: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75</a:t>
                      </a: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 (100)</a:t>
                      </a: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0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endParaRPr lang="th-TH" sz="150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5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อันดับที่ 30 </a:t>
                      </a: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1995" marR="71995" marT="43710" marB="4371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396" name="Picture 10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575CFA88-4982-0890-A33E-2D0E8ABE3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0844" r="11998" b="48933"/>
          <a:stretch>
            <a:fillRect/>
          </a:stretch>
        </p:blipFill>
        <p:spPr bwMode="auto">
          <a:xfrm>
            <a:off x="9901238" y="520700"/>
            <a:ext cx="222250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97" name="TextBox 24">
            <a:extLst>
              <a:ext uri="{FF2B5EF4-FFF2-40B4-BE49-F238E27FC236}">
                <a16:creationId xmlns:a16="http://schemas.microsoft.com/office/drawing/2014/main" id="{2F7FB0CD-4513-DFF7-D4DF-A8E4364F1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3025" y="722313"/>
            <a:ext cx="1920875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ความสามารถในการแข่งขันด้านโครงสร้าง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พื้นฐานทางเทคโนโลยีและด้านโครงสร้าง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พื้นฐานทางวิทยาศาสตร์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E99EA2-E56C-6B35-83D5-3AC67B99E36B}"/>
              </a:ext>
            </a:extLst>
          </p:cNvPr>
          <p:cNvSpPr txBox="1"/>
          <p:nvPr/>
        </p:nvSpPr>
        <p:spPr>
          <a:xfrm>
            <a:off x="10625415" y="-18433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4453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">
            <a:extLst>
              <a:ext uri="{FF2B5EF4-FFF2-40B4-BE49-F238E27FC236}">
                <a16:creationId xmlns:a16="http://schemas.microsoft.com/office/drawing/2014/main" id="{ECFA11B2-002B-A887-DF7C-689A7F015D65}"/>
              </a:ext>
            </a:extLst>
          </p:cNvPr>
          <p:cNvSpPr/>
          <p:nvPr/>
        </p:nvSpPr>
        <p:spPr>
          <a:xfrm>
            <a:off x="8016875" y="1243013"/>
            <a:ext cx="4175125" cy="35163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26627" name="Google Shape;255;p8">
            <a:extLst>
              <a:ext uri="{FF2B5EF4-FFF2-40B4-BE49-F238E27FC236}">
                <a16:creationId xmlns:a16="http://schemas.microsoft.com/office/drawing/2014/main" id="{DCC78531-B075-62DD-8FD4-C9CAAF3A1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288" y="-15875"/>
            <a:ext cx="11628438" cy="417513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2400"/>
              <a:buFontTx/>
              <a:buNone/>
              <a:tabLst/>
              <a:defRPr/>
            </a:pPr>
            <a:endParaRPr kumimoji="0" lang="th-TH" altLang="th-TH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7" name="Google Shape;257;p8">
            <a:extLst>
              <a:ext uri="{FF2B5EF4-FFF2-40B4-BE49-F238E27FC236}">
                <a16:creationId xmlns:a16="http://schemas.microsoft.com/office/drawing/2014/main" id="{85E65D05-9DC2-F6DD-E75B-FF8E065770D9}"/>
              </a:ext>
            </a:extLst>
          </p:cNvPr>
          <p:cNvSpPr/>
          <p:nvPr/>
        </p:nvSpPr>
        <p:spPr>
          <a:xfrm>
            <a:off x="9975850" y="6400800"/>
            <a:ext cx="2230438" cy="471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259" name="Google Shape;259;p8">
            <a:extLst>
              <a:ext uri="{FF2B5EF4-FFF2-40B4-BE49-F238E27FC236}">
                <a16:creationId xmlns:a16="http://schemas.microsoft.com/office/drawing/2014/main" id="{F026D16C-A072-5E34-81AA-7018C1C305A6}"/>
              </a:ext>
            </a:extLst>
          </p:cNvPr>
          <p:cNvSpPr/>
          <p:nvPr/>
        </p:nvSpPr>
        <p:spPr>
          <a:xfrm>
            <a:off x="123825" y="477838"/>
            <a:ext cx="7643813" cy="3381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800100" marR="0" lvl="0" indent="-800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Sarabun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1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: สัดส่วนมูลค่าการลงทุนวิจัย พัฒนา และนวัตกรรมต่อผลิตภัณฑ์มวลรวมในประเทศ</a:t>
            </a:r>
          </a:p>
        </p:txBody>
      </p:sp>
      <p:sp>
        <p:nvSpPr>
          <p:cNvPr id="260" name="Google Shape;260;p8">
            <a:extLst>
              <a:ext uri="{FF2B5EF4-FFF2-40B4-BE49-F238E27FC236}">
                <a16:creationId xmlns:a16="http://schemas.microsoft.com/office/drawing/2014/main" id="{FA0FF000-3D0D-ED81-E855-8E75706ACCDF}"/>
              </a:ext>
            </a:extLst>
          </p:cNvPr>
          <p:cNvSpPr/>
          <p:nvPr/>
        </p:nvSpPr>
        <p:spPr>
          <a:xfrm>
            <a:off x="7767638" y="501650"/>
            <a:ext cx="1222375" cy="4000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Sarabun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รหัส :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230002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266" name="Google Shape;266;p8">
            <a:extLst>
              <a:ext uri="{FF2B5EF4-FFF2-40B4-BE49-F238E27FC236}">
                <a16:creationId xmlns:a16="http://schemas.microsoft.com/office/drawing/2014/main" id="{7521745E-5916-ACE6-1932-B018FDE9153E}"/>
              </a:ext>
            </a:extLst>
          </p:cNvPr>
          <p:cNvSpPr/>
          <p:nvPr/>
        </p:nvSpPr>
        <p:spPr>
          <a:xfrm>
            <a:off x="123825" y="2370138"/>
            <a:ext cx="3727450" cy="25876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Sarabun"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เป้าหมาย ปี 2568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ร้อยละ 1.6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graphicFrame>
        <p:nvGraphicFramePr>
          <p:cNvPr id="267" name="Google Shape;267;p8">
            <a:extLst>
              <a:ext uri="{FF2B5EF4-FFF2-40B4-BE49-F238E27FC236}">
                <a16:creationId xmlns:a16="http://schemas.microsoft.com/office/drawing/2014/main" id="{F5CE30CF-EFB7-E546-1FB4-69DD0B2EF388}"/>
              </a:ext>
            </a:extLst>
          </p:cNvPr>
          <p:cNvGraphicFramePr/>
          <p:nvPr/>
        </p:nvGraphicFramePr>
        <p:xfrm>
          <a:off x="192088" y="2657475"/>
          <a:ext cx="7653336" cy="1174751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37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777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35109">
                <a:tc grid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ข้อมูลพื้นฐาน (</a:t>
                      </a:r>
                      <a:r>
                        <a:rPr lang="th-TH" sz="1600" u="none" strike="noStrike" cap="none" dirty="0" err="1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Baseline</a:t>
                      </a: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 2566 – 2570</a:t>
                      </a:r>
                      <a:endParaRPr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5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2562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2563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2564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2565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  <a:endParaRPr lang="en-US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</a:t>
                      </a:r>
                      <a:endParaRPr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endParaRPr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rgbClr val="1E1ED2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2568*</a:t>
                      </a:r>
                      <a:endParaRPr sz="1400" dirty="0">
                        <a:solidFill>
                          <a:srgbClr val="1E1ED2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2569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2570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8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1.11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1.14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1.33</a:t>
                      </a:r>
                      <a:endParaRPr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1.21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1.5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600"/>
                        <a:buFont typeface="Sarabun"/>
                        <a:buNone/>
                      </a:pPr>
                      <a:r>
                        <a:rPr lang="th-TH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1.55</a:t>
                      </a:r>
                      <a:endParaRPr lang="th-TH" sz="1400" u="none" strike="noStrike" cap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400" u="none" strike="noStrike" cap="none" dirty="0">
                          <a:solidFill>
                            <a:srgbClr val="1E1ED2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ร้อยละ 1.6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B9D3B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ไม่น้อยกว่าร้อยละ1.7</a:t>
                      </a:r>
                    </a:p>
                  </a:txBody>
                  <a:tcPr marL="91457" marR="91457" marT="45635" marB="4563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B9D3B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6689" name="Google Shape;268;p8">
            <a:extLst>
              <a:ext uri="{FF2B5EF4-FFF2-40B4-BE49-F238E27FC236}">
                <a16:creationId xmlns:a16="http://schemas.microsoft.com/office/drawing/2014/main" id="{23D5DE08-36BE-530C-2D02-8475F6491299}"/>
              </a:ext>
            </a:extLst>
          </p:cNvPr>
          <p:cNvCxnSpPr>
            <a:cxnSpLocks/>
            <a:stCxn id="260" idx="3"/>
            <a:endCxn id="254" idx="0"/>
          </p:cNvCxnSpPr>
          <p:nvPr/>
        </p:nvCxnSpPr>
        <p:spPr bwMode="auto">
          <a:xfrm>
            <a:off x="8990013" y="701675"/>
            <a:ext cx="1114425" cy="541338"/>
          </a:xfrm>
          <a:prstGeom prst="bentConnector2">
            <a:avLst/>
          </a:prstGeom>
          <a:noFill/>
          <a:ln w="9525">
            <a:solidFill>
              <a:srgbClr val="3B9B33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690" name="Google Shape;272;p8" descr="สำนักงานคณะกรรมการการพัฒนาระบบราชการ">
            <a:extLst>
              <a:ext uri="{FF2B5EF4-FFF2-40B4-BE49-F238E27FC236}">
                <a16:creationId xmlns:a16="http://schemas.microsoft.com/office/drawing/2014/main" id="{1FBAD29A-D677-A30B-D36C-323DAC542AE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013" y="31750"/>
            <a:ext cx="4968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91" name="Google Shape;273;p8">
            <a:extLst>
              <a:ext uri="{FF2B5EF4-FFF2-40B4-BE49-F238E27FC236}">
                <a16:creationId xmlns:a16="http://schemas.microsoft.com/office/drawing/2014/main" id="{B2DF4AB1-36F4-D96C-1DC4-87D3C29162D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1331913"/>
            <a:ext cx="584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92" name="Google Shape;274;p8">
            <a:extLst>
              <a:ext uri="{FF2B5EF4-FFF2-40B4-BE49-F238E27FC236}">
                <a16:creationId xmlns:a16="http://schemas.microsoft.com/office/drawing/2014/main" id="{4316F507-D34C-04EE-7F11-5F8B77EA6ACA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888" y="1960563"/>
            <a:ext cx="6223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93" name="Slide Number Placeholder 3">
            <a:extLst>
              <a:ext uri="{FF2B5EF4-FFF2-40B4-BE49-F238E27FC236}">
                <a16:creationId xmlns:a16="http://schemas.microsoft.com/office/drawing/2014/main" id="{DF6EFBE6-5AB2-1988-D44B-D39545EBDD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399588" y="6492875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D59BB4-3C04-48B9-99CD-1D4CB900F30D}" type="slidenum">
              <a:rPr kumimoji="0" lang="en-US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6694" name="Rectangle 25">
            <a:extLst>
              <a:ext uri="{FF2B5EF4-FFF2-40B4-BE49-F238E27FC236}">
                <a16:creationId xmlns:a16="http://schemas.microsoft.com/office/drawing/2014/main" id="{0BA9E355-D96A-E51A-9AE5-83B5072A8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6211888"/>
            <a:ext cx="67341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6100" indent="-5461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5461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5461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5461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461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546100" marR="0" lvl="0" indent="-5461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6100" algn="l"/>
              </a:tabLst>
              <a:defRPr/>
            </a:pPr>
            <a:r>
              <a:rPr kumimoji="0" lang="th-TH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ช่วงเวลารายงานผล </a:t>
            </a:r>
            <a:r>
              <a:rPr kumimoji="0" lang="en-US" altLang="th-TH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en-US" altLang="th-TH" sz="16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104EBDEA-9311-C5BA-39AD-1D1C25104414}"/>
              </a:ext>
            </a:extLst>
          </p:cNvPr>
          <p:cNvSpPr/>
          <p:nvPr/>
        </p:nvSpPr>
        <p:spPr>
          <a:xfrm>
            <a:off x="206375" y="3889375"/>
            <a:ext cx="7750175" cy="44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8038" marR="0" lvl="0" indent="-80803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2788" algn="l"/>
              </a:tabLst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	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* ค่าเป้าหมายจากยุทธศาสตร์การจัดสรรงบประมาณรายจ่ายประจำปีงบประมาณ พ.ศ. 256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08038" marR="0" lvl="0" indent="-80803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2788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-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ข้อมูลจาก สัดส่วนมูลค่าการลงทุนวิจัยและพัฒนา (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GERD)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ต่อผลิตภัณฑ์มวลรวมในประเทศ (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GDP)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ของสำนักงานการวิจัยแห่งชาติ</a:t>
            </a:r>
          </a:p>
        </p:txBody>
      </p:sp>
      <p:sp>
        <p:nvSpPr>
          <p:cNvPr id="26696" name="Google Shape;317;p8">
            <a:extLst>
              <a:ext uri="{FF2B5EF4-FFF2-40B4-BE49-F238E27FC236}">
                <a16:creationId xmlns:a16="http://schemas.microsoft.com/office/drawing/2014/main" id="{ADD8493F-3F04-E362-B558-752A84D57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5913438"/>
            <a:ext cx="10256838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 marL="546100" indent="-5461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546100" marR="0" lvl="0" indent="-5461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Sarabun"/>
              <a:buNone/>
              <a:tabLst/>
              <a:defRPr/>
            </a:pPr>
            <a:r>
              <a:rPr kumimoji="0" lang="th-TH" altLang="th-TH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ผู้รับผิดชอบการรายงานผล </a:t>
            </a:r>
            <a:r>
              <a:rPr kumimoji="0" lang="th-TH" altLang="th-TH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 สำนักงานการวิจัยแห่งชาติ</a:t>
            </a:r>
            <a:endParaRPr kumimoji="0" lang="th-TH" altLang="th-T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Sarabun"/>
              <a:cs typeface="TH SarabunPSK" panose="020B0500040200020003" pitchFamily="34" charset="-34"/>
            </a:endParaRPr>
          </a:p>
        </p:txBody>
      </p:sp>
      <p:graphicFrame>
        <p:nvGraphicFramePr>
          <p:cNvPr id="6" name="Google Shape;269;p8">
            <a:extLst>
              <a:ext uri="{FF2B5EF4-FFF2-40B4-BE49-F238E27FC236}">
                <a16:creationId xmlns:a16="http://schemas.microsoft.com/office/drawing/2014/main" id="{58E68FC9-AD25-163C-29D6-2A184B7D52A1}"/>
              </a:ext>
            </a:extLst>
          </p:cNvPr>
          <p:cNvGraphicFramePr/>
          <p:nvPr/>
        </p:nvGraphicFramePr>
        <p:xfrm>
          <a:off x="8099425" y="3087688"/>
          <a:ext cx="4032252" cy="127954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008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154">
                <a:tc grid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5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2561-2565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2566-2570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2571-2575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2576-2580</a:t>
                      </a:r>
                      <a:endParaRPr sz="180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21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ร้อยละ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1.5</a:t>
                      </a: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solidFill>
                            <a:srgbClr val="3B9D3B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ไม่น้อยกว่า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dirty="0">
                          <a:solidFill>
                            <a:srgbClr val="3B9D3B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1.7</a:t>
                      </a: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ไม่น้อยกว่า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ร้อยละ 1.9</a:t>
                      </a: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ไม่น้อยกว่า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ร้อยละ 2.0</a:t>
                      </a:r>
                    </a:p>
                    <a:p>
                      <a:pPr marL="0" marR="0" lvl="0" indent="0" algn="ct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th-TH" sz="14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6" marR="91456" marT="45659" marB="45659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tangle 6">
            <a:extLst>
              <a:ext uri="{FF2B5EF4-FFF2-40B4-BE49-F238E27FC236}">
                <a16:creationId xmlns:a16="http://schemas.microsoft.com/office/drawing/2014/main" id="{C627741E-9D17-6A92-A03D-6068E9380C66}"/>
              </a:ext>
            </a:extLst>
          </p:cNvPr>
          <p:cNvSpPr/>
          <p:nvPr/>
        </p:nvSpPr>
        <p:spPr>
          <a:xfrm>
            <a:off x="8689975" y="1271588"/>
            <a:ext cx="3359150" cy="32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ยุทธศาสตร์ชาติ</a:t>
            </a:r>
            <a:r>
              <a:rPr kumimoji="0" lang="en-US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การสร้างความสามารถในการแข่งขัน</a:t>
            </a:r>
          </a:p>
        </p:txBody>
      </p:sp>
      <p:sp>
        <p:nvSpPr>
          <p:cNvPr id="26717" name="Rectangle 7">
            <a:extLst>
              <a:ext uri="{FF2B5EF4-FFF2-40B4-BE49-F238E27FC236}">
                <a16:creationId xmlns:a16="http://schemas.microsoft.com/office/drawing/2014/main" id="{E6B9C25F-E4DD-4A84-5A51-D793AC00A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0613" y="2082800"/>
            <a:ext cx="33575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 </a:t>
            </a:r>
            <a:r>
              <a:rPr kumimoji="0" lang="en-US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ประเด็นที่ </a:t>
            </a:r>
            <a:r>
              <a:rPr kumimoji="0" lang="en-US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23 </a:t>
            </a: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การวิจัยพัฒนานวัตกรรม</a:t>
            </a:r>
            <a:endParaRPr kumimoji="0" lang="en-US" altLang="th-T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6718" name="Rectangle 12">
            <a:extLst>
              <a:ext uri="{FF2B5EF4-FFF2-40B4-BE49-F238E27FC236}">
                <a16:creationId xmlns:a16="http://schemas.microsoft.com/office/drawing/2014/main" id="{E149029D-2481-67E8-BE00-F151EEF51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7913" y="2316163"/>
            <a:ext cx="33147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</a:t>
            </a:r>
            <a:r>
              <a:rPr kumimoji="0" lang="en-US" altLang="th-TH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altLang="th-TH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มูลค่าการลงทุนวิจัยและพัฒนา 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นวัตกรรมต่อผลิตภัณฑ์มวลรวมในประเทศเพิ่มขึ้น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th-T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Google Shape;253;p8">
            <a:extLst>
              <a:ext uri="{FF2B5EF4-FFF2-40B4-BE49-F238E27FC236}">
                <a16:creationId xmlns:a16="http://schemas.microsoft.com/office/drawing/2014/main" id="{B417499C-6884-CEE1-1DAE-95CB931BBD8E}"/>
              </a:ext>
            </a:extLst>
          </p:cNvPr>
          <p:cNvSpPr/>
          <p:nvPr/>
        </p:nvSpPr>
        <p:spPr>
          <a:xfrm>
            <a:off x="11113" y="6481763"/>
            <a:ext cx="9964737" cy="3873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lIns="91425" tIns="45700" rIns="91425" bIns="45700"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Sarabun"/>
              <a:buNone/>
              <a:tabLst>
                <a:tab pos="631825" algn="l"/>
              </a:tabLst>
              <a:defRPr/>
            </a:pPr>
            <a:r>
              <a:rPr kumimoji="0" lang="th-TH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แหล่งอ้างอิง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	ข้อมูลจาก เอกสารประกอบแผนแม่บทภายใต้ยุทธศาสตร์ชาติฯ (ฉบับแก้ไขเพิ่มเติม)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  <a:hlinkClick r:id="rId6"/>
              </a:rPr>
              <a:t>http://nscr.nesdc.go.th/wp-content/uploads/2023/03/ns_document_090366.pdf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และ</a:t>
            </a:r>
            <a:b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</a:b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	รายงานสรุปผลการดำเนินการตามยุทธศาสตร์ชาติ ประจำปี 256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6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  <a:hlinkClick r:id="rId7"/>
              </a:rPr>
              <a:t>http://nscr.nesdc.go.th/wp-content/uploads/2024/03/NS-Book-2566-180367.pdf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Sarabun"/>
              <a:cs typeface="TH SarabunPSK" panose="020B0500040200020003" pitchFamily="34" charset="-34"/>
              <a:sym typeface="Sarabun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4E6763-320A-81D7-82DA-004E818BAD96}"/>
              </a:ext>
            </a:extLst>
          </p:cNvPr>
          <p:cNvSpPr txBox="1"/>
          <p:nvPr/>
        </p:nvSpPr>
        <p:spPr>
          <a:xfrm>
            <a:off x="123825" y="825500"/>
            <a:ext cx="76644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มูลค่าการลงทุนวิจัยและพัฒนา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GERD)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คือ ค่าใช้จ่ายทั้งหมดในการวิจัยและพัฒนาภายในประเทศ ทั้งของภาคเอกชน ภาครัฐ รัฐวิสาหกิจ สถาบันการศึกษา และองค์กรไม่แสวงหาผลกำไรในช่วงระยะเวลา 1 ปี โดยรวมถึงค่าใช้จ่ายภายในประเทศที่ได้รับทุนเพื่อวิจัยและพัฒนาจากต่างประเทศด้วย แต่ไม่รวมถึงค่าใช้จ่ายที่ดำเนินงานอยู่ในต่างประเทศ</a:t>
            </a:r>
          </a:p>
          <a:p>
            <a:pPr marL="285750" marR="0" lvl="0" indent="-285750" algn="thai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สูตรการคำนวณ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ค่าใช้จ่ายในการวิจัยและพัฒนา (</a:t>
            </a:r>
            <a:r>
              <a:rPr kumimoji="0" lang="en-US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GERD)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x 100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            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ผลิตภัณฑ์มวลรวมในประเทศ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(GDP)</a:t>
            </a:r>
          </a:p>
        </p:txBody>
      </p:sp>
      <p:sp>
        <p:nvSpPr>
          <p:cNvPr id="26721" name="TextBox 1">
            <a:extLst>
              <a:ext uri="{FF2B5EF4-FFF2-40B4-BE49-F238E27FC236}">
                <a16:creationId xmlns:a16="http://schemas.microsoft.com/office/drawing/2014/main" id="{646AF11D-3544-FDDF-E88B-B0D5F1942748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123825" y="-15875"/>
            <a:ext cx="808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รายละเอียดตัวชี้วัด</a:t>
            </a:r>
            <a:r>
              <a:rPr kumimoji="0" lang="en-US" alt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Monitor KPIs</a:t>
            </a:r>
            <a:endParaRPr kumimoji="0" lang="th-TH" altLang="th-TH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26722" name="Group 1">
            <a:extLst>
              <a:ext uri="{FF2B5EF4-FFF2-40B4-BE49-F238E27FC236}">
                <a16:creationId xmlns:a16="http://schemas.microsoft.com/office/drawing/2014/main" id="{68B6DFD2-D1EB-D245-6A09-EA558B1A4781}"/>
              </a:ext>
            </a:extLst>
          </p:cNvPr>
          <p:cNvGrpSpPr>
            <a:grpSpLocks/>
          </p:cNvGrpSpPr>
          <p:nvPr/>
        </p:nvGrpSpPr>
        <p:grpSpPr bwMode="auto">
          <a:xfrm>
            <a:off x="10796588" y="403225"/>
            <a:ext cx="822325" cy="323850"/>
            <a:chOff x="10791285" y="411268"/>
            <a:chExt cx="822960" cy="324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7B05DCC-496A-770A-4819-34C1E93DD14B}"/>
                </a:ext>
              </a:extLst>
            </p:cNvPr>
            <p:cNvSpPr/>
            <p:nvPr/>
          </p:nvSpPr>
          <p:spPr>
            <a:xfrm>
              <a:off x="10791285" y="411268"/>
              <a:ext cx="822960" cy="32400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3F0C78-6BCA-16F9-BFE9-AA435DBD0BFF}"/>
                </a:ext>
              </a:extLst>
            </p:cNvPr>
            <p:cNvSpPr txBox="1"/>
            <p:nvPr/>
          </p:nvSpPr>
          <p:spPr>
            <a:xfrm>
              <a:off x="10948568" y="468444"/>
              <a:ext cx="540167" cy="255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วช. </a:t>
              </a:r>
              <a:endPara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EE967A-C55E-C830-1CD2-5B523980E255}"/>
              </a:ext>
            </a:extLst>
          </p:cNvPr>
          <p:cNvSpPr txBox="1"/>
          <p:nvPr/>
        </p:nvSpPr>
        <p:spPr>
          <a:xfrm>
            <a:off x="10625415" y="-18433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7AC87131-DFDC-3040-010D-E4B38BCAE411}"/>
              </a:ext>
            </a:extLst>
          </p:cNvPr>
          <p:cNvSpPr/>
          <p:nvPr/>
        </p:nvSpPr>
        <p:spPr>
          <a:xfrm>
            <a:off x="0" y="924716"/>
            <a:ext cx="12192000" cy="593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B0AB86-954B-C1C6-8E00-2365495C0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AB04692-B77B-B8D6-2B0B-37E408FE9D96}"/>
              </a:ext>
            </a:extLst>
          </p:cNvPr>
          <p:cNvGraphicFramePr>
            <a:graphicFrameLocks noGrp="1"/>
          </p:cNvGraphicFramePr>
          <p:nvPr/>
        </p:nvGraphicFramePr>
        <p:xfrm>
          <a:off x="230997" y="958969"/>
          <a:ext cx="5734867" cy="4807471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718304">
                  <a:extLst>
                    <a:ext uri="{9D8B030D-6E8A-4147-A177-3AD203B41FA5}">
                      <a16:colId xmlns:a16="http://schemas.microsoft.com/office/drawing/2014/main" val="2655004786"/>
                    </a:ext>
                  </a:extLst>
                </a:gridCol>
                <a:gridCol w="1016563">
                  <a:extLst>
                    <a:ext uri="{9D8B030D-6E8A-4147-A177-3AD203B41FA5}">
                      <a16:colId xmlns:a16="http://schemas.microsoft.com/office/drawing/2014/main" val="2907944229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en-US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SKPIs </a:t>
                      </a:r>
                      <a:b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ตามมติ อ.ก.พ.ร.ฯ 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A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7367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กระทรวงการคลัง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7215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กระทรวงการต่างประเทศ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05542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กระทรวงการท่องเที่ยวและกีฬา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682589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กระทรวงการพัฒนาสังคมและความมั่นคงของมนุษย์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351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กระทรวงเกษตรและสหกรณ์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31485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กระทรวงทรัพยากรธรรมชาติและสิ่งแวดล้อม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8566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กระทรวงคมนาคม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193547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กระทรวงดิจิทัลเพื่อเศรษฐกิจและสังคม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837811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กระทรวงพลังงาน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61537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กระทรวงพาณิชย์ 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755915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11.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กระทรวงมหาดไทย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55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กระทรวงยุติธรรม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80626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กระทรวงแรงงาน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87441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14.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กระทรวงสาธารณสุข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4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15.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กระทรวงวัฒนธรรม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47666"/>
                  </a:ext>
                </a:extLst>
              </a:tr>
              <a:tr h="125458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16.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กระทรวงอุตสาหกรรม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4179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17.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กระทรวงการอุดมศึกษา วิทยาศาสตร์ วิจัยและนวัตกรรม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46648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18.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กระทรวงศึกษาธิการ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9674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9388" indent="-179388"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19.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สำนักนายกรัฐมนตรี (สำนักงานปลัดสำนักนายกรัฐมนตรี </a:t>
                      </a: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กรมประชาสัมพันธ์ </a:t>
                      </a:r>
                      <a:b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และสำนักงานคณะกรรมการ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คุ้มครองผู้บริโภค)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4517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9388" indent="-179388"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20. กระทรวงกลาโหม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77367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BFCA2B6-E6AC-A812-D78D-F3724E4C5C27}"/>
              </a:ext>
            </a:extLst>
          </p:cNvPr>
          <p:cNvSpPr txBox="1"/>
          <p:nvPr/>
        </p:nvSpPr>
        <p:spPr>
          <a:xfrm>
            <a:off x="365002" y="227532"/>
            <a:ext cx="109677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สรุปภาพรวมตัวชี้วัดเชิงยุทธศาสตร์สำคัญ (</a:t>
            </a:r>
            <a:r>
              <a:rPr kumimoji="0" lang="en-US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KPIs) </a:t>
            </a:r>
            <a:r>
              <a:rPr kumimoji="0" lang="th-TH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</a:t>
            </a:r>
            <a:r>
              <a:rPr kumimoji="0" lang="en-US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sz="3000" b="1" i="0" u="none" strike="noStrike" kern="1200" cap="none" spc="-2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CC8D7909-96B2-17C5-FFFF-EEAAD4FBE20A}"/>
              </a:ext>
            </a:extLst>
          </p:cNvPr>
          <p:cNvGraphicFramePr>
            <a:graphicFrameLocks noGrp="1"/>
          </p:cNvGraphicFramePr>
          <p:nvPr/>
        </p:nvGraphicFramePr>
        <p:xfrm>
          <a:off x="6190712" y="958969"/>
          <a:ext cx="5734663" cy="5038963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718100">
                  <a:extLst>
                    <a:ext uri="{9D8B030D-6E8A-4147-A177-3AD203B41FA5}">
                      <a16:colId xmlns:a16="http://schemas.microsoft.com/office/drawing/2014/main" val="2655004786"/>
                    </a:ext>
                  </a:extLst>
                </a:gridCol>
                <a:gridCol w="1016563">
                  <a:extLst>
                    <a:ext uri="{9D8B030D-6E8A-4147-A177-3AD203B41FA5}">
                      <a16:colId xmlns:a16="http://schemas.microsoft.com/office/drawing/2014/main" val="2907944229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en-US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SKPIs </a:t>
                      </a:r>
                      <a:b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ตามมติ อ.ก.พ.ร.ฯ 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A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73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สำนักเลขาธิการนายกรัฐมนตรี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7215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สำนักเลขาธิการคณะรัฐมนตรี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05542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สำนักข่าวกรองแห่งชาติ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682589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สำนักงบประมาณ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351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สำนักงานคณะกรรมการกฤษฎีกา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31485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7800" indent="-177800"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สำนักงานสภาพัฒนาการเศรษฐกิจและสังคมแห่งชาติ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85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สำนักงานสภาความมั่นคงแห่งชาติ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193547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สำนักงานคณะกรรมการข้าราชการพลเรือน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837811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สำนักงานคณะกรรมการพัฒนาระบบราชการ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61537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สำนักงานทรัพยากรน้ำแห่งชาติ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755915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สำนักงานคณะกรรมการส่งเสริมการลงทุน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55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สำนักงานขับเคลื่อนการปฏิรูปประเทศ ยุทธศาสตร์ชาติ และการสร้างความสามัคคีปรองดอง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80626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สำนักงานคณะกรรมการนโยบายที่ดินแห่งชาติ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87441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สำนักงานคณะกรรมพิเศษเพื่อประสานงานโครงการอันเนื่องมาจากพระราชดำริ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465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สำนักงานป้องกันและปราบปรามการฟอกเงิน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47666"/>
                  </a:ext>
                </a:extLst>
              </a:tr>
              <a:tr h="125458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ศูนย์อำนวยการบริหารจังหวัดชายแดนภาคใต้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417928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สำนักงานราชบัณฑิตยสภา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46648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สำนักงานพระพุทธศาสนาแห่งชาติ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9674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สำนักงานคณะกรรมการป้องกันและปราบปรามการทุจริตในภาครัฐ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4517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40. สำนักงานตำรวจแห่งชาติ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128247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41. กองอำนวยการรักษาความมั่นคงภายในราชอาณาจักร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11582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42. ศูนย์อำนวยการรักษาผลประโยชน์ของชาติทางทะเล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592369"/>
                  </a:ext>
                </a:extLst>
              </a:tr>
            </a:tbl>
          </a:graphicData>
        </a:graphic>
      </p:graphicFrame>
      <p:grpSp>
        <p:nvGrpSpPr>
          <p:cNvPr id="85" name="Group 84">
            <a:extLst>
              <a:ext uri="{FF2B5EF4-FFF2-40B4-BE49-F238E27FC236}">
                <a16:creationId xmlns:a16="http://schemas.microsoft.com/office/drawing/2014/main" id="{11344D35-09E0-76E8-545E-07EBDBE28C75}"/>
              </a:ext>
            </a:extLst>
          </p:cNvPr>
          <p:cNvGrpSpPr/>
          <p:nvPr/>
        </p:nvGrpSpPr>
        <p:grpSpPr>
          <a:xfrm>
            <a:off x="4914900" y="6040149"/>
            <a:ext cx="6901085" cy="741020"/>
            <a:chOff x="4914900" y="6040149"/>
            <a:chExt cx="6901085" cy="74102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8BAC06D-7BB0-4B1D-2FC3-C2F9429CB807}"/>
                </a:ext>
              </a:extLst>
            </p:cNvPr>
            <p:cNvSpPr/>
            <p:nvPr/>
          </p:nvSpPr>
          <p:spPr>
            <a:xfrm>
              <a:off x="4914900" y="6061169"/>
              <a:ext cx="6901085" cy="720000"/>
            </a:xfrm>
            <a:prstGeom prst="roundRect">
              <a:avLst/>
            </a:prstGeom>
            <a:solidFill>
              <a:srgbClr val="F6BA9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2E6BDA3-CCBE-DD56-7A2C-395AADDD0E29}"/>
                </a:ext>
              </a:extLst>
            </p:cNvPr>
            <p:cNvSpPr txBox="1"/>
            <p:nvPr/>
          </p:nvSpPr>
          <p:spPr>
            <a:xfrm>
              <a:off x="7612036" y="6040149"/>
              <a:ext cx="1821713" cy="677108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</a:t>
              </a: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88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(นับซ้ำ)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pic>
          <p:nvPicPr>
            <p:cNvPr id="51" name="Picture 50" descr="A red and white target with a blue arrow&#10;&#10;Description automatically generated">
              <a:extLst>
                <a:ext uri="{FF2B5EF4-FFF2-40B4-BE49-F238E27FC236}">
                  <a16:creationId xmlns:a16="http://schemas.microsoft.com/office/drawing/2014/main" id="{A012B5D3-784A-24CB-5199-11382EFB1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9866" y="6123162"/>
              <a:ext cx="576000" cy="576000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009533E-BF85-F979-5412-5FF936336FC0}"/>
                </a:ext>
              </a:extLst>
            </p:cNvPr>
            <p:cNvSpPr txBox="1"/>
            <p:nvPr/>
          </p:nvSpPr>
          <p:spPr>
            <a:xfrm>
              <a:off x="5789091" y="6257450"/>
              <a:ext cx="1821713" cy="397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รวม 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Strategic KPIs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613A6688-B741-BB6D-5815-18CEF54D4AEF}"/>
                </a:ext>
              </a:extLst>
            </p:cNvPr>
            <p:cNvSpPr txBox="1"/>
            <p:nvPr/>
          </p:nvSpPr>
          <p:spPr>
            <a:xfrm>
              <a:off x="9572626" y="6048115"/>
              <a:ext cx="2017860" cy="677108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</a:t>
              </a: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80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(ไม่นับซ้ำ)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6468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FE3688-B0F6-9341-18ED-83366B0FFFDD}"/>
              </a:ext>
            </a:extLst>
          </p:cNvPr>
          <p:cNvSpPr/>
          <p:nvPr/>
        </p:nvSpPr>
        <p:spPr>
          <a:xfrm>
            <a:off x="0" y="924716"/>
            <a:ext cx="12192000" cy="593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B0AB86-954B-C1C6-8E00-2365495C0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AB04692-B77B-B8D6-2B0B-37E408FE9D96}"/>
              </a:ext>
            </a:extLst>
          </p:cNvPr>
          <p:cNvGraphicFramePr>
            <a:graphicFrameLocks noGrp="1"/>
          </p:cNvGraphicFramePr>
          <p:nvPr/>
        </p:nvGraphicFramePr>
        <p:xfrm>
          <a:off x="231926" y="958969"/>
          <a:ext cx="5733288" cy="4807471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718304">
                  <a:extLst>
                    <a:ext uri="{9D8B030D-6E8A-4147-A177-3AD203B41FA5}">
                      <a16:colId xmlns:a16="http://schemas.microsoft.com/office/drawing/2014/main" val="2655004786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907944229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spc="-7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en-US" sz="1400" b="1" spc="-7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Monitor KPIs</a:t>
                      </a:r>
                      <a:r>
                        <a:rPr lang="en-US" sz="1400" b="1" spc="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1" spc="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ตามมติ อ.ก.พ.ร.ฯ</a:t>
                      </a:r>
                      <a:endParaRPr lang="en-US" sz="1400" b="1" spc="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73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กระทรวงการคลัง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7215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กระทรวงการต่างประเทศ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05542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กระทรวงการท่องเที่ยวและกีฬา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682589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กระทรวงการพัฒนาสังคมและความมั่นคงของมนุษย์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351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กระทรวงเกษตรและสหกรณ์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31485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กระทรวงทรัพยากรธรรมชาติและสิ่งแวดล้อม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8566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กระทรวงคมนาคม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193547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กระทรวงดิจิทัลเพื่อเศรษฐกิจและสังคม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837811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กระทรวงพลังงาน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61537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กระทรวงพาณิชย์ 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755915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11.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กระทรวงมหาดไทย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55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กระทรวงยุติธรรม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80626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กระทรวงแรงงาน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87441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14.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กระทรวงสาธารณสุข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4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15.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กระทรวงวัฒนธรรม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47666"/>
                  </a:ext>
                </a:extLst>
              </a:tr>
              <a:tr h="125458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16.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กระทรวงอุตสาหกรรม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417928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17.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กระทรวงการอุดมศึกษา วิทยาศาสตร์ วิจัยและนวัตกรรม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466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18.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กระทรวงศึกษาธิการ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9674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9388" indent="-179388"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19.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สำนักนายกรัฐมนตรี (สำนักงานปลัดสำนักนายกรัฐมนตรี </a:t>
                      </a: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กรมประชาสัมพันธ์ </a:t>
                      </a:r>
                      <a:b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และสำนักงานคณะกรรมการ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คุ้มครองผู้บริโภค)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4517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9388" indent="-179388"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20. กระทรวงกลาโหม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52097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BFCA2B6-E6AC-A812-D78D-F3724E4C5C27}"/>
              </a:ext>
            </a:extLst>
          </p:cNvPr>
          <p:cNvSpPr txBox="1"/>
          <p:nvPr/>
        </p:nvSpPr>
        <p:spPr>
          <a:xfrm>
            <a:off x="365002" y="227532"/>
            <a:ext cx="107234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สรุปภาพรวมตัวชี้วัดสำหรับติดตามผลการดำเนินงาน (</a:t>
            </a:r>
            <a:r>
              <a:rPr kumimoji="0" lang="en-US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 KPIs) </a:t>
            </a:r>
            <a:r>
              <a:rPr kumimoji="0" lang="th-TH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</a:t>
            </a:r>
            <a:r>
              <a:rPr kumimoji="0" lang="en-US" sz="3000" b="1" i="0" u="none" strike="noStrike" kern="120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sz="3000" b="1" i="0" u="none" strike="noStrike" kern="1200" cap="none" spc="-2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BDEE7BF4-00ED-134E-56B2-552286177360}"/>
              </a:ext>
            </a:extLst>
          </p:cNvPr>
          <p:cNvGraphicFramePr>
            <a:graphicFrameLocks noGrp="1"/>
          </p:cNvGraphicFramePr>
          <p:nvPr/>
        </p:nvGraphicFramePr>
        <p:xfrm>
          <a:off x="6197140" y="957805"/>
          <a:ext cx="5733288" cy="5038963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718304">
                  <a:extLst>
                    <a:ext uri="{9D8B030D-6E8A-4147-A177-3AD203B41FA5}">
                      <a16:colId xmlns:a16="http://schemas.microsoft.com/office/drawing/2014/main" val="2655004786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907944229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</a:t>
                      </a:r>
                      <a:endParaRPr lang="en-US" sz="1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th-TH" sz="1400" b="1" spc="-7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en-US" sz="1400" b="1" spc="-7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Monitor KPIs</a:t>
                      </a:r>
                      <a:r>
                        <a:rPr lang="en-US" sz="1400" b="1" spc="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1" spc="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ตามมติ อ.ก.พ.ร.ฯ</a:t>
                      </a:r>
                      <a:endParaRPr lang="en-US" sz="1400" b="1" spc="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73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สำนักเลขาธิการนายกรัฐมนตรี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7215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สำนักเลขาธิการคณะรัฐมนตรี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055428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สำนักข่าวกรองแห่งชาติ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682589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สำนักงบประมาณ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351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สำนักงานคณะกรรมการกฤษฎีกา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31485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marL="177800" indent="-177800"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สำนักงานสภาพัฒนาการเศรษฐกิจและสังคมแห่งชาติ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8566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สำนักงานสภาความมั่นคงแห่งชาติ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193547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สำนักงานคณะกรรมการข้าราชการพลเรือน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837811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สำนักงานคณะกรรมการพัฒนาระบบราชการ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61537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สำนักงานทรัพยากรน้ำแห่งชาติ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755915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สำนักงานคณะกรรมการส่งเสริมการลงทุน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55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สำนักงานขับเคลื่อนการปฏิรูปประเทศ ยุทธศาสตร์ชาติ และการสร้างความสามัคคีปรองดอง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80626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สำนักงานคณะกรรมการนโยบายที่ดินแห่งชาติ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87441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สำนักงานคณะกรรมพิเศษเพื่อประสานงานโครงการอันเนื่องมาจากพระราชดำริ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4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สำนักงานป้องกันและปราบปรามการฟอกเงิน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47666"/>
                  </a:ext>
                </a:extLst>
              </a:tr>
              <a:tr h="125458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ศูนย์อำนวยการบริหารจังหวัดชายแดนภาคใต้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417928"/>
                  </a:ext>
                </a:extLst>
              </a:tr>
              <a:tr h="201585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สำนักงานราชบัณฑิตยสภา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466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สำนักงานพระพุทธศาสนาแห่งชาติ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96743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สำนักงานคณะกรรมการป้องกันและปราบปรามการทุจริตในภาครัฐ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en-US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45172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40. สำนักงานตำรวจแห่งชาติ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520976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41. กองอำนวยการรักษาความมั่นคงภายในราชอาณาจักร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534594"/>
                  </a:ext>
                </a:extLst>
              </a:tr>
              <a:tr h="127361"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42. ศูนย์อำนวยการรักษาผลประโยชน์ของชาติทางทะเล</a:t>
                      </a:r>
                    </a:p>
                  </a:txBody>
                  <a:tcPr marL="72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90000"/>
                        </a:lnSpc>
                      </a:pPr>
                      <a:r>
                        <a:rPr lang="th-TH" sz="1400" b="1" kern="12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1400" b="1" kern="12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36000" marR="36000" marT="10800" marB="36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208882"/>
                  </a:ext>
                </a:extLst>
              </a:tr>
            </a:tbl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id="{8C97FE00-18AA-FC6A-485F-10793A790DCB}"/>
              </a:ext>
            </a:extLst>
          </p:cNvPr>
          <p:cNvGrpSpPr/>
          <p:nvPr/>
        </p:nvGrpSpPr>
        <p:grpSpPr>
          <a:xfrm>
            <a:off x="4914900" y="6048115"/>
            <a:ext cx="6901085" cy="743564"/>
            <a:chOff x="4914900" y="6048115"/>
            <a:chExt cx="6901085" cy="74356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59E5FF8-FC70-4D0E-32CD-F52F0A6B58EF}"/>
                </a:ext>
              </a:extLst>
            </p:cNvPr>
            <p:cNvSpPr/>
            <p:nvPr/>
          </p:nvSpPr>
          <p:spPr>
            <a:xfrm>
              <a:off x="4914900" y="6071679"/>
              <a:ext cx="6901085" cy="720000"/>
            </a:xfrm>
            <a:prstGeom prst="roundRect">
              <a:avLst/>
            </a:prstGeom>
            <a:solidFill>
              <a:srgbClr val="F6BA9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B708526-FDBE-D2A7-96CD-C3856AF6DE75}"/>
                </a:ext>
              </a:extLst>
            </p:cNvPr>
            <p:cNvSpPr txBox="1"/>
            <p:nvPr/>
          </p:nvSpPr>
          <p:spPr>
            <a:xfrm>
              <a:off x="5789091" y="6257450"/>
              <a:ext cx="1821713" cy="397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รวม 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Monitor KPIs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E35E17D-1B94-5C48-86EB-D3D2397EE5BA}"/>
                </a:ext>
              </a:extLst>
            </p:cNvPr>
            <p:cNvSpPr txBox="1"/>
            <p:nvPr/>
          </p:nvSpPr>
          <p:spPr>
            <a:xfrm>
              <a:off x="9572626" y="6048115"/>
              <a:ext cx="2017860" cy="677108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135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52DE6C8-E619-6C3C-0EF7-54B9E488367B}"/>
              </a:ext>
            </a:extLst>
          </p:cNvPr>
          <p:cNvGrpSpPr/>
          <p:nvPr/>
        </p:nvGrpSpPr>
        <p:grpSpPr>
          <a:xfrm>
            <a:off x="5182840" y="6171830"/>
            <a:ext cx="544964" cy="544964"/>
            <a:chOff x="7873217" y="6135460"/>
            <a:chExt cx="583049" cy="58304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D73F67-580B-907D-A50E-2640BB43EA1E}"/>
                </a:ext>
              </a:extLst>
            </p:cNvPr>
            <p:cNvSpPr/>
            <p:nvPr/>
          </p:nvSpPr>
          <p:spPr>
            <a:xfrm>
              <a:off x="7873217" y="6135460"/>
              <a:ext cx="583049" cy="58304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 descr="A magnifying glass with graph and graph&#10;&#10;Description automatically generated">
              <a:extLst>
                <a:ext uri="{FF2B5EF4-FFF2-40B4-BE49-F238E27FC236}">
                  <a16:creationId xmlns:a16="http://schemas.microsoft.com/office/drawing/2014/main" id="{D672C8DD-A8D5-7942-9490-876D815CA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77123" y="6210228"/>
              <a:ext cx="391050" cy="391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233038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48DB6F3-1F1C-5679-9D4E-3DF1D8C5EC14}"/>
              </a:ext>
            </a:extLst>
          </p:cNvPr>
          <p:cNvGrpSpPr/>
          <p:nvPr/>
        </p:nvGrpSpPr>
        <p:grpSpPr bwMode="blackWhite">
          <a:xfrm>
            <a:off x="1241903" y="2451989"/>
            <a:ext cx="10950097" cy="1847153"/>
            <a:chOff x="1241903" y="2451989"/>
            <a:chExt cx="10950097" cy="184715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7161608-5ED4-F6B3-E2A3-01B614405526}"/>
                </a:ext>
              </a:extLst>
            </p:cNvPr>
            <p:cNvSpPr/>
            <p:nvPr/>
          </p:nvSpPr>
          <p:spPr bwMode="blackWhite">
            <a:xfrm>
              <a:off x="1970402" y="2451989"/>
              <a:ext cx="10221598" cy="1213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C848739-4836-D9BB-DA9F-AE6B77446F11}"/>
                </a:ext>
              </a:extLst>
            </p:cNvPr>
            <p:cNvGrpSpPr/>
            <p:nvPr/>
          </p:nvGrpSpPr>
          <p:grpSpPr bwMode="blackWhite">
            <a:xfrm>
              <a:off x="1241903" y="3018982"/>
              <a:ext cx="9975373" cy="1280160"/>
              <a:chOff x="1485026" y="3018982"/>
              <a:chExt cx="9975373" cy="128016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1D024A8-361B-AD7D-12F3-16085038B896}"/>
                  </a:ext>
                </a:extLst>
              </p:cNvPr>
              <p:cNvSpPr txBox="1"/>
              <p:nvPr/>
            </p:nvSpPr>
            <p:spPr bwMode="blackWhite">
              <a:xfrm>
                <a:off x="1485026" y="3018982"/>
                <a:ext cx="9975373" cy="1280160"/>
              </a:xfrm>
              <a:prstGeom prst="rect">
                <a:avLst/>
              </a:prstGeom>
              <a:solidFill>
                <a:srgbClr val="53538E"/>
              </a:solidFill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461963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    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16656B9-F688-2817-9FC9-FCD461244078}"/>
                  </a:ext>
                </a:extLst>
              </p:cNvPr>
              <p:cNvGrpSpPr/>
              <p:nvPr/>
            </p:nvGrpSpPr>
            <p:grpSpPr bwMode="blackWhite">
              <a:xfrm>
                <a:off x="1563557" y="3175757"/>
                <a:ext cx="536594" cy="707886"/>
                <a:chOff x="-1878695" y="2391174"/>
                <a:chExt cx="536594" cy="707886"/>
              </a:xfrm>
            </p:grpSpPr>
            <p:sp>
              <p:nvSpPr>
                <p:cNvPr id="15" name="Teardrop 14">
                  <a:extLst>
                    <a:ext uri="{FF2B5EF4-FFF2-40B4-BE49-F238E27FC236}">
                      <a16:creationId xmlns:a16="http://schemas.microsoft.com/office/drawing/2014/main" id="{42A87050-5ED9-5AF1-6FD7-95CD03CC2AC5}"/>
                    </a:ext>
                  </a:extLst>
                </p:cNvPr>
                <p:cNvSpPr/>
                <p:nvPr/>
              </p:nvSpPr>
              <p:spPr bwMode="blackWhite">
                <a:xfrm rot="8100000">
                  <a:off x="-1878695" y="2469618"/>
                  <a:ext cx="536594" cy="536594"/>
                </a:xfrm>
                <a:prstGeom prst="teardrop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04F713E1-9CB8-3DC4-B5FB-965BBEA9CAE3}"/>
                    </a:ext>
                  </a:extLst>
                </p:cNvPr>
                <p:cNvSpPr txBox="1"/>
                <p:nvPr/>
              </p:nvSpPr>
              <p:spPr bwMode="blackWhite">
                <a:xfrm>
                  <a:off x="-1846488" y="2391174"/>
                  <a:ext cx="28929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4000" b="1" kern="0" dirty="0">
                      <a:solidFill>
                        <a:srgbClr val="53538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/>
                      <a:cs typeface="Tahoma" pitchFamily="34" charset="0"/>
                    </a:rPr>
                    <a:t>3</a:t>
                  </a:r>
                  <a:endPara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3538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/>
                    <a:ea typeface="+mn-ea"/>
                    <a:cs typeface="Tahoma" pitchFamily="34" charset="0"/>
                  </a:endParaRPr>
                </a:p>
              </p:txBody>
            </p:sp>
          </p:grpSp>
        </p:grpSp>
        <p:sp>
          <p:nvSpPr>
            <p:cNvPr id="11" name="Text Box 2">
              <a:extLst>
                <a:ext uri="{FF2B5EF4-FFF2-40B4-BE49-F238E27FC236}">
                  <a16:creationId xmlns:a16="http://schemas.microsoft.com/office/drawing/2014/main" id="{FB578D22-9386-31E2-77B7-5A071CBBBD88}"/>
                </a:ext>
              </a:extLst>
            </p:cNvPr>
            <p:cNvSpPr txBox="1">
              <a:spLocks noChangeArrowheads="1"/>
            </p:cNvSpPr>
            <p:nvPr/>
          </p:nvSpPr>
          <p:spPr bwMode="blackWhite">
            <a:xfrm>
              <a:off x="1968161" y="3234257"/>
              <a:ext cx="924911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1pPr>
              <a:lvl2pPr marL="742950" indent="-28575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2pPr>
              <a:lvl3pPr marL="11430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3pPr>
              <a:lvl4pPr marL="16002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4pPr>
              <a:lvl5pPr marL="20574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ตัวชี้วัดขับเคลื่อนการบูรณาการร่วมกัน (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KPIs) </a:t>
              </a: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39A9B0D-075A-015B-1BCC-4C7DD780C881}"/>
              </a:ext>
            </a:extLst>
          </p:cNvPr>
          <p:cNvSpPr/>
          <p:nvPr/>
        </p:nvSpPr>
        <p:spPr>
          <a:xfrm>
            <a:off x="10103816" y="2780137"/>
            <a:ext cx="1404000" cy="46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มติ</a:t>
            </a:r>
            <a:r>
              <a:rPr lang="en-US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ครม.</a:t>
            </a:r>
            <a:endParaRPr lang="en-US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49244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D0D4675-860E-E003-C0AC-6B05A3C99A0F}"/>
              </a:ext>
            </a:extLst>
          </p:cNvPr>
          <p:cNvSpPr/>
          <p:nvPr/>
        </p:nvSpPr>
        <p:spPr>
          <a:xfrm>
            <a:off x="0" y="924716"/>
            <a:ext cx="12192000" cy="593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1C0DE1-670A-7792-AD74-EA5B29B52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30A4614-D9F7-1DBE-1A37-68ED33C76C25}"/>
              </a:ext>
            </a:extLst>
          </p:cNvPr>
          <p:cNvSpPr txBox="1"/>
          <p:nvPr/>
        </p:nvSpPr>
        <p:spPr>
          <a:xfrm>
            <a:off x="366217" y="920076"/>
            <a:ext cx="1096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ขั้นตอนการจัดทำตัวชี้วัดขับเคลื่อนการบูรณาการร่วมกัน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KPIs)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2568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1060FF-FE3C-1BF4-F372-1CEB83B41685}"/>
              </a:ext>
            </a:extLst>
          </p:cNvPr>
          <p:cNvSpPr txBox="1"/>
          <p:nvPr/>
        </p:nvSpPr>
        <p:spPr>
          <a:xfrm>
            <a:off x="586064" y="9280208"/>
            <a:ext cx="1799716" cy="9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 </a:t>
            </a:r>
            <a:r>
              <a:rPr kumimoji="0" lang="th-TH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จัดทำ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(ร่าง) ประเด็น (</a:t>
            </a:r>
            <a:r>
              <a:rPr kumimoji="0" lang="en-US" sz="1600" b="1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Agenda)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ประเด็น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A1C5B14-7171-E564-6321-17DEA8DD25DA}"/>
              </a:ext>
            </a:extLst>
          </p:cNvPr>
          <p:cNvSpPr txBox="1"/>
          <p:nvPr/>
        </p:nvSpPr>
        <p:spPr>
          <a:xfrm>
            <a:off x="2266505" y="9280208"/>
            <a:ext cx="2443082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 </a:t>
            </a:r>
            <a:r>
              <a:rPr kumimoji="0" lang="th-TH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หารือหน่วยงานเจ้าภาพ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ในการขับเคลื่อน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Joint KPIs 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 2567 เพื่อเห็นชอบ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(ร่าง) ห่วงโซ่คุณค่า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15 - 17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มี.ค.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66)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99E5E2A-E5B2-CB97-89AA-A176AB50BB1C}"/>
              </a:ext>
            </a:extLst>
          </p:cNvPr>
          <p:cNvSpPr txBox="1"/>
          <p:nvPr/>
        </p:nvSpPr>
        <p:spPr>
          <a:xfrm>
            <a:off x="4527492" y="9280208"/>
            <a:ext cx="1645920" cy="1200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เสนอ อ.ก.พ.ร.ฯ พิจารณา</a:t>
            </a:r>
            <a:r>
              <a:rPr kumimoji="0" lang="th-TH" sz="1600" b="1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ประเด็น (</a:t>
            </a:r>
            <a:r>
              <a:rPr kumimoji="0" lang="en-US" sz="1600" b="1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Agenda)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พร้อมห่วงโซ่คุณค่า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27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มี.ค.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66)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BE91BAC-0ABB-C6BC-41D2-B74D6D50CD5C}"/>
              </a:ext>
            </a:extLst>
          </p:cNvPr>
          <p:cNvSpPr txBox="1"/>
          <p:nvPr/>
        </p:nvSpPr>
        <p:spPr>
          <a:xfrm>
            <a:off x="6168961" y="9280208"/>
            <a:ext cx="2110152" cy="18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 </a:t>
            </a:r>
            <a:r>
              <a:rPr kumimoji="0" lang="th-TH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จัดประชุมเชิงปฏิบัติการ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</a:t>
            </a:r>
            <a:r>
              <a:rPr kumimoji="0" lang="th-TH" sz="1600" b="1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  <a:r>
              <a:rPr kumimoji="0" lang="en-US" sz="1600" b="1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</a:t>
            </a:r>
            <a:r>
              <a:rPr kumimoji="0" lang="th-TH" sz="1600" b="1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 </a:t>
            </a:r>
            <a:br>
              <a:rPr kumimoji="0" lang="en-US" sz="1600" b="1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และหน่วยงานสนับสนุน </a:t>
            </a:r>
            <a:b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เพื่อกำหนดตัวชี้วัดและ</a:t>
            </a:r>
            <a:b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ค่าเป้าหมายของ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แต่ละประเด็น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(เม.ย.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-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พ.ค.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66)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A6751FF-5E5C-E88C-E545-6A207E96C527}"/>
              </a:ext>
            </a:extLst>
          </p:cNvPr>
          <p:cNvSpPr txBox="1"/>
          <p:nvPr/>
        </p:nvSpPr>
        <p:spPr>
          <a:xfrm>
            <a:off x="8219556" y="9280208"/>
            <a:ext cx="164592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เสนอ อ.ก.พ.ร.ฯ และ ก.พ.ร. พิจารณา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ตัวชี้วัดของ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แต่ละประเด็น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(พ.ค.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-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66)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B082689-D5A2-CCB5-284B-D7AA3CC1415C}"/>
              </a:ext>
            </a:extLst>
          </p:cNvPr>
          <p:cNvSpPr txBox="1"/>
          <p:nvPr/>
        </p:nvSpPr>
        <p:spPr>
          <a:xfrm>
            <a:off x="9953020" y="9280208"/>
            <a:ext cx="2007142" cy="1644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เสนอ ครม. พิจารณาประเด็น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Agenda) Joint KPIs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ปี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และตัวชี้วัดของแต่ละประเด็น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เพื่อกำหนดเป็นตัวชี้วัดของ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 จังหวัด องค์การมหาชน และหน่วยงานอื่น ๆ </a:t>
            </a:r>
            <a:b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ที่เกี่ยวข้อง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AF94B2A-C65C-2EA3-04A4-6063F03CB174}"/>
              </a:ext>
            </a:extLst>
          </p:cNvPr>
          <p:cNvGrpSpPr/>
          <p:nvPr/>
        </p:nvGrpSpPr>
        <p:grpSpPr>
          <a:xfrm>
            <a:off x="509580" y="7676791"/>
            <a:ext cx="10966656" cy="1331172"/>
            <a:chOff x="539396" y="1370347"/>
            <a:chExt cx="10966656" cy="133117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4EDCEE0F-E446-66B7-7D6A-08D30895C1FD}"/>
                </a:ext>
              </a:extLst>
            </p:cNvPr>
            <p:cNvGrpSpPr/>
            <p:nvPr/>
          </p:nvGrpSpPr>
          <p:grpSpPr>
            <a:xfrm>
              <a:off x="539396" y="1370348"/>
              <a:ext cx="1866690" cy="1331171"/>
              <a:chOff x="539396" y="1876540"/>
              <a:chExt cx="1866690" cy="1331171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7863F413-1E5E-DE4D-3C50-5D230E1890C9}"/>
                  </a:ext>
                </a:extLst>
              </p:cNvPr>
              <p:cNvSpPr/>
              <p:nvPr/>
            </p:nvSpPr>
            <p:spPr>
              <a:xfrm rot="18900000">
                <a:off x="1074915" y="1876540"/>
                <a:ext cx="1331171" cy="1331171"/>
              </a:xfrm>
              <a:prstGeom prst="roundRect">
                <a:avLst/>
              </a:prstGeom>
              <a:solidFill>
                <a:srgbClr val="C1301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ADD93D3-D4E8-A3D2-00A8-DF85A21FFC4A}"/>
                  </a:ext>
                </a:extLst>
              </p:cNvPr>
              <p:cNvSpPr/>
              <p:nvPr/>
            </p:nvSpPr>
            <p:spPr>
              <a:xfrm rot="18900000">
                <a:off x="562624" y="2172205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C13018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6151A87-D1D0-A474-DD38-EB430308490C}"/>
                  </a:ext>
                </a:extLst>
              </p:cNvPr>
              <p:cNvSpPr/>
              <p:nvPr/>
            </p:nvSpPr>
            <p:spPr>
              <a:xfrm rot="18900000">
                <a:off x="539396" y="2228283"/>
                <a:ext cx="627686" cy="627685"/>
              </a:xfrm>
              <a:prstGeom prst="roundRect">
                <a:avLst/>
              </a:prstGeom>
              <a:solidFill>
                <a:srgbClr val="C1301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7" name="Graphic 96" descr="Badge 1 with solid fill">
                <a:extLst>
                  <a:ext uri="{FF2B5EF4-FFF2-40B4-BE49-F238E27FC236}">
                    <a16:creationId xmlns:a16="http://schemas.microsoft.com/office/drawing/2014/main" id="{5856EFDA-BDFA-6C7C-7138-7F7287D3AE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673296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2" name="Graphic 131" descr="Postit Notes with solid fill">
                <a:extLst>
                  <a:ext uri="{FF2B5EF4-FFF2-40B4-BE49-F238E27FC236}">
                    <a16:creationId xmlns:a16="http://schemas.microsoft.com/office/drawing/2014/main" id="{0EA9E988-052E-03E4-3D4A-C8AE414FA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381762" y="2138929"/>
                <a:ext cx="756940" cy="75694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7A624DB2-EBE3-2B37-9C82-D12D23CB5413}"/>
                </a:ext>
              </a:extLst>
            </p:cNvPr>
            <p:cNvGrpSpPr/>
            <p:nvPr/>
          </p:nvGrpSpPr>
          <p:grpSpPr>
            <a:xfrm>
              <a:off x="2370990" y="1370348"/>
              <a:ext cx="1866690" cy="1331171"/>
              <a:chOff x="2370990" y="1876540"/>
              <a:chExt cx="1866690" cy="1331171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A03301F6-F05B-6700-A85C-329946535761}"/>
                  </a:ext>
                </a:extLst>
              </p:cNvPr>
              <p:cNvSpPr/>
              <p:nvPr/>
            </p:nvSpPr>
            <p:spPr>
              <a:xfrm rot="18900000">
                <a:off x="2906509" y="1876540"/>
                <a:ext cx="1331171" cy="1331171"/>
              </a:xfrm>
              <a:prstGeom prst="roundRect">
                <a:avLst/>
              </a:prstGeom>
              <a:solidFill>
                <a:srgbClr val="F7931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35F0C6F-4598-0C7A-9141-933A3E786749}"/>
                  </a:ext>
                </a:extLst>
              </p:cNvPr>
              <p:cNvSpPr/>
              <p:nvPr/>
            </p:nvSpPr>
            <p:spPr>
              <a:xfrm rot="18900000">
                <a:off x="2394217" y="2172205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F7931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075020DB-72B6-2191-BC27-7141FFA8C773}"/>
                  </a:ext>
                </a:extLst>
              </p:cNvPr>
              <p:cNvSpPr/>
              <p:nvPr/>
            </p:nvSpPr>
            <p:spPr>
              <a:xfrm rot="18900000">
                <a:off x="2370990" y="2228282"/>
                <a:ext cx="627686" cy="627685"/>
              </a:xfrm>
              <a:prstGeom prst="roundRect">
                <a:avLst/>
              </a:prstGeom>
              <a:solidFill>
                <a:srgbClr val="F7931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9" name="Graphic 98" descr="Badge with solid fill">
                <a:extLst>
                  <a:ext uri="{FF2B5EF4-FFF2-40B4-BE49-F238E27FC236}">
                    <a16:creationId xmlns:a16="http://schemas.microsoft.com/office/drawing/2014/main" id="{418163D0-82B2-02A1-4272-4F46A24C62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2499492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0" name="Graphic 129" descr="Online meeting with solid fill">
                <a:extLst>
                  <a:ext uri="{FF2B5EF4-FFF2-40B4-BE49-F238E27FC236}">
                    <a16:creationId xmlns:a16="http://schemas.microsoft.com/office/drawing/2014/main" id="{24232C8B-1F61-8D78-A8D1-4668D5DD88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278039" y="2195148"/>
                <a:ext cx="719461" cy="719461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395D025D-B72F-A41B-4354-BAA1A81F9966}"/>
                </a:ext>
              </a:extLst>
            </p:cNvPr>
            <p:cNvGrpSpPr/>
            <p:nvPr/>
          </p:nvGrpSpPr>
          <p:grpSpPr>
            <a:xfrm>
              <a:off x="4203649" y="1370348"/>
              <a:ext cx="1866690" cy="1331171"/>
              <a:chOff x="4203649" y="1876540"/>
              <a:chExt cx="1866690" cy="1331171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D333DC6-A7B2-47BA-DCC9-46EB5879EEEF}"/>
                  </a:ext>
                </a:extLst>
              </p:cNvPr>
              <p:cNvSpPr/>
              <p:nvPr/>
            </p:nvSpPr>
            <p:spPr>
              <a:xfrm rot="18900000">
                <a:off x="4739168" y="1876540"/>
                <a:ext cx="1331171" cy="1331171"/>
              </a:xfrm>
              <a:prstGeom prst="roundRect">
                <a:avLst/>
              </a:prstGeom>
              <a:solidFill>
                <a:srgbClr val="4CC1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0809FF4-85B8-44B2-DF6B-552234BDCF49}"/>
                  </a:ext>
                </a:extLst>
              </p:cNvPr>
              <p:cNvSpPr/>
              <p:nvPr/>
            </p:nvSpPr>
            <p:spPr>
              <a:xfrm rot="18900000">
                <a:off x="4226876" y="2172205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4CC1E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D107AD60-71C5-2297-B1DC-575AE1525C63}"/>
                  </a:ext>
                </a:extLst>
              </p:cNvPr>
              <p:cNvSpPr/>
              <p:nvPr/>
            </p:nvSpPr>
            <p:spPr>
              <a:xfrm rot="18900000">
                <a:off x="4203649" y="2228282"/>
                <a:ext cx="627686" cy="627685"/>
              </a:xfrm>
              <a:prstGeom prst="roundRect">
                <a:avLst/>
              </a:prstGeom>
              <a:solidFill>
                <a:srgbClr val="4CC1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0" name="Graphic 99" descr="Badge 3 with solid fill">
                <a:extLst>
                  <a:ext uri="{FF2B5EF4-FFF2-40B4-BE49-F238E27FC236}">
                    <a16:creationId xmlns:a16="http://schemas.microsoft.com/office/drawing/2014/main" id="{0651F241-CE7B-6252-3509-E896273BF8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332151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8" name="Graphic 127" descr="Meeting with solid fill">
                <a:extLst>
                  <a:ext uri="{FF2B5EF4-FFF2-40B4-BE49-F238E27FC236}">
                    <a16:creationId xmlns:a16="http://schemas.microsoft.com/office/drawing/2014/main" id="{817EB864-7EED-272F-634B-9F5EB1B425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092655" y="2126370"/>
                <a:ext cx="756207" cy="75620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F22BD4C9-2635-2E83-562E-FAEB4E0B6648}"/>
                </a:ext>
              </a:extLst>
            </p:cNvPr>
            <p:cNvGrpSpPr/>
            <p:nvPr/>
          </p:nvGrpSpPr>
          <p:grpSpPr>
            <a:xfrm>
              <a:off x="6036308" y="1370347"/>
              <a:ext cx="1866691" cy="1331171"/>
              <a:chOff x="6036308" y="1876539"/>
              <a:chExt cx="1866691" cy="1331171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B2A3EE20-12D4-4419-777E-DC3EF26E03FD}"/>
                  </a:ext>
                </a:extLst>
              </p:cNvPr>
              <p:cNvSpPr/>
              <p:nvPr/>
            </p:nvSpPr>
            <p:spPr>
              <a:xfrm rot="18900000">
                <a:off x="6571828" y="1876539"/>
                <a:ext cx="1331171" cy="1331171"/>
              </a:xfrm>
              <a:prstGeom prst="roundRect">
                <a:avLst/>
              </a:prstGeom>
              <a:solidFill>
                <a:srgbClr val="A2B96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06A59A2-EFAF-3E07-368A-D19E9FBC2219}"/>
                  </a:ext>
                </a:extLst>
              </p:cNvPr>
              <p:cNvSpPr/>
              <p:nvPr/>
            </p:nvSpPr>
            <p:spPr>
              <a:xfrm rot="18900000">
                <a:off x="6059536" y="2172204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A2B969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CA6100DD-D875-7323-F976-60A3F214DDA0}"/>
                  </a:ext>
                </a:extLst>
              </p:cNvPr>
              <p:cNvSpPr/>
              <p:nvPr/>
            </p:nvSpPr>
            <p:spPr>
              <a:xfrm rot="18900000">
                <a:off x="6036308" y="2228281"/>
                <a:ext cx="627686" cy="627685"/>
              </a:xfrm>
              <a:prstGeom prst="roundRect">
                <a:avLst/>
              </a:prstGeom>
              <a:solidFill>
                <a:srgbClr val="A2B96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1" name="Graphic 100" descr="Badge 4 with solid fill">
                <a:extLst>
                  <a:ext uri="{FF2B5EF4-FFF2-40B4-BE49-F238E27FC236}">
                    <a16:creationId xmlns:a16="http://schemas.microsoft.com/office/drawing/2014/main" id="{C4703389-130F-A34B-F45D-E231CC9A7A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>
                <a:off x="6164810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6" name="Graphic 125" descr="Group brainstorm with solid fill">
                <a:extLst>
                  <a:ext uri="{FF2B5EF4-FFF2-40B4-BE49-F238E27FC236}">
                    <a16:creationId xmlns:a16="http://schemas.microsoft.com/office/drawing/2014/main" id="{766B41B5-89BB-23B1-1634-38C40D0B25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878153" y="2018976"/>
                <a:ext cx="816164" cy="81616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EA3729D1-4B99-52F9-EEFA-8168D9CF3827}"/>
                </a:ext>
              </a:extLst>
            </p:cNvPr>
            <p:cNvGrpSpPr/>
            <p:nvPr/>
          </p:nvGrpSpPr>
          <p:grpSpPr>
            <a:xfrm>
              <a:off x="7806702" y="1370348"/>
              <a:ext cx="1866690" cy="1331171"/>
              <a:chOff x="7806702" y="1876540"/>
              <a:chExt cx="1866690" cy="1331171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5FAB2A87-3E89-AB66-3484-1EF8BEC6C11B}"/>
                  </a:ext>
                </a:extLst>
              </p:cNvPr>
              <p:cNvSpPr/>
              <p:nvPr/>
            </p:nvSpPr>
            <p:spPr>
              <a:xfrm rot="18900000">
                <a:off x="8342221" y="1876540"/>
                <a:ext cx="1331171" cy="1331171"/>
              </a:xfrm>
              <a:prstGeom prst="roundRect">
                <a:avLst/>
              </a:prstGeom>
              <a:solidFill>
                <a:srgbClr val="FFC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CC41F36-4B3A-C58F-F144-CCEF160B35A1}"/>
                  </a:ext>
                </a:extLst>
              </p:cNvPr>
              <p:cNvSpPr/>
              <p:nvPr/>
            </p:nvSpPr>
            <p:spPr>
              <a:xfrm rot="18900000">
                <a:off x="7829929" y="2172205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D095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91E3DDD9-92E6-B203-E7B4-37EC0106DCFE}"/>
                  </a:ext>
                </a:extLst>
              </p:cNvPr>
              <p:cNvSpPr/>
              <p:nvPr/>
            </p:nvSpPr>
            <p:spPr>
              <a:xfrm rot="18900000">
                <a:off x="7806702" y="2228282"/>
                <a:ext cx="627686" cy="627685"/>
              </a:xfrm>
              <a:prstGeom prst="roundRect">
                <a:avLst/>
              </a:prstGeom>
              <a:solidFill>
                <a:srgbClr val="FFC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2" name="Graphic 101" descr="Badge 5 with solid fill">
                <a:extLst>
                  <a:ext uri="{FF2B5EF4-FFF2-40B4-BE49-F238E27FC236}">
                    <a16:creationId xmlns:a16="http://schemas.microsoft.com/office/drawing/2014/main" id="{32F0F663-0831-F09E-6FD9-9F36B2587C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>
              <a:xfrm>
                <a:off x="7935204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9" name="Graphic 138" descr="Meeting with solid fill">
                <a:extLst>
                  <a:ext uri="{FF2B5EF4-FFF2-40B4-BE49-F238E27FC236}">
                    <a16:creationId xmlns:a16="http://schemas.microsoft.com/office/drawing/2014/main" id="{B9ADF40F-15E0-04BB-28AA-A5076370C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689101" y="2138929"/>
                <a:ext cx="756207" cy="75620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5CA61C28-2EA2-B9C1-96D2-1852FBBE166F}"/>
                </a:ext>
              </a:extLst>
            </p:cNvPr>
            <p:cNvGrpSpPr/>
            <p:nvPr/>
          </p:nvGrpSpPr>
          <p:grpSpPr>
            <a:xfrm>
              <a:off x="9639361" y="1370348"/>
              <a:ext cx="1866691" cy="1331171"/>
              <a:chOff x="9639361" y="1876540"/>
              <a:chExt cx="1866691" cy="1331171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CB7CE95-8708-67D7-F918-2A1787D00DE6}"/>
                  </a:ext>
                </a:extLst>
              </p:cNvPr>
              <p:cNvSpPr/>
              <p:nvPr/>
            </p:nvSpPr>
            <p:spPr>
              <a:xfrm rot="18900000">
                <a:off x="10174881" y="1876540"/>
                <a:ext cx="1331171" cy="1331171"/>
              </a:xfrm>
              <a:prstGeom prst="roundRect">
                <a:avLst/>
              </a:prstGeom>
              <a:solidFill>
                <a:srgbClr val="2F559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F0B677B-364C-A62C-BFDC-309A021962BA}"/>
                  </a:ext>
                </a:extLst>
              </p:cNvPr>
              <p:cNvSpPr/>
              <p:nvPr/>
            </p:nvSpPr>
            <p:spPr>
              <a:xfrm rot="18900000">
                <a:off x="9662589" y="2172205"/>
                <a:ext cx="739842" cy="739840"/>
              </a:xfrm>
              <a:custGeom>
                <a:avLst/>
                <a:gdLst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003283 w 1193109"/>
                  <a:gd name="connsiteY2" fmla="*/ 124339 h 1193107"/>
                  <a:gd name="connsiteX3" fmla="*/ 1106533 w 1193109"/>
                  <a:gd name="connsiteY3" fmla="*/ 227589 h 1193107"/>
                  <a:gd name="connsiteX4" fmla="*/ 1072905 w 1193109"/>
                  <a:gd name="connsiteY4" fmla="*/ 261218 h 1193107"/>
                  <a:gd name="connsiteX5" fmla="*/ 1193109 w 1193109"/>
                  <a:gd name="connsiteY5" fmla="*/ 444521 h 1193107"/>
                  <a:gd name="connsiteX6" fmla="*/ 1193109 w 1193109"/>
                  <a:gd name="connsiteY6" fmla="*/ 1024397 h 1193107"/>
                  <a:gd name="connsiteX7" fmla="*/ 1024399 w 1193109"/>
                  <a:gd name="connsiteY7" fmla="*/ 1193107 h 1193107"/>
                  <a:gd name="connsiteX8" fmla="*/ 444522 w 1193109"/>
                  <a:gd name="connsiteY8" fmla="*/ 1193107 h 1193107"/>
                  <a:gd name="connsiteX9" fmla="*/ 268593 w 1193109"/>
                  <a:gd name="connsiteY9" fmla="*/ 1077740 h 1193107"/>
                  <a:gd name="connsiteX10" fmla="*/ 233696 w 1193109"/>
                  <a:gd name="connsiteY10" fmla="*/ 1112638 h 1193107"/>
                  <a:gd name="connsiteX11" fmla="*/ 124342 w 1193109"/>
                  <a:gd name="connsiteY11" fmla="*/ 1003283 h 1193107"/>
                  <a:gd name="connsiteX12" fmla="*/ 103040 w 1193109"/>
                  <a:gd name="connsiteY12" fmla="*/ 998983 h 1193107"/>
                  <a:gd name="connsiteX13" fmla="*/ 0 w 1193109"/>
                  <a:gd name="connsiteY13" fmla="*/ 843531 h 1193107"/>
                  <a:gd name="connsiteX14" fmla="*/ 0 w 1193109"/>
                  <a:gd name="connsiteY14" fmla="*/ 168710 h 1193107"/>
                  <a:gd name="connsiteX15" fmla="*/ 168710 w 1193109"/>
                  <a:gd name="connsiteY15" fmla="*/ 0 h 1193107"/>
                  <a:gd name="connsiteX16" fmla="*/ 843531 w 1193109"/>
                  <a:gd name="connsiteY16" fmla="*/ 0 h 1193107"/>
                  <a:gd name="connsiteX17" fmla="*/ 962827 w 1193109"/>
                  <a:gd name="connsiteY17" fmla="*/ 49414 h 1193107"/>
                  <a:gd name="connsiteX0" fmla="*/ 962827 w 1193109"/>
                  <a:gd name="connsiteY0" fmla="*/ 49414 h 1193107"/>
                  <a:gd name="connsiteX1" fmla="*/ 998983 w 1193109"/>
                  <a:gd name="connsiteY1" fmla="*/ 103040 h 1193107"/>
                  <a:gd name="connsiteX2" fmla="*/ 1106533 w 1193109"/>
                  <a:gd name="connsiteY2" fmla="*/ 227589 h 1193107"/>
                  <a:gd name="connsiteX3" fmla="*/ 1072905 w 1193109"/>
                  <a:gd name="connsiteY3" fmla="*/ 261218 h 1193107"/>
                  <a:gd name="connsiteX4" fmla="*/ 1193109 w 1193109"/>
                  <a:gd name="connsiteY4" fmla="*/ 444521 h 1193107"/>
                  <a:gd name="connsiteX5" fmla="*/ 1193109 w 1193109"/>
                  <a:gd name="connsiteY5" fmla="*/ 1024397 h 1193107"/>
                  <a:gd name="connsiteX6" fmla="*/ 1024399 w 1193109"/>
                  <a:gd name="connsiteY6" fmla="*/ 1193107 h 1193107"/>
                  <a:gd name="connsiteX7" fmla="*/ 444522 w 1193109"/>
                  <a:gd name="connsiteY7" fmla="*/ 1193107 h 1193107"/>
                  <a:gd name="connsiteX8" fmla="*/ 268593 w 1193109"/>
                  <a:gd name="connsiteY8" fmla="*/ 1077740 h 1193107"/>
                  <a:gd name="connsiteX9" fmla="*/ 233696 w 1193109"/>
                  <a:gd name="connsiteY9" fmla="*/ 1112638 h 1193107"/>
                  <a:gd name="connsiteX10" fmla="*/ 124342 w 1193109"/>
                  <a:gd name="connsiteY10" fmla="*/ 1003283 h 1193107"/>
                  <a:gd name="connsiteX11" fmla="*/ 103040 w 1193109"/>
                  <a:gd name="connsiteY11" fmla="*/ 998983 h 1193107"/>
                  <a:gd name="connsiteX12" fmla="*/ 0 w 1193109"/>
                  <a:gd name="connsiteY12" fmla="*/ 843531 h 1193107"/>
                  <a:gd name="connsiteX13" fmla="*/ 0 w 1193109"/>
                  <a:gd name="connsiteY13" fmla="*/ 168710 h 1193107"/>
                  <a:gd name="connsiteX14" fmla="*/ 168710 w 1193109"/>
                  <a:gd name="connsiteY14" fmla="*/ 0 h 1193107"/>
                  <a:gd name="connsiteX15" fmla="*/ 843531 w 1193109"/>
                  <a:gd name="connsiteY15" fmla="*/ 0 h 1193107"/>
                  <a:gd name="connsiteX16" fmla="*/ 962827 w 1193109"/>
                  <a:gd name="connsiteY16" fmla="*/ 49414 h 1193107"/>
                  <a:gd name="connsiteX0" fmla="*/ 962827 w 1193109"/>
                  <a:gd name="connsiteY0" fmla="*/ 49414 h 1193107"/>
                  <a:gd name="connsiteX1" fmla="*/ 1106533 w 1193109"/>
                  <a:gd name="connsiteY1" fmla="*/ 227589 h 1193107"/>
                  <a:gd name="connsiteX2" fmla="*/ 1072905 w 1193109"/>
                  <a:gd name="connsiteY2" fmla="*/ 261218 h 1193107"/>
                  <a:gd name="connsiteX3" fmla="*/ 1193109 w 1193109"/>
                  <a:gd name="connsiteY3" fmla="*/ 444521 h 1193107"/>
                  <a:gd name="connsiteX4" fmla="*/ 1193109 w 1193109"/>
                  <a:gd name="connsiteY4" fmla="*/ 1024397 h 1193107"/>
                  <a:gd name="connsiteX5" fmla="*/ 1024399 w 1193109"/>
                  <a:gd name="connsiteY5" fmla="*/ 1193107 h 1193107"/>
                  <a:gd name="connsiteX6" fmla="*/ 444522 w 1193109"/>
                  <a:gd name="connsiteY6" fmla="*/ 1193107 h 1193107"/>
                  <a:gd name="connsiteX7" fmla="*/ 268593 w 1193109"/>
                  <a:gd name="connsiteY7" fmla="*/ 1077740 h 1193107"/>
                  <a:gd name="connsiteX8" fmla="*/ 233696 w 1193109"/>
                  <a:gd name="connsiteY8" fmla="*/ 1112638 h 1193107"/>
                  <a:gd name="connsiteX9" fmla="*/ 124342 w 1193109"/>
                  <a:gd name="connsiteY9" fmla="*/ 1003283 h 1193107"/>
                  <a:gd name="connsiteX10" fmla="*/ 103040 w 1193109"/>
                  <a:gd name="connsiteY10" fmla="*/ 998983 h 1193107"/>
                  <a:gd name="connsiteX11" fmla="*/ 0 w 1193109"/>
                  <a:gd name="connsiteY11" fmla="*/ 843531 h 1193107"/>
                  <a:gd name="connsiteX12" fmla="*/ 0 w 1193109"/>
                  <a:gd name="connsiteY12" fmla="*/ 168710 h 1193107"/>
                  <a:gd name="connsiteX13" fmla="*/ 168710 w 1193109"/>
                  <a:gd name="connsiteY13" fmla="*/ 0 h 1193107"/>
                  <a:gd name="connsiteX14" fmla="*/ 843531 w 1193109"/>
                  <a:gd name="connsiteY14" fmla="*/ 0 h 1193107"/>
                  <a:gd name="connsiteX15" fmla="*/ 962827 w 1193109"/>
                  <a:gd name="connsiteY15" fmla="*/ 49414 h 1193107"/>
                  <a:gd name="connsiteX0" fmla="*/ 962827 w 1193109"/>
                  <a:gd name="connsiteY0" fmla="*/ 49414 h 1193107"/>
                  <a:gd name="connsiteX1" fmla="*/ 1072905 w 1193109"/>
                  <a:gd name="connsiteY1" fmla="*/ 261218 h 1193107"/>
                  <a:gd name="connsiteX2" fmla="*/ 1193109 w 1193109"/>
                  <a:gd name="connsiteY2" fmla="*/ 444521 h 1193107"/>
                  <a:gd name="connsiteX3" fmla="*/ 1193109 w 1193109"/>
                  <a:gd name="connsiteY3" fmla="*/ 1024397 h 1193107"/>
                  <a:gd name="connsiteX4" fmla="*/ 1024399 w 1193109"/>
                  <a:gd name="connsiteY4" fmla="*/ 1193107 h 1193107"/>
                  <a:gd name="connsiteX5" fmla="*/ 444522 w 1193109"/>
                  <a:gd name="connsiteY5" fmla="*/ 1193107 h 1193107"/>
                  <a:gd name="connsiteX6" fmla="*/ 268593 w 1193109"/>
                  <a:gd name="connsiteY6" fmla="*/ 1077740 h 1193107"/>
                  <a:gd name="connsiteX7" fmla="*/ 233696 w 1193109"/>
                  <a:gd name="connsiteY7" fmla="*/ 1112638 h 1193107"/>
                  <a:gd name="connsiteX8" fmla="*/ 124342 w 1193109"/>
                  <a:gd name="connsiteY8" fmla="*/ 1003283 h 1193107"/>
                  <a:gd name="connsiteX9" fmla="*/ 103040 w 1193109"/>
                  <a:gd name="connsiteY9" fmla="*/ 998983 h 1193107"/>
                  <a:gd name="connsiteX10" fmla="*/ 0 w 1193109"/>
                  <a:gd name="connsiteY10" fmla="*/ 843531 h 1193107"/>
                  <a:gd name="connsiteX11" fmla="*/ 0 w 1193109"/>
                  <a:gd name="connsiteY11" fmla="*/ 168710 h 1193107"/>
                  <a:gd name="connsiteX12" fmla="*/ 168710 w 1193109"/>
                  <a:gd name="connsiteY12" fmla="*/ 0 h 1193107"/>
                  <a:gd name="connsiteX13" fmla="*/ 843531 w 1193109"/>
                  <a:gd name="connsiteY13" fmla="*/ 0 h 1193107"/>
                  <a:gd name="connsiteX14" fmla="*/ 962827 w 1193109"/>
                  <a:gd name="connsiteY14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24342 w 1193109"/>
                  <a:gd name="connsiteY7" fmla="*/ 1003283 h 1193107"/>
                  <a:gd name="connsiteX8" fmla="*/ 103040 w 1193109"/>
                  <a:gd name="connsiteY8" fmla="*/ 998983 h 1193107"/>
                  <a:gd name="connsiteX9" fmla="*/ 0 w 1193109"/>
                  <a:gd name="connsiteY9" fmla="*/ 843531 h 1193107"/>
                  <a:gd name="connsiteX10" fmla="*/ 0 w 1193109"/>
                  <a:gd name="connsiteY10" fmla="*/ 168710 h 1193107"/>
                  <a:gd name="connsiteX11" fmla="*/ 168710 w 1193109"/>
                  <a:gd name="connsiteY11" fmla="*/ 0 h 1193107"/>
                  <a:gd name="connsiteX12" fmla="*/ 843531 w 1193109"/>
                  <a:gd name="connsiteY12" fmla="*/ 0 h 1193107"/>
                  <a:gd name="connsiteX13" fmla="*/ 962827 w 1193109"/>
                  <a:gd name="connsiteY13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233696 w 1193109"/>
                  <a:gd name="connsiteY6" fmla="*/ 1112638 h 1193107"/>
                  <a:gd name="connsiteX7" fmla="*/ 103040 w 1193109"/>
                  <a:gd name="connsiteY7" fmla="*/ 998983 h 1193107"/>
                  <a:gd name="connsiteX8" fmla="*/ 0 w 1193109"/>
                  <a:gd name="connsiteY8" fmla="*/ 843531 h 1193107"/>
                  <a:gd name="connsiteX9" fmla="*/ 0 w 1193109"/>
                  <a:gd name="connsiteY9" fmla="*/ 168710 h 1193107"/>
                  <a:gd name="connsiteX10" fmla="*/ 168710 w 1193109"/>
                  <a:gd name="connsiteY10" fmla="*/ 0 h 1193107"/>
                  <a:gd name="connsiteX11" fmla="*/ 843531 w 1193109"/>
                  <a:gd name="connsiteY11" fmla="*/ 0 h 1193107"/>
                  <a:gd name="connsiteX12" fmla="*/ 962827 w 1193109"/>
                  <a:gd name="connsiteY12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268593 w 1193109"/>
                  <a:gd name="connsiteY5" fmla="*/ 1077740 h 1193107"/>
                  <a:gd name="connsiteX6" fmla="*/ 103040 w 1193109"/>
                  <a:gd name="connsiteY6" fmla="*/ 998983 h 1193107"/>
                  <a:gd name="connsiteX7" fmla="*/ 0 w 1193109"/>
                  <a:gd name="connsiteY7" fmla="*/ 843531 h 1193107"/>
                  <a:gd name="connsiteX8" fmla="*/ 0 w 1193109"/>
                  <a:gd name="connsiteY8" fmla="*/ 168710 h 1193107"/>
                  <a:gd name="connsiteX9" fmla="*/ 168710 w 1193109"/>
                  <a:gd name="connsiteY9" fmla="*/ 0 h 1193107"/>
                  <a:gd name="connsiteX10" fmla="*/ 843531 w 1193109"/>
                  <a:gd name="connsiteY10" fmla="*/ 0 h 1193107"/>
                  <a:gd name="connsiteX11" fmla="*/ 962827 w 1193109"/>
                  <a:gd name="connsiteY11" fmla="*/ 49414 h 1193107"/>
                  <a:gd name="connsiteX0" fmla="*/ 962827 w 1193109"/>
                  <a:gd name="connsiteY0" fmla="*/ 49414 h 1193107"/>
                  <a:gd name="connsiteX1" fmla="*/ 1193109 w 1193109"/>
                  <a:gd name="connsiteY1" fmla="*/ 444521 h 1193107"/>
                  <a:gd name="connsiteX2" fmla="*/ 1193109 w 1193109"/>
                  <a:gd name="connsiteY2" fmla="*/ 1024397 h 1193107"/>
                  <a:gd name="connsiteX3" fmla="*/ 1024399 w 1193109"/>
                  <a:gd name="connsiteY3" fmla="*/ 1193107 h 1193107"/>
                  <a:gd name="connsiteX4" fmla="*/ 444522 w 1193109"/>
                  <a:gd name="connsiteY4" fmla="*/ 1193107 h 1193107"/>
                  <a:gd name="connsiteX5" fmla="*/ 103040 w 1193109"/>
                  <a:gd name="connsiteY5" fmla="*/ 998983 h 1193107"/>
                  <a:gd name="connsiteX6" fmla="*/ 0 w 1193109"/>
                  <a:gd name="connsiteY6" fmla="*/ 843531 h 1193107"/>
                  <a:gd name="connsiteX7" fmla="*/ 0 w 1193109"/>
                  <a:gd name="connsiteY7" fmla="*/ 168710 h 1193107"/>
                  <a:gd name="connsiteX8" fmla="*/ 168710 w 1193109"/>
                  <a:gd name="connsiteY8" fmla="*/ 0 h 1193107"/>
                  <a:gd name="connsiteX9" fmla="*/ 843531 w 1193109"/>
                  <a:gd name="connsiteY9" fmla="*/ 0 h 1193107"/>
                  <a:gd name="connsiteX10" fmla="*/ 962827 w 1193109"/>
                  <a:gd name="connsiteY10" fmla="*/ 49414 h 119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109" h="1193107">
                    <a:moveTo>
                      <a:pt x="962827" y="49414"/>
                    </a:moveTo>
                    <a:cubicBezTo>
                      <a:pt x="1021090" y="123501"/>
                      <a:pt x="969512" y="56396"/>
                      <a:pt x="1193109" y="444521"/>
                    </a:cubicBezTo>
                    <a:lnTo>
                      <a:pt x="1193109" y="1024397"/>
                    </a:lnTo>
                    <a:cubicBezTo>
                      <a:pt x="1193109" y="1117573"/>
                      <a:pt x="1117575" y="1193107"/>
                      <a:pt x="1024399" y="1193107"/>
                    </a:cubicBezTo>
                    <a:lnTo>
                      <a:pt x="444522" y="1193107"/>
                    </a:lnTo>
                    <a:lnTo>
                      <a:pt x="103040" y="998983"/>
                    </a:lnTo>
                    <a:cubicBezTo>
                      <a:pt x="42488" y="973372"/>
                      <a:pt x="0" y="913413"/>
                      <a:pt x="0" y="843531"/>
                    </a:cubicBezTo>
                    <a:lnTo>
                      <a:pt x="0" y="168710"/>
                    </a:lnTo>
                    <a:cubicBezTo>
                      <a:pt x="0" y="75534"/>
                      <a:pt x="75534" y="0"/>
                      <a:pt x="168710" y="0"/>
                    </a:cubicBezTo>
                    <a:lnTo>
                      <a:pt x="843531" y="0"/>
                    </a:lnTo>
                    <a:cubicBezTo>
                      <a:pt x="890119" y="0"/>
                      <a:pt x="932297" y="18884"/>
                      <a:pt x="962827" y="49414"/>
                    </a:cubicBezTo>
                    <a:close/>
                  </a:path>
                </a:pathLst>
              </a:custGeom>
              <a:solidFill>
                <a:srgbClr val="1C315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32A32440-B559-EE2A-3776-44BCD2197FA2}"/>
                  </a:ext>
                </a:extLst>
              </p:cNvPr>
              <p:cNvSpPr/>
              <p:nvPr/>
            </p:nvSpPr>
            <p:spPr>
              <a:xfrm rot="18900000">
                <a:off x="9639361" y="2228282"/>
                <a:ext cx="627686" cy="627685"/>
              </a:xfrm>
              <a:prstGeom prst="roundRect">
                <a:avLst/>
              </a:prstGeom>
              <a:solidFill>
                <a:srgbClr val="2F559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3" name="Graphic 102" descr="Badge 6 with solid fill">
                <a:extLst>
                  <a:ext uri="{FF2B5EF4-FFF2-40B4-BE49-F238E27FC236}">
                    <a16:creationId xmlns:a16="http://schemas.microsoft.com/office/drawing/2014/main" id="{5CD3A929-EC0C-A3F7-F2D5-0E3C0E6809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rcRect/>
              <a:stretch/>
            </p:blipFill>
            <p:spPr>
              <a:xfrm>
                <a:off x="9767863" y="2352818"/>
                <a:ext cx="370682" cy="37068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3" name="Graphic 142" descr="Board Of Directors with solid fill">
                <a:extLst>
                  <a:ext uri="{FF2B5EF4-FFF2-40B4-BE49-F238E27FC236}">
                    <a16:creationId xmlns:a16="http://schemas.microsoft.com/office/drawing/2014/main" id="{4B617A9C-03BD-15AA-C6D6-E8FE7E0436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0566054" y="2189513"/>
                <a:ext cx="704088" cy="7040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BA712CF-4C8B-4135-C5D6-36BDEC2465B2}"/>
              </a:ext>
            </a:extLst>
          </p:cNvPr>
          <p:cNvSpPr txBox="1"/>
          <p:nvPr/>
        </p:nvSpPr>
        <p:spPr>
          <a:xfrm>
            <a:off x="2404572" y="11049150"/>
            <a:ext cx="2024740" cy="164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ผลการหารือ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ยืนยัน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6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ประเด็น โดยจะนำประเด็นการพัฒนาโครงข่ายทางรางไปดำเนินการในปี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2568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ordia New" panose="020B0304020202020204" pitchFamily="34" charset="-34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ยืนยันหน่วยงานหลักและสนับสนุน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ordia New" panose="020B0304020202020204" pitchFamily="34" charset="-34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เห็นชอบร่าง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Value Chain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เบื้องต้น เพื่อใช้ประกอบการประชุมในครั้งถัดไป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ordia New" panose="020B0304020202020204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B904B9-8B0F-11A0-1D33-9E061388C56E}"/>
              </a:ext>
            </a:extLst>
          </p:cNvPr>
          <p:cNvSpPr txBox="1"/>
          <p:nvPr/>
        </p:nvSpPr>
        <p:spPr>
          <a:xfrm>
            <a:off x="6424418" y="11672165"/>
            <a:ext cx="21101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ประชุม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Workshop </a:t>
            </a:r>
            <a:b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ครั้งที่ 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: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24, 28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เม.ย.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66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ครั้งที่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 : 15 -16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พ.ค.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ครั้งที่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 : 25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พ.ค.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66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684CD13-FB8A-655C-EEE4-D4C4A2CEE681}"/>
              </a:ext>
            </a:extLst>
          </p:cNvPr>
          <p:cNvSpPr/>
          <p:nvPr/>
        </p:nvSpPr>
        <p:spPr>
          <a:xfrm rot="5400000">
            <a:off x="7051899" y="11374941"/>
            <a:ext cx="306547" cy="228836"/>
          </a:xfrm>
          <a:prstGeom prst="rightArrow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D7CAD684-9E9C-0E6F-8DB2-0594E77FEE88}"/>
              </a:ext>
            </a:extLst>
          </p:cNvPr>
          <p:cNvSpPr/>
          <p:nvPr/>
        </p:nvSpPr>
        <p:spPr>
          <a:xfrm rot="5400000">
            <a:off x="3340261" y="10934732"/>
            <a:ext cx="306547" cy="228836"/>
          </a:xfrm>
          <a:prstGeom prst="rightArrow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F498561-B318-38EA-AC41-B80394B5CE4C}"/>
              </a:ext>
            </a:extLst>
          </p:cNvPr>
          <p:cNvSpPr/>
          <p:nvPr/>
        </p:nvSpPr>
        <p:spPr>
          <a:xfrm rot="5400000">
            <a:off x="5197179" y="10588295"/>
            <a:ext cx="306547" cy="228836"/>
          </a:xfrm>
          <a:prstGeom prst="rightArrow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D478A9-CC8C-D23F-2EF3-DC34328C28FC}"/>
              </a:ext>
            </a:extLst>
          </p:cNvPr>
          <p:cNvSpPr txBox="1"/>
          <p:nvPr/>
        </p:nvSpPr>
        <p:spPr>
          <a:xfrm>
            <a:off x="4429312" y="10927602"/>
            <a:ext cx="1848984" cy="1821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เห็นชอบ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PM10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D3DAACC-0D3A-A10F-547C-343E60BDE19E}"/>
              </a:ext>
            </a:extLst>
          </p:cNvPr>
          <p:cNvSpPr/>
          <p:nvPr/>
        </p:nvSpPr>
        <p:spPr>
          <a:xfrm rot="5400000">
            <a:off x="1212156" y="10366696"/>
            <a:ext cx="306547" cy="228836"/>
          </a:xfrm>
          <a:prstGeom prst="rightArrow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7AD066-65F3-ED2D-A8FA-02E8D614FD5D}"/>
              </a:ext>
            </a:extLst>
          </p:cNvPr>
          <p:cNvSpPr txBox="1"/>
          <p:nvPr/>
        </p:nvSpPr>
        <p:spPr>
          <a:xfrm>
            <a:off x="366217" y="10762446"/>
            <a:ext cx="1848984" cy="2166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การลดการปล่อยก๊าซเรือนกระจกและฝุ่นละออง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PM10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การพัฒนาโครงข่ายทางราง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การส่งเสริมศักยภาพผู้สูงอายุ</a:t>
            </a:r>
          </a:p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>
                <a:tab pos="9144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การช่วยเหลือกลุ่มเปราะบางให้เข้าถึงสวัสดิการภาครัฐ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6A95F6-BECC-BDCE-0680-983FF4C8F6E5}"/>
              </a:ext>
            </a:extLst>
          </p:cNvPr>
          <p:cNvSpPr txBox="1"/>
          <p:nvPr/>
        </p:nvSpPr>
        <p:spPr>
          <a:xfrm>
            <a:off x="8245998" y="11123712"/>
            <a:ext cx="21101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อ.ก.พ.ร.ฯ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31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66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ก.พ.ร.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: 7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66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77DBDE8-4467-8502-6FD8-830E9C3CE6EB}"/>
              </a:ext>
            </a:extLst>
          </p:cNvPr>
          <p:cNvSpPr/>
          <p:nvPr/>
        </p:nvSpPr>
        <p:spPr>
          <a:xfrm rot="5400000">
            <a:off x="8873479" y="10826488"/>
            <a:ext cx="306547" cy="228836"/>
          </a:xfrm>
          <a:prstGeom prst="rightArrow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1540ADA9-5AE8-D67E-B3EE-B9B31564719E}"/>
              </a:ext>
            </a:extLst>
          </p:cNvPr>
          <p:cNvSpPr/>
          <p:nvPr/>
        </p:nvSpPr>
        <p:spPr>
          <a:xfrm>
            <a:off x="8036710" y="12034662"/>
            <a:ext cx="95302" cy="2808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F0B1AC-8A31-36FE-7E38-34AE692C1F8C}"/>
              </a:ext>
            </a:extLst>
          </p:cNvPr>
          <p:cNvSpPr txBox="1"/>
          <p:nvPr/>
        </p:nvSpPr>
        <p:spPr>
          <a:xfrm>
            <a:off x="8134449" y="12034662"/>
            <a:ext cx="172039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ประเด็นที่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1-5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939F8BB-1498-9816-73A3-8B58C8688338}"/>
              </a:ext>
            </a:extLst>
          </p:cNvPr>
          <p:cNvCxnSpPr/>
          <p:nvPr/>
        </p:nvCxnSpPr>
        <p:spPr>
          <a:xfrm>
            <a:off x="7964653" y="12597279"/>
            <a:ext cx="1804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35217E8-CADE-3B76-5111-343B00100DBA}"/>
              </a:ext>
            </a:extLst>
          </p:cNvPr>
          <p:cNvSpPr txBox="1"/>
          <p:nvPr/>
        </p:nvSpPr>
        <p:spPr>
          <a:xfrm>
            <a:off x="8145081" y="12438578"/>
            <a:ext cx="30952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การลดอุบัติเหตุทางถนน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AF7A02-7480-669D-5D4F-D1252DB831A6}"/>
              </a:ext>
            </a:extLst>
          </p:cNvPr>
          <p:cNvSpPr txBox="1"/>
          <p:nvPr/>
        </p:nvSpPr>
        <p:spPr>
          <a:xfrm>
            <a:off x="409297" y="214760"/>
            <a:ext cx="87318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ตัวชี้วัดขับเคลื่อนการบูรณาการร่วมกัน (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KPIs)</a:t>
            </a: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22BADE7A-16A5-B33B-9EA7-566A80BF942B}"/>
              </a:ext>
            </a:extLst>
          </p:cNvPr>
          <p:cNvSpPr/>
          <p:nvPr/>
        </p:nvSpPr>
        <p:spPr>
          <a:xfrm>
            <a:off x="10303197" y="1756704"/>
            <a:ext cx="1429929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9EEDF8"/>
          </a:solidFill>
          <a:ln w="12700" cap="flat" cmpd="sng" algn="ctr">
            <a:solidFill>
              <a:srgbClr val="9EEDF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3905E6D5-7F56-593D-E17D-D45CD9E15E55}"/>
              </a:ext>
            </a:extLst>
          </p:cNvPr>
          <p:cNvSpPr/>
          <p:nvPr/>
        </p:nvSpPr>
        <p:spPr>
          <a:xfrm>
            <a:off x="8799547" y="1756704"/>
            <a:ext cx="1429929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C8D6EE"/>
          </a:solidFill>
          <a:ln w="12700" cap="flat" cmpd="sng" algn="ctr">
            <a:solidFill>
              <a:srgbClr val="C8D6E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A2135CD9-E1D3-A8AE-30FA-FB76C3F61CBC}"/>
              </a:ext>
            </a:extLst>
          </p:cNvPr>
          <p:cNvSpPr/>
          <p:nvPr/>
        </p:nvSpPr>
        <p:spPr>
          <a:xfrm>
            <a:off x="7302349" y="1768002"/>
            <a:ext cx="1429929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FFF1CD"/>
          </a:solidFill>
          <a:ln w="12700" cap="flat" cmpd="sng" algn="ctr">
            <a:solidFill>
              <a:srgbClr val="FFF1C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FE0F1180-39D6-B533-3D43-532C6D031CD3}"/>
              </a:ext>
            </a:extLst>
          </p:cNvPr>
          <p:cNvSpPr/>
          <p:nvPr/>
        </p:nvSpPr>
        <p:spPr>
          <a:xfrm>
            <a:off x="5658187" y="1764472"/>
            <a:ext cx="1569257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ECF1E1"/>
          </a:solidFill>
          <a:ln w="12700" cap="flat" cmpd="sng" algn="ctr">
            <a:solidFill>
              <a:srgbClr val="ECF1E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CB6E2A23-048C-AB9E-2AD5-9D6385859F3F}"/>
              </a:ext>
            </a:extLst>
          </p:cNvPr>
          <p:cNvSpPr/>
          <p:nvPr/>
        </p:nvSpPr>
        <p:spPr>
          <a:xfrm>
            <a:off x="3519538" y="1761883"/>
            <a:ext cx="2043097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DBF3FC"/>
          </a:solidFill>
          <a:ln w="12700" cap="flat" cmpd="sng" algn="ctr">
            <a:solidFill>
              <a:srgbClr val="DBF3F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FA2528F4-6639-8785-4260-6CA444C31B03}"/>
              </a:ext>
            </a:extLst>
          </p:cNvPr>
          <p:cNvSpPr/>
          <p:nvPr/>
        </p:nvSpPr>
        <p:spPr>
          <a:xfrm>
            <a:off x="2016682" y="1765484"/>
            <a:ext cx="1424948" cy="2518487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FDE9D2"/>
          </a:solidFill>
          <a:ln w="12700" cap="flat" cmpd="sng" algn="ctr">
            <a:solidFill>
              <a:srgbClr val="FDE9D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99A63852-22BE-1193-F84A-8C45AC983646}"/>
              </a:ext>
            </a:extLst>
          </p:cNvPr>
          <p:cNvSpPr/>
          <p:nvPr/>
        </p:nvSpPr>
        <p:spPr>
          <a:xfrm>
            <a:off x="425670" y="1765484"/>
            <a:ext cx="1538490" cy="2502198"/>
          </a:xfrm>
          <a:prstGeom prst="round2SameRect">
            <a:avLst>
              <a:gd name="adj1" fmla="val 6909"/>
              <a:gd name="adj2" fmla="val 0"/>
            </a:avLst>
          </a:prstGeom>
          <a:solidFill>
            <a:srgbClr val="F9D1CB"/>
          </a:solidFill>
          <a:ln w="12700" cap="flat" cmpd="sng" algn="ctr">
            <a:solidFill>
              <a:srgbClr val="F9D1C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6DFE7767-BBE4-8FA8-80DC-595A0D7EC649}"/>
              </a:ext>
            </a:extLst>
          </p:cNvPr>
          <p:cNvSpPr/>
          <p:nvPr/>
        </p:nvSpPr>
        <p:spPr>
          <a:xfrm>
            <a:off x="10310833" y="4280370"/>
            <a:ext cx="1682863" cy="515758"/>
          </a:xfrm>
          <a:prstGeom prst="chevron">
            <a:avLst/>
          </a:prstGeom>
          <a:solidFill>
            <a:srgbClr val="33CCCC"/>
          </a:solidFill>
          <a:ln w="12700" cap="flat" cmpd="sng" algn="ctr">
            <a:solidFill>
              <a:srgbClr val="33CCC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Arrow: Chevron 39">
            <a:extLst>
              <a:ext uri="{FF2B5EF4-FFF2-40B4-BE49-F238E27FC236}">
                <a16:creationId xmlns:a16="http://schemas.microsoft.com/office/drawing/2014/main" id="{B6830A92-1ECC-5D20-B5DB-14B56D007D09}"/>
              </a:ext>
            </a:extLst>
          </p:cNvPr>
          <p:cNvSpPr/>
          <p:nvPr/>
        </p:nvSpPr>
        <p:spPr>
          <a:xfrm>
            <a:off x="8805999" y="4280370"/>
            <a:ext cx="1682863" cy="515758"/>
          </a:xfrm>
          <a:prstGeom prst="chevron">
            <a:avLst/>
          </a:prstGeom>
          <a:solidFill>
            <a:srgbClr val="2F5597"/>
          </a:solidFill>
          <a:ln w="12700" cap="flat" cmpd="sng" algn="ctr">
            <a:solidFill>
              <a:srgbClr val="2F559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Arrow: Chevron 40">
            <a:extLst>
              <a:ext uri="{FF2B5EF4-FFF2-40B4-BE49-F238E27FC236}">
                <a16:creationId xmlns:a16="http://schemas.microsoft.com/office/drawing/2014/main" id="{17A1EF3A-5304-D6B4-7B1C-53C8C94785EC}"/>
              </a:ext>
            </a:extLst>
          </p:cNvPr>
          <p:cNvSpPr/>
          <p:nvPr/>
        </p:nvSpPr>
        <p:spPr>
          <a:xfrm>
            <a:off x="7308305" y="4285549"/>
            <a:ext cx="1682863" cy="515758"/>
          </a:xfrm>
          <a:prstGeom prst="chevron">
            <a:avLst/>
          </a:prstGeom>
          <a:solidFill>
            <a:srgbClr val="FFCC4C"/>
          </a:solidFill>
          <a:ln w="12700" cap="flat" cmpd="sng" algn="ctr">
            <a:solidFill>
              <a:srgbClr val="FFCC4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Arrow: Chevron 41">
            <a:extLst>
              <a:ext uri="{FF2B5EF4-FFF2-40B4-BE49-F238E27FC236}">
                <a16:creationId xmlns:a16="http://schemas.microsoft.com/office/drawing/2014/main" id="{88CD2226-592A-F7D2-F754-9242B1CADDEF}"/>
              </a:ext>
            </a:extLst>
          </p:cNvPr>
          <p:cNvSpPr/>
          <p:nvPr/>
        </p:nvSpPr>
        <p:spPr>
          <a:xfrm>
            <a:off x="5652614" y="4290728"/>
            <a:ext cx="1829056" cy="515758"/>
          </a:xfrm>
          <a:prstGeom prst="chevron">
            <a:avLst/>
          </a:prstGeom>
          <a:solidFill>
            <a:srgbClr val="A2B969"/>
          </a:solidFill>
          <a:ln w="12700" cap="flat" cmpd="sng" algn="ctr">
            <a:solidFill>
              <a:srgbClr val="A2B96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3A2CF30B-60E3-3FDF-0921-1B21E6E2E959}"/>
              </a:ext>
            </a:extLst>
          </p:cNvPr>
          <p:cNvSpPr/>
          <p:nvPr/>
        </p:nvSpPr>
        <p:spPr>
          <a:xfrm>
            <a:off x="3521823" y="4294270"/>
            <a:ext cx="2318710" cy="515758"/>
          </a:xfrm>
          <a:prstGeom prst="chevron">
            <a:avLst/>
          </a:prstGeom>
          <a:solidFill>
            <a:srgbClr val="4CC1EF"/>
          </a:solidFill>
          <a:ln w="12700" cap="flat" cmpd="sng" algn="ctr">
            <a:solidFill>
              <a:srgbClr val="4CC1E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3ED0BDE9-18AD-B353-4E18-1DDBBB1ABF2B}"/>
              </a:ext>
            </a:extLst>
          </p:cNvPr>
          <p:cNvSpPr/>
          <p:nvPr/>
        </p:nvSpPr>
        <p:spPr>
          <a:xfrm>
            <a:off x="2030858" y="4290728"/>
            <a:ext cx="1649687" cy="515758"/>
          </a:xfrm>
          <a:prstGeom prst="chevron">
            <a:avLst/>
          </a:prstGeom>
          <a:solidFill>
            <a:srgbClr val="F7931F"/>
          </a:solidFill>
          <a:ln w="12700" cap="flat" cmpd="sng" algn="ctr">
            <a:solidFill>
              <a:srgbClr val="F7931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7C6A65F7-EC35-25CA-0888-747A17EC5450}"/>
              </a:ext>
            </a:extLst>
          </p:cNvPr>
          <p:cNvSpPr/>
          <p:nvPr/>
        </p:nvSpPr>
        <p:spPr>
          <a:xfrm>
            <a:off x="427150" y="4290728"/>
            <a:ext cx="1789664" cy="518126"/>
          </a:xfrm>
          <a:prstGeom prst="homePlate">
            <a:avLst/>
          </a:prstGeom>
          <a:solidFill>
            <a:srgbClr val="C13018"/>
          </a:solidFill>
          <a:ln w="12700" cap="flat" cmpd="sng" algn="ctr">
            <a:solidFill>
              <a:srgbClr val="C130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62D6BBA-1189-8973-F9C6-C29B8E27B8D8}"/>
              </a:ext>
            </a:extLst>
          </p:cNvPr>
          <p:cNvSpPr txBox="1"/>
          <p:nvPr/>
        </p:nvSpPr>
        <p:spPr>
          <a:xfrm>
            <a:off x="3478669" y="4982720"/>
            <a:ext cx="2153298" cy="164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ประชุมหารือ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>
                <a:tab pos="914400" algn="l"/>
              </a:tabLst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dia New" panose="020B0304020202020204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ยืนยันหน่วยงานเจ้าภาพ/หน่วยงานหลัก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ea typeface="Cordia New" panose="020B0304020202020204" pitchFamily="34" charset="-34"/>
              <a:cs typeface="Cordia New" panose="020B0304020202020204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>
                <a:tab pos="914400" algn="l"/>
              </a:tabLst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dia New" panose="020B0304020202020204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ยืนยันหน่วยงานสนับสนุน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ea typeface="Cordia New" panose="020B0304020202020204" pitchFamily="34" charset="-34"/>
              <a:cs typeface="Cordia New" panose="020B0304020202020204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>
                <a:tab pos="914400" algn="l"/>
              </a:tabLst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dia New" panose="020B0304020202020204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ให้ความเห็นชอบ (ร่าง) ห่วงโซ่คุณค่า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Cordia New" panose="020B0304020202020204" pitchFamily="34" charset="-34"/>
              </a:rPr>
              <a:t>Value Chain)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dia New" panose="020B0304020202020204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เพื่อใช้ประกอบการประชุมในครั้งถัดไป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ea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86D9932-6DC2-5CD5-9DCC-0296BE91C882}"/>
              </a:ext>
            </a:extLst>
          </p:cNvPr>
          <p:cNvSpPr txBox="1"/>
          <p:nvPr/>
        </p:nvSpPr>
        <p:spPr>
          <a:xfrm>
            <a:off x="5621178" y="5003266"/>
            <a:ext cx="1829056" cy="1760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ประชุม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Workshop</a:t>
            </a:r>
            <a:b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1) </a:t>
            </a:r>
            <a: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ยืนยันหน่วยงานสนับสนุน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2) </a:t>
            </a:r>
            <a: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ยืนยัน ห่วงโซ่คุณค่า </a:t>
            </a:r>
            <a:b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</a:t>
            </a:r>
            <a: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3) </a:t>
            </a:r>
            <a:r>
              <a: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ส่วนราชการเสนอ (ร่าง) ตัวชี้วัดและค่าเป้าหมายของหน่วยงานตาม </a:t>
            </a:r>
            <a:b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3" name="Arrow: Right 62">
            <a:extLst>
              <a:ext uri="{FF2B5EF4-FFF2-40B4-BE49-F238E27FC236}">
                <a16:creationId xmlns:a16="http://schemas.microsoft.com/office/drawing/2014/main" id="{E8992825-9B65-9906-2F31-1A54D8B81FBD}"/>
              </a:ext>
            </a:extLst>
          </p:cNvPr>
          <p:cNvSpPr/>
          <p:nvPr/>
        </p:nvSpPr>
        <p:spPr>
          <a:xfrm rot="5400000">
            <a:off x="6124941" y="4818068"/>
            <a:ext cx="252000" cy="228836"/>
          </a:xfrm>
          <a:prstGeom prst="rightArrow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01BA7EBE-3BAE-296F-E223-2D6B2EB409EE}"/>
              </a:ext>
            </a:extLst>
          </p:cNvPr>
          <p:cNvSpPr/>
          <p:nvPr/>
        </p:nvSpPr>
        <p:spPr>
          <a:xfrm rot="5400000">
            <a:off x="4106249" y="4797390"/>
            <a:ext cx="252000" cy="228836"/>
          </a:xfrm>
          <a:prstGeom prst="rightArrow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0CECF998-50E1-690B-CE75-6693113AC8E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9961" b="89844" l="1758" r="98633">
                        <a14:foregroundMark x1="7031" y1="47266" x2="7031" y2="47266"/>
                        <a14:foregroundMark x1="1953" y1="55664" x2="1953" y2="55664"/>
                        <a14:foregroundMark x1="93750" y1="57813" x2="93750" y2="57813"/>
                        <a14:foregroundMark x1="98633" y1="58789" x2="98633" y2="58789"/>
                        <a14:foregroundMark x1="26953" y1="24219" x2="26953" y2="24219"/>
                        <a14:foregroundMark x1="27148" y1="24219" x2="27148" y2="24219"/>
                        <a14:foregroundMark x1="22656" y1="25586" x2="22656" y2="25586"/>
                        <a14:foregroundMark x1="15234" y1="28125" x2="15234" y2="28125"/>
                        <a14:foregroundMark x1="14648" y1="32422" x2="14648" y2="32422"/>
                        <a14:foregroundMark x1="30469" y1="29492" x2="30469" y2="29492"/>
                        <a14:foregroundMark x1="31250" y1="33984" x2="31250" y2="33984"/>
                        <a14:foregroundMark x1="20703" y1="24023" x2="20703" y2="24023"/>
                        <a14:foregroundMark x1="22852" y1="24414" x2="14258" y2="32227"/>
                        <a14:foregroundMark x1="14258" y1="32227" x2="14063" y2="33203"/>
                        <a14:foregroundMark x1="19336" y1="25781" x2="30078" y2="28125"/>
                        <a14:foregroundMark x1="30078" y1="28125" x2="32227" y2="333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878" y="4197591"/>
            <a:ext cx="651605" cy="651605"/>
          </a:xfrm>
          <a:prstGeom prst="rect">
            <a:avLst/>
          </a:prstGeo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C065CB56-B684-3A64-7985-6300D9A25121}"/>
              </a:ext>
            </a:extLst>
          </p:cNvPr>
          <p:cNvSpPr/>
          <p:nvPr/>
        </p:nvSpPr>
        <p:spPr>
          <a:xfrm rot="18900000">
            <a:off x="923218" y="1492026"/>
            <a:ext cx="648997" cy="628146"/>
          </a:xfrm>
          <a:custGeom>
            <a:avLst/>
            <a:gdLst>
              <a:gd name="connsiteX0" fmla="*/ 962827 w 1193109"/>
              <a:gd name="connsiteY0" fmla="*/ 49414 h 1193107"/>
              <a:gd name="connsiteX1" fmla="*/ 998983 w 1193109"/>
              <a:gd name="connsiteY1" fmla="*/ 103040 h 1193107"/>
              <a:gd name="connsiteX2" fmla="*/ 1003283 w 1193109"/>
              <a:gd name="connsiteY2" fmla="*/ 124339 h 1193107"/>
              <a:gd name="connsiteX3" fmla="*/ 1106533 w 1193109"/>
              <a:gd name="connsiteY3" fmla="*/ 227589 h 1193107"/>
              <a:gd name="connsiteX4" fmla="*/ 1072905 w 1193109"/>
              <a:gd name="connsiteY4" fmla="*/ 261218 h 1193107"/>
              <a:gd name="connsiteX5" fmla="*/ 1193109 w 1193109"/>
              <a:gd name="connsiteY5" fmla="*/ 444521 h 1193107"/>
              <a:gd name="connsiteX6" fmla="*/ 1193109 w 1193109"/>
              <a:gd name="connsiteY6" fmla="*/ 1024397 h 1193107"/>
              <a:gd name="connsiteX7" fmla="*/ 1024399 w 1193109"/>
              <a:gd name="connsiteY7" fmla="*/ 1193107 h 1193107"/>
              <a:gd name="connsiteX8" fmla="*/ 444522 w 1193109"/>
              <a:gd name="connsiteY8" fmla="*/ 1193107 h 1193107"/>
              <a:gd name="connsiteX9" fmla="*/ 268593 w 1193109"/>
              <a:gd name="connsiteY9" fmla="*/ 1077740 h 1193107"/>
              <a:gd name="connsiteX10" fmla="*/ 233696 w 1193109"/>
              <a:gd name="connsiteY10" fmla="*/ 1112638 h 1193107"/>
              <a:gd name="connsiteX11" fmla="*/ 124342 w 1193109"/>
              <a:gd name="connsiteY11" fmla="*/ 1003283 h 1193107"/>
              <a:gd name="connsiteX12" fmla="*/ 103040 w 1193109"/>
              <a:gd name="connsiteY12" fmla="*/ 998983 h 1193107"/>
              <a:gd name="connsiteX13" fmla="*/ 0 w 1193109"/>
              <a:gd name="connsiteY13" fmla="*/ 843531 h 1193107"/>
              <a:gd name="connsiteX14" fmla="*/ 0 w 1193109"/>
              <a:gd name="connsiteY14" fmla="*/ 168710 h 1193107"/>
              <a:gd name="connsiteX15" fmla="*/ 168710 w 1193109"/>
              <a:gd name="connsiteY15" fmla="*/ 0 h 1193107"/>
              <a:gd name="connsiteX16" fmla="*/ 843531 w 1193109"/>
              <a:gd name="connsiteY16" fmla="*/ 0 h 1193107"/>
              <a:gd name="connsiteX17" fmla="*/ 962827 w 1193109"/>
              <a:gd name="connsiteY17" fmla="*/ 49414 h 1193107"/>
              <a:gd name="connsiteX0" fmla="*/ 962827 w 1193109"/>
              <a:gd name="connsiteY0" fmla="*/ 49414 h 1193107"/>
              <a:gd name="connsiteX1" fmla="*/ 998983 w 1193109"/>
              <a:gd name="connsiteY1" fmla="*/ 103040 h 1193107"/>
              <a:gd name="connsiteX2" fmla="*/ 1106533 w 1193109"/>
              <a:gd name="connsiteY2" fmla="*/ 227589 h 1193107"/>
              <a:gd name="connsiteX3" fmla="*/ 1072905 w 1193109"/>
              <a:gd name="connsiteY3" fmla="*/ 261218 h 1193107"/>
              <a:gd name="connsiteX4" fmla="*/ 1193109 w 1193109"/>
              <a:gd name="connsiteY4" fmla="*/ 444521 h 1193107"/>
              <a:gd name="connsiteX5" fmla="*/ 1193109 w 1193109"/>
              <a:gd name="connsiteY5" fmla="*/ 1024397 h 1193107"/>
              <a:gd name="connsiteX6" fmla="*/ 1024399 w 1193109"/>
              <a:gd name="connsiteY6" fmla="*/ 1193107 h 1193107"/>
              <a:gd name="connsiteX7" fmla="*/ 444522 w 1193109"/>
              <a:gd name="connsiteY7" fmla="*/ 1193107 h 1193107"/>
              <a:gd name="connsiteX8" fmla="*/ 268593 w 1193109"/>
              <a:gd name="connsiteY8" fmla="*/ 1077740 h 1193107"/>
              <a:gd name="connsiteX9" fmla="*/ 233696 w 1193109"/>
              <a:gd name="connsiteY9" fmla="*/ 1112638 h 1193107"/>
              <a:gd name="connsiteX10" fmla="*/ 124342 w 1193109"/>
              <a:gd name="connsiteY10" fmla="*/ 1003283 h 1193107"/>
              <a:gd name="connsiteX11" fmla="*/ 103040 w 1193109"/>
              <a:gd name="connsiteY11" fmla="*/ 998983 h 1193107"/>
              <a:gd name="connsiteX12" fmla="*/ 0 w 1193109"/>
              <a:gd name="connsiteY12" fmla="*/ 843531 h 1193107"/>
              <a:gd name="connsiteX13" fmla="*/ 0 w 1193109"/>
              <a:gd name="connsiteY13" fmla="*/ 168710 h 1193107"/>
              <a:gd name="connsiteX14" fmla="*/ 168710 w 1193109"/>
              <a:gd name="connsiteY14" fmla="*/ 0 h 1193107"/>
              <a:gd name="connsiteX15" fmla="*/ 843531 w 1193109"/>
              <a:gd name="connsiteY15" fmla="*/ 0 h 1193107"/>
              <a:gd name="connsiteX16" fmla="*/ 962827 w 1193109"/>
              <a:gd name="connsiteY16" fmla="*/ 49414 h 1193107"/>
              <a:gd name="connsiteX0" fmla="*/ 962827 w 1193109"/>
              <a:gd name="connsiteY0" fmla="*/ 49414 h 1193107"/>
              <a:gd name="connsiteX1" fmla="*/ 1106533 w 1193109"/>
              <a:gd name="connsiteY1" fmla="*/ 227589 h 1193107"/>
              <a:gd name="connsiteX2" fmla="*/ 1072905 w 1193109"/>
              <a:gd name="connsiteY2" fmla="*/ 261218 h 1193107"/>
              <a:gd name="connsiteX3" fmla="*/ 1193109 w 1193109"/>
              <a:gd name="connsiteY3" fmla="*/ 444521 h 1193107"/>
              <a:gd name="connsiteX4" fmla="*/ 1193109 w 1193109"/>
              <a:gd name="connsiteY4" fmla="*/ 1024397 h 1193107"/>
              <a:gd name="connsiteX5" fmla="*/ 1024399 w 1193109"/>
              <a:gd name="connsiteY5" fmla="*/ 1193107 h 1193107"/>
              <a:gd name="connsiteX6" fmla="*/ 444522 w 1193109"/>
              <a:gd name="connsiteY6" fmla="*/ 1193107 h 1193107"/>
              <a:gd name="connsiteX7" fmla="*/ 268593 w 1193109"/>
              <a:gd name="connsiteY7" fmla="*/ 1077740 h 1193107"/>
              <a:gd name="connsiteX8" fmla="*/ 233696 w 1193109"/>
              <a:gd name="connsiteY8" fmla="*/ 1112638 h 1193107"/>
              <a:gd name="connsiteX9" fmla="*/ 124342 w 1193109"/>
              <a:gd name="connsiteY9" fmla="*/ 1003283 h 1193107"/>
              <a:gd name="connsiteX10" fmla="*/ 103040 w 1193109"/>
              <a:gd name="connsiteY10" fmla="*/ 998983 h 1193107"/>
              <a:gd name="connsiteX11" fmla="*/ 0 w 1193109"/>
              <a:gd name="connsiteY11" fmla="*/ 843531 h 1193107"/>
              <a:gd name="connsiteX12" fmla="*/ 0 w 1193109"/>
              <a:gd name="connsiteY12" fmla="*/ 168710 h 1193107"/>
              <a:gd name="connsiteX13" fmla="*/ 168710 w 1193109"/>
              <a:gd name="connsiteY13" fmla="*/ 0 h 1193107"/>
              <a:gd name="connsiteX14" fmla="*/ 843531 w 1193109"/>
              <a:gd name="connsiteY14" fmla="*/ 0 h 1193107"/>
              <a:gd name="connsiteX15" fmla="*/ 962827 w 1193109"/>
              <a:gd name="connsiteY15" fmla="*/ 49414 h 1193107"/>
              <a:gd name="connsiteX0" fmla="*/ 962827 w 1193109"/>
              <a:gd name="connsiteY0" fmla="*/ 49414 h 1193107"/>
              <a:gd name="connsiteX1" fmla="*/ 1072905 w 1193109"/>
              <a:gd name="connsiteY1" fmla="*/ 261218 h 1193107"/>
              <a:gd name="connsiteX2" fmla="*/ 1193109 w 1193109"/>
              <a:gd name="connsiteY2" fmla="*/ 444521 h 1193107"/>
              <a:gd name="connsiteX3" fmla="*/ 1193109 w 1193109"/>
              <a:gd name="connsiteY3" fmla="*/ 1024397 h 1193107"/>
              <a:gd name="connsiteX4" fmla="*/ 1024399 w 1193109"/>
              <a:gd name="connsiteY4" fmla="*/ 1193107 h 1193107"/>
              <a:gd name="connsiteX5" fmla="*/ 444522 w 1193109"/>
              <a:gd name="connsiteY5" fmla="*/ 1193107 h 1193107"/>
              <a:gd name="connsiteX6" fmla="*/ 268593 w 1193109"/>
              <a:gd name="connsiteY6" fmla="*/ 1077740 h 1193107"/>
              <a:gd name="connsiteX7" fmla="*/ 233696 w 1193109"/>
              <a:gd name="connsiteY7" fmla="*/ 1112638 h 1193107"/>
              <a:gd name="connsiteX8" fmla="*/ 124342 w 1193109"/>
              <a:gd name="connsiteY8" fmla="*/ 1003283 h 1193107"/>
              <a:gd name="connsiteX9" fmla="*/ 103040 w 1193109"/>
              <a:gd name="connsiteY9" fmla="*/ 998983 h 1193107"/>
              <a:gd name="connsiteX10" fmla="*/ 0 w 1193109"/>
              <a:gd name="connsiteY10" fmla="*/ 843531 h 1193107"/>
              <a:gd name="connsiteX11" fmla="*/ 0 w 1193109"/>
              <a:gd name="connsiteY11" fmla="*/ 168710 h 1193107"/>
              <a:gd name="connsiteX12" fmla="*/ 168710 w 1193109"/>
              <a:gd name="connsiteY12" fmla="*/ 0 h 1193107"/>
              <a:gd name="connsiteX13" fmla="*/ 843531 w 1193109"/>
              <a:gd name="connsiteY13" fmla="*/ 0 h 1193107"/>
              <a:gd name="connsiteX14" fmla="*/ 962827 w 1193109"/>
              <a:gd name="connsiteY14" fmla="*/ 49414 h 1193107"/>
              <a:gd name="connsiteX0" fmla="*/ 962827 w 1193109"/>
              <a:gd name="connsiteY0" fmla="*/ 49414 h 1193107"/>
              <a:gd name="connsiteX1" fmla="*/ 1193109 w 1193109"/>
              <a:gd name="connsiteY1" fmla="*/ 444521 h 1193107"/>
              <a:gd name="connsiteX2" fmla="*/ 1193109 w 1193109"/>
              <a:gd name="connsiteY2" fmla="*/ 1024397 h 1193107"/>
              <a:gd name="connsiteX3" fmla="*/ 1024399 w 1193109"/>
              <a:gd name="connsiteY3" fmla="*/ 1193107 h 1193107"/>
              <a:gd name="connsiteX4" fmla="*/ 444522 w 1193109"/>
              <a:gd name="connsiteY4" fmla="*/ 1193107 h 1193107"/>
              <a:gd name="connsiteX5" fmla="*/ 268593 w 1193109"/>
              <a:gd name="connsiteY5" fmla="*/ 1077740 h 1193107"/>
              <a:gd name="connsiteX6" fmla="*/ 233696 w 1193109"/>
              <a:gd name="connsiteY6" fmla="*/ 1112638 h 1193107"/>
              <a:gd name="connsiteX7" fmla="*/ 124342 w 1193109"/>
              <a:gd name="connsiteY7" fmla="*/ 1003283 h 1193107"/>
              <a:gd name="connsiteX8" fmla="*/ 103040 w 1193109"/>
              <a:gd name="connsiteY8" fmla="*/ 998983 h 1193107"/>
              <a:gd name="connsiteX9" fmla="*/ 0 w 1193109"/>
              <a:gd name="connsiteY9" fmla="*/ 843531 h 1193107"/>
              <a:gd name="connsiteX10" fmla="*/ 0 w 1193109"/>
              <a:gd name="connsiteY10" fmla="*/ 168710 h 1193107"/>
              <a:gd name="connsiteX11" fmla="*/ 168710 w 1193109"/>
              <a:gd name="connsiteY11" fmla="*/ 0 h 1193107"/>
              <a:gd name="connsiteX12" fmla="*/ 843531 w 1193109"/>
              <a:gd name="connsiteY12" fmla="*/ 0 h 1193107"/>
              <a:gd name="connsiteX13" fmla="*/ 962827 w 1193109"/>
              <a:gd name="connsiteY13" fmla="*/ 49414 h 1193107"/>
              <a:gd name="connsiteX0" fmla="*/ 962827 w 1193109"/>
              <a:gd name="connsiteY0" fmla="*/ 49414 h 1193107"/>
              <a:gd name="connsiteX1" fmla="*/ 1193109 w 1193109"/>
              <a:gd name="connsiteY1" fmla="*/ 444521 h 1193107"/>
              <a:gd name="connsiteX2" fmla="*/ 1193109 w 1193109"/>
              <a:gd name="connsiteY2" fmla="*/ 1024397 h 1193107"/>
              <a:gd name="connsiteX3" fmla="*/ 1024399 w 1193109"/>
              <a:gd name="connsiteY3" fmla="*/ 1193107 h 1193107"/>
              <a:gd name="connsiteX4" fmla="*/ 444522 w 1193109"/>
              <a:gd name="connsiteY4" fmla="*/ 1193107 h 1193107"/>
              <a:gd name="connsiteX5" fmla="*/ 268593 w 1193109"/>
              <a:gd name="connsiteY5" fmla="*/ 1077740 h 1193107"/>
              <a:gd name="connsiteX6" fmla="*/ 233696 w 1193109"/>
              <a:gd name="connsiteY6" fmla="*/ 1112638 h 1193107"/>
              <a:gd name="connsiteX7" fmla="*/ 124342 w 1193109"/>
              <a:gd name="connsiteY7" fmla="*/ 1003283 h 1193107"/>
              <a:gd name="connsiteX8" fmla="*/ 103040 w 1193109"/>
              <a:gd name="connsiteY8" fmla="*/ 998983 h 1193107"/>
              <a:gd name="connsiteX9" fmla="*/ 0 w 1193109"/>
              <a:gd name="connsiteY9" fmla="*/ 843531 h 1193107"/>
              <a:gd name="connsiteX10" fmla="*/ 0 w 1193109"/>
              <a:gd name="connsiteY10" fmla="*/ 168710 h 1193107"/>
              <a:gd name="connsiteX11" fmla="*/ 168710 w 1193109"/>
              <a:gd name="connsiteY11" fmla="*/ 0 h 1193107"/>
              <a:gd name="connsiteX12" fmla="*/ 843531 w 1193109"/>
              <a:gd name="connsiteY12" fmla="*/ 0 h 1193107"/>
              <a:gd name="connsiteX13" fmla="*/ 962827 w 1193109"/>
              <a:gd name="connsiteY13" fmla="*/ 49414 h 1193107"/>
              <a:gd name="connsiteX0" fmla="*/ 962827 w 1193109"/>
              <a:gd name="connsiteY0" fmla="*/ 49414 h 1193107"/>
              <a:gd name="connsiteX1" fmla="*/ 1193109 w 1193109"/>
              <a:gd name="connsiteY1" fmla="*/ 444521 h 1193107"/>
              <a:gd name="connsiteX2" fmla="*/ 1193109 w 1193109"/>
              <a:gd name="connsiteY2" fmla="*/ 1024397 h 1193107"/>
              <a:gd name="connsiteX3" fmla="*/ 1024399 w 1193109"/>
              <a:gd name="connsiteY3" fmla="*/ 1193107 h 1193107"/>
              <a:gd name="connsiteX4" fmla="*/ 444522 w 1193109"/>
              <a:gd name="connsiteY4" fmla="*/ 1193107 h 1193107"/>
              <a:gd name="connsiteX5" fmla="*/ 268593 w 1193109"/>
              <a:gd name="connsiteY5" fmla="*/ 1077740 h 1193107"/>
              <a:gd name="connsiteX6" fmla="*/ 233696 w 1193109"/>
              <a:gd name="connsiteY6" fmla="*/ 1112638 h 1193107"/>
              <a:gd name="connsiteX7" fmla="*/ 103040 w 1193109"/>
              <a:gd name="connsiteY7" fmla="*/ 998983 h 1193107"/>
              <a:gd name="connsiteX8" fmla="*/ 0 w 1193109"/>
              <a:gd name="connsiteY8" fmla="*/ 843531 h 1193107"/>
              <a:gd name="connsiteX9" fmla="*/ 0 w 1193109"/>
              <a:gd name="connsiteY9" fmla="*/ 168710 h 1193107"/>
              <a:gd name="connsiteX10" fmla="*/ 168710 w 1193109"/>
              <a:gd name="connsiteY10" fmla="*/ 0 h 1193107"/>
              <a:gd name="connsiteX11" fmla="*/ 843531 w 1193109"/>
              <a:gd name="connsiteY11" fmla="*/ 0 h 1193107"/>
              <a:gd name="connsiteX12" fmla="*/ 962827 w 1193109"/>
              <a:gd name="connsiteY12" fmla="*/ 49414 h 1193107"/>
              <a:gd name="connsiteX0" fmla="*/ 962827 w 1193109"/>
              <a:gd name="connsiteY0" fmla="*/ 49414 h 1193107"/>
              <a:gd name="connsiteX1" fmla="*/ 1193109 w 1193109"/>
              <a:gd name="connsiteY1" fmla="*/ 444521 h 1193107"/>
              <a:gd name="connsiteX2" fmla="*/ 1193109 w 1193109"/>
              <a:gd name="connsiteY2" fmla="*/ 1024397 h 1193107"/>
              <a:gd name="connsiteX3" fmla="*/ 1024399 w 1193109"/>
              <a:gd name="connsiteY3" fmla="*/ 1193107 h 1193107"/>
              <a:gd name="connsiteX4" fmla="*/ 444522 w 1193109"/>
              <a:gd name="connsiteY4" fmla="*/ 1193107 h 1193107"/>
              <a:gd name="connsiteX5" fmla="*/ 268593 w 1193109"/>
              <a:gd name="connsiteY5" fmla="*/ 1077740 h 1193107"/>
              <a:gd name="connsiteX6" fmla="*/ 103040 w 1193109"/>
              <a:gd name="connsiteY6" fmla="*/ 998983 h 1193107"/>
              <a:gd name="connsiteX7" fmla="*/ 0 w 1193109"/>
              <a:gd name="connsiteY7" fmla="*/ 843531 h 1193107"/>
              <a:gd name="connsiteX8" fmla="*/ 0 w 1193109"/>
              <a:gd name="connsiteY8" fmla="*/ 168710 h 1193107"/>
              <a:gd name="connsiteX9" fmla="*/ 168710 w 1193109"/>
              <a:gd name="connsiteY9" fmla="*/ 0 h 1193107"/>
              <a:gd name="connsiteX10" fmla="*/ 843531 w 1193109"/>
              <a:gd name="connsiteY10" fmla="*/ 0 h 1193107"/>
              <a:gd name="connsiteX11" fmla="*/ 962827 w 1193109"/>
              <a:gd name="connsiteY11" fmla="*/ 49414 h 1193107"/>
              <a:gd name="connsiteX0" fmla="*/ 962827 w 1193109"/>
              <a:gd name="connsiteY0" fmla="*/ 49414 h 1193107"/>
              <a:gd name="connsiteX1" fmla="*/ 1193109 w 1193109"/>
              <a:gd name="connsiteY1" fmla="*/ 444521 h 1193107"/>
              <a:gd name="connsiteX2" fmla="*/ 1193109 w 1193109"/>
              <a:gd name="connsiteY2" fmla="*/ 1024397 h 1193107"/>
              <a:gd name="connsiteX3" fmla="*/ 1024399 w 1193109"/>
              <a:gd name="connsiteY3" fmla="*/ 1193107 h 1193107"/>
              <a:gd name="connsiteX4" fmla="*/ 444522 w 1193109"/>
              <a:gd name="connsiteY4" fmla="*/ 1193107 h 1193107"/>
              <a:gd name="connsiteX5" fmla="*/ 103040 w 1193109"/>
              <a:gd name="connsiteY5" fmla="*/ 998983 h 1193107"/>
              <a:gd name="connsiteX6" fmla="*/ 0 w 1193109"/>
              <a:gd name="connsiteY6" fmla="*/ 843531 h 1193107"/>
              <a:gd name="connsiteX7" fmla="*/ 0 w 1193109"/>
              <a:gd name="connsiteY7" fmla="*/ 168710 h 1193107"/>
              <a:gd name="connsiteX8" fmla="*/ 168710 w 1193109"/>
              <a:gd name="connsiteY8" fmla="*/ 0 h 1193107"/>
              <a:gd name="connsiteX9" fmla="*/ 843531 w 1193109"/>
              <a:gd name="connsiteY9" fmla="*/ 0 h 1193107"/>
              <a:gd name="connsiteX10" fmla="*/ 962827 w 1193109"/>
              <a:gd name="connsiteY10" fmla="*/ 49414 h 119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109" h="1193107">
                <a:moveTo>
                  <a:pt x="962827" y="49414"/>
                </a:moveTo>
                <a:cubicBezTo>
                  <a:pt x="1021090" y="123501"/>
                  <a:pt x="969512" y="56396"/>
                  <a:pt x="1193109" y="444521"/>
                </a:cubicBezTo>
                <a:lnTo>
                  <a:pt x="1193109" y="1024397"/>
                </a:lnTo>
                <a:cubicBezTo>
                  <a:pt x="1193109" y="1117573"/>
                  <a:pt x="1117575" y="1193107"/>
                  <a:pt x="1024399" y="1193107"/>
                </a:cubicBezTo>
                <a:lnTo>
                  <a:pt x="444522" y="1193107"/>
                </a:lnTo>
                <a:lnTo>
                  <a:pt x="103040" y="998983"/>
                </a:lnTo>
                <a:cubicBezTo>
                  <a:pt x="42488" y="973372"/>
                  <a:pt x="0" y="913413"/>
                  <a:pt x="0" y="843531"/>
                </a:cubicBezTo>
                <a:lnTo>
                  <a:pt x="0" y="168710"/>
                </a:lnTo>
                <a:cubicBezTo>
                  <a:pt x="0" y="75534"/>
                  <a:pt x="75534" y="0"/>
                  <a:pt x="168710" y="0"/>
                </a:cubicBezTo>
                <a:lnTo>
                  <a:pt x="843531" y="0"/>
                </a:lnTo>
                <a:cubicBezTo>
                  <a:pt x="890119" y="0"/>
                  <a:pt x="932297" y="18884"/>
                  <a:pt x="962827" y="49414"/>
                </a:cubicBezTo>
                <a:close/>
              </a:path>
            </a:pathLst>
          </a:custGeom>
          <a:solidFill>
            <a:srgbClr val="C13018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D1423CCD-7190-659C-81E0-A80928A224B0}"/>
              </a:ext>
            </a:extLst>
          </p:cNvPr>
          <p:cNvSpPr/>
          <p:nvPr/>
        </p:nvSpPr>
        <p:spPr>
          <a:xfrm rot="18900000">
            <a:off x="902842" y="1539638"/>
            <a:ext cx="550612" cy="532923"/>
          </a:xfrm>
          <a:prstGeom prst="roundRect">
            <a:avLst/>
          </a:prstGeom>
          <a:solidFill>
            <a:srgbClr val="C130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8" name="Graphic 67" descr="Badge 1 with solid fill">
            <a:extLst>
              <a:ext uri="{FF2B5EF4-FFF2-40B4-BE49-F238E27FC236}">
                <a16:creationId xmlns:a16="http://schemas.microsoft.com/office/drawing/2014/main" id="{13941F83-96AC-A3D3-099D-2F0396CC7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0300" y="1645372"/>
            <a:ext cx="325166" cy="314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F7F42FA9-68E4-EBAA-2B1B-F0414F00B766}"/>
              </a:ext>
            </a:extLst>
          </p:cNvPr>
          <p:cNvGrpSpPr/>
          <p:nvPr/>
        </p:nvGrpSpPr>
        <p:grpSpPr>
          <a:xfrm>
            <a:off x="2372261" y="1492026"/>
            <a:ext cx="669372" cy="628146"/>
            <a:chOff x="2518218" y="1575814"/>
            <a:chExt cx="669372" cy="628146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7542BA4-D955-744B-2C96-75C1945DFF5F}"/>
                </a:ext>
              </a:extLst>
            </p:cNvPr>
            <p:cNvSpPr/>
            <p:nvPr/>
          </p:nvSpPr>
          <p:spPr>
            <a:xfrm rot="18900000">
              <a:off x="2538593" y="1575814"/>
              <a:ext cx="648997" cy="628146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F7931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140A80FB-C8CA-035F-8960-7B1E64969386}"/>
                </a:ext>
              </a:extLst>
            </p:cNvPr>
            <p:cNvSpPr/>
            <p:nvPr/>
          </p:nvSpPr>
          <p:spPr>
            <a:xfrm rot="18900000">
              <a:off x="2518218" y="1623425"/>
              <a:ext cx="550612" cy="532923"/>
            </a:xfrm>
            <a:prstGeom prst="roundRect">
              <a:avLst/>
            </a:prstGeom>
            <a:solidFill>
              <a:srgbClr val="F793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2" name="Graphic 71" descr="Badge with solid fill">
              <a:extLst>
                <a:ext uri="{FF2B5EF4-FFF2-40B4-BE49-F238E27FC236}">
                  <a16:creationId xmlns:a16="http://schemas.microsoft.com/office/drawing/2014/main" id="{0A79ED5F-C371-4E6A-664F-8D2B4BDA3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2630941" y="1729160"/>
              <a:ext cx="325166" cy="314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263C6C-B453-07BE-223D-DC72CEDC1121}"/>
              </a:ext>
            </a:extLst>
          </p:cNvPr>
          <p:cNvGrpSpPr/>
          <p:nvPr/>
        </p:nvGrpSpPr>
        <p:grpSpPr>
          <a:xfrm>
            <a:off x="4222691" y="1492025"/>
            <a:ext cx="669372" cy="628146"/>
            <a:chOff x="4361827" y="1575813"/>
            <a:chExt cx="669372" cy="628146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319EB19-54B6-75E6-CA89-27C244E5A0BB}"/>
                </a:ext>
              </a:extLst>
            </p:cNvPr>
            <p:cNvSpPr/>
            <p:nvPr/>
          </p:nvSpPr>
          <p:spPr>
            <a:xfrm rot="18900000">
              <a:off x="4382202" y="1575813"/>
              <a:ext cx="648997" cy="628146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4CC1E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8440D104-8F0B-765F-041B-E022451DBF5F}"/>
                </a:ext>
              </a:extLst>
            </p:cNvPr>
            <p:cNvSpPr/>
            <p:nvPr/>
          </p:nvSpPr>
          <p:spPr>
            <a:xfrm rot="18900000">
              <a:off x="4361827" y="1623424"/>
              <a:ext cx="550612" cy="532923"/>
            </a:xfrm>
            <a:prstGeom prst="roundRect">
              <a:avLst/>
            </a:prstGeom>
            <a:solidFill>
              <a:srgbClr val="4CC1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6" name="Graphic 75" descr="Badge 3 with solid fill">
              <a:extLst>
                <a:ext uri="{FF2B5EF4-FFF2-40B4-BE49-F238E27FC236}">
                  <a16:creationId xmlns:a16="http://schemas.microsoft.com/office/drawing/2014/main" id="{0FBFC9B8-1E39-759D-3CF9-741E65038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474551" y="1729159"/>
              <a:ext cx="325166" cy="314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ABE4A27-29B0-BEDF-7151-AA82EB0B1EBA}"/>
              </a:ext>
            </a:extLst>
          </p:cNvPr>
          <p:cNvGrpSpPr/>
          <p:nvPr/>
        </p:nvGrpSpPr>
        <p:grpSpPr>
          <a:xfrm>
            <a:off x="6127233" y="1492025"/>
            <a:ext cx="669373" cy="628146"/>
            <a:chOff x="6036308" y="2172204"/>
            <a:chExt cx="763070" cy="739840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3C42796-7E56-A0F3-BCE7-B84E5024DA03}"/>
                </a:ext>
              </a:extLst>
            </p:cNvPr>
            <p:cNvSpPr/>
            <p:nvPr/>
          </p:nvSpPr>
          <p:spPr>
            <a:xfrm rot="18900000">
              <a:off x="6059536" y="2172204"/>
              <a:ext cx="739842" cy="739840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A2B969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9CF1C088-A796-1229-779D-A49EE05B1DB9}"/>
                </a:ext>
              </a:extLst>
            </p:cNvPr>
            <p:cNvSpPr/>
            <p:nvPr/>
          </p:nvSpPr>
          <p:spPr>
            <a:xfrm rot="18900000">
              <a:off x="6036308" y="2228281"/>
              <a:ext cx="627686" cy="627685"/>
            </a:xfrm>
            <a:prstGeom prst="roundRect">
              <a:avLst/>
            </a:prstGeom>
            <a:solidFill>
              <a:srgbClr val="A2B96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0" name="Graphic 79" descr="Badge 4 with solid fill">
              <a:extLst>
                <a:ext uri="{FF2B5EF4-FFF2-40B4-BE49-F238E27FC236}">
                  <a16:creationId xmlns:a16="http://schemas.microsoft.com/office/drawing/2014/main" id="{DBF06C4E-A2A8-66F6-D59F-51EE69955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6164812" y="2352818"/>
              <a:ext cx="370682" cy="3706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3EFF5E0-CAA3-0015-5752-763E5D11F3BC}"/>
              </a:ext>
            </a:extLst>
          </p:cNvPr>
          <p:cNvGrpSpPr/>
          <p:nvPr/>
        </p:nvGrpSpPr>
        <p:grpSpPr>
          <a:xfrm>
            <a:off x="9213722" y="1492025"/>
            <a:ext cx="669375" cy="628146"/>
            <a:chOff x="9189082" y="1575813"/>
            <a:chExt cx="669375" cy="62814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D6E7BF0-8D75-98B5-DCE1-95305C892DF4}"/>
                </a:ext>
              </a:extLst>
            </p:cNvPr>
            <p:cNvSpPr/>
            <p:nvPr/>
          </p:nvSpPr>
          <p:spPr>
            <a:xfrm rot="18900000">
              <a:off x="9209460" y="1575813"/>
              <a:ext cx="648997" cy="628146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1C315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6589246-DAE2-945F-C3D6-CD632F84176D}"/>
                </a:ext>
              </a:extLst>
            </p:cNvPr>
            <p:cNvSpPr/>
            <p:nvPr/>
          </p:nvSpPr>
          <p:spPr>
            <a:xfrm rot="18900000">
              <a:off x="9189082" y="1623424"/>
              <a:ext cx="550612" cy="532922"/>
            </a:xfrm>
            <a:prstGeom prst="roundRect">
              <a:avLst/>
            </a:prstGeom>
            <a:solidFill>
              <a:srgbClr val="2F55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4" name="Graphic 83" descr="Badge 6 with solid fill">
              <a:extLst>
                <a:ext uri="{FF2B5EF4-FFF2-40B4-BE49-F238E27FC236}">
                  <a16:creationId xmlns:a16="http://schemas.microsoft.com/office/drawing/2014/main" id="{227C2A71-FB85-11CF-E168-173B5A325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9301804" y="1729160"/>
              <a:ext cx="325166" cy="314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6A571702-7749-E4CD-201F-62C79607C196}"/>
              </a:ext>
            </a:extLst>
          </p:cNvPr>
          <p:cNvSpPr txBox="1"/>
          <p:nvPr/>
        </p:nvSpPr>
        <p:spPr>
          <a:xfrm>
            <a:off x="826483" y="4401601"/>
            <a:ext cx="1137677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(มกราคม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A639C07-C6AA-FBF4-4A95-760B069CDF21}"/>
              </a:ext>
            </a:extLst>
          </p:cNvPr>
          <p:cNvSpPr txBox="1"/>
          <p:nvPr/>
        </p:nvSpPr>
        <p:spPr>
          <a:xfrm>
            <a:off x="2117553" y="4401601"/>
            <a:ext cx="151004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(23 มกราคม 2567)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6AA2C66-88B5-773D-36FD-ED27BE13B197}"/>
              </a:ext>
            </a:extLst>
          </p:cNvPr>
          <p:cNvSpPr txBox="1"/>
          <p:nvPr/>
        </p:nvSpPr>
        <p:spPr>
          <a:xfrm>
            <a:off x="3598331" y="4410770"/>
            <a:ext cx="231871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4 -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มกราคม 2567)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CF4A924-ACA4-D168-6400-059B1260E6FC}"/>
              </a:ext>
            </a:extLst>
          </p:cNvPr>
          <p:cNvSpPr txBox="1"/>
          <p:nvPr/>
        </p:nvSpPr>
        <p:spPr>
          <a:xfrm>
            <a:off x="5743788" y="4401601"/>
            <a:ext cx="182905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–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12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กุมภาพันธ์ 2567)</a:t>
            </a: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4FD4EC32-7104-DC86-7C35-003418BF9BEE}"/>
              </a:ext>
            </a:extLst>
          </p:cNvPr>
          <p:cNvGrpSpPr/>
          <p:nvPr/>
        </p:nvGrpSpPr>
        <p:grpSpPr>
          <a:xfrm>
            <a:off x="275641" y="2363222"/>
            <a:ext cx="11457485" cy="1883753"/>
            <a:chOff x="275641" y="2611799"/>
            <a:chExt cx="11457485" cy="1883753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DDCC194-FCA5-E27D-2779-5199EC75AB78}"/>
                </a:ext>
              </a:extLst>
            </p:cNvPr>
            <p:cNvGrpSpPr/>
            <p:nvPr/>
          </p:nvGrpSpPr>
          <p:grpSpPr>
            <a:xfrm>
              <a:off x="275641" y="2611799"/>
              <a:ext cx="11457485" cy="1883753"/>
              <a:chOff x="308464" y="2764103"/>
              <a:chExt cx="11457485" cy="1883753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6EE3F2F-837C-FBCE-A272-B46D15DA4D41}"/>
                  </a:ext>
                </a:extLst>
              </p:cNvPr>
              <p:cNvSpPr txBox="1"/>
              <p:nvPr/>
            </p:nvSpPr>
            <p:spPr>
              <a:xfrm>
                <a:off x="308464" y="2770304"/>
                <a:ext cx="1799716" cy="1649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สำนักงาน </a:t>
                </a:r>
                <a:r>
                  <a:rPr kumimoji="0" lang="th-TH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ก.พ.ร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. จัดทำ 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-6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(ร่าง) ประเด็น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 </a:t>
                </a:r>
                <a:b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</a:b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ปี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256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8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จำนวน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6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ประเด็น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BE7912C-B5E8-769B-421E-E8CF3C893A28}"/>
                  </a:ext>
                </a:extLst>
              </p:cNvPr>
              <p:cNvSpPr txBox="1"/>
              <p:nvPr/>
            </p:nvSpPr>
            <p:spPr>
              <a:xfrm>
                <a:off x="1971997" y="2782152"/>
                <a:ext cx="1620465" cy="18657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เสนอ อ.ก.พ.ร.ฯ พิจารณา</a:t>
                </a:r>
                <a:r>
                  <a:rPr kumimoji="0" lang="th-TH" sz="1600" b="1" i="0" u="none" strike="noStrike" kern="1200" cap="none" spc="-6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ประเด็น (ร่าง</a:t>
                </a:r>
                <a:r>
                  <a:rPr kumimoji="0" lang="en-US" sz="1600" b="1" i="0" u="none" strike="noStrike" kern="1200" cap="none" spc="-6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)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ปี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256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8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พร้อมห่วงโซ่คุณค่า (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Value Chain)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3921B89-FF3C-6541-34F3-A30E385B1680}"/>
                  </a:ext>
                </a:extLst>
              </p:cNvPr>
              <p:cNvSpPr txBox="1"/>
              <p:nvPr/>
            </p:nvSpPr>
            <p:spPr>
              <a:xfrm>
                <a:off x="3592463" y="2781872"/>
                <a:ext cx="1986634" cy="1422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สำนักงาน ก.พ.ร.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หารือหน่วยงานเจ้าภาพ/หน่วยงานหลัก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ในการขับเคลื่อน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 </a:t>
                </a:r>
                <a:b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</a:b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ปี 2568 เพื่อเห็นชอบ </a:t>
                </a:r>
                <a:b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</a:br>
                <a:r>
                  <a:rPr kumimoji="0" lang="th-TH" sz="1600" b="1" i="0" u="none" strike="noStrike" kern="1200" cap="none" spc="-7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(ร่าง) ห่วงโซ่คุณค่า (</a:t>
                </a:r>
                <a:r>
                  <a:rPr kumimoji="0" lang="en-US" sz="1600" b="1" i="0" u="none" strike="noStrike" kern="1200" cap="none" spc="-7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Value Chain)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563DDF9-8BAB-F5A6-0AC8-BE10362181F8}"/>
                  </a:ext>
                </a:extLst>
              </p:cNvPr>
              <p:cNvSpPr txBox="1"/>
              <p:nvPr/>
            </p:nvSpPr>
            <p:spPr>
              <a:xfrm>
                <a:off x="5607839" y="2787129"/>
                <a:ext cx="1733289" cy="12064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สำนักงาน ก.พ.ร. </a:t>
                </a:r>
                <a:r>
                  <a:rPr kumimoji="0" lang="th-TH" sz="1600" b="1" i="0" u="none" strike="noStrike" kern="1200" cap="none" spc="-3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จัดประชุมเชิงปฏิบัติการ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กับ</a:t>
                </a:r>
                <a:r>
                  <a:rPr kumimoji="0" lang="th-TH" sz="1600" b="1" i="0" u="none" strike="noStrike" kern="1200" cap="none" spc="-7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หน่วยงานที่เกี่ยวข้อง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เพื่อจัดทำ (ร่าง) ตัวชี้วัดและค่าเป้าหมายของ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แต่ละประเด็น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B8A1D0F-B35D-5BCA-F129-6BD222DC2B86}"/>
                  </a:ext>
                </a:extLst>
              </p:cNvPr>
              <p:cNvSpPr txBox="1"/>
              <p:nvPr/>
            </p:nvSpPr>
            <p:spPr>
              <a:xfrm>
                <a:off x="7280914" y="2795210"/>
                <a:ext cx="1557909" cy="9793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-4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เสนอ อ.ก.พ.ร.ฯ</a:t>
                </a:r>
                <a:r>
                  <a:rPr kumimoji="0" lang="en-US" sz="1600" b="1" i="0" u="none" strike="noStrike" kern="1200" cap="none" spc="-4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</a:t>
                </a:r>
                <a:r>
                  <a:rPr kumimoji="0" lang="th-TH" sz="1600" b="1" i="0" u="none" strike="noStrike" kern="1200" cap="none" spc="-4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พิจารณา ประเด็น </a:t>
                </a:r>
                <a:r>
                  <a:rPr kumimoji="0" lang="en-US" sz="1600" b="1" i="0" u="none" strike="noStrike" kern="1200" cap="none" spc="-4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 </a:t>
                </a:r>
                <a:b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</a:b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ปี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2568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และหน่วยงาน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ที่เกี่ยวข้อง</a:t>
                </a:r>
                <a:endParaRPr kumimoji="0" lang="th-TH" sz="16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AF48590-B44A-9AEE-E207-4392CED880D0}"/>
                  </a:ext>
                </a:extLst>
              </p:cNvPr>
              <p:cNvSpPr txBox="1"/>
              <p:nvPr/>
            </p:nvSpPr>
            <p:spPr>
              <a:xfrm>
                <a:off x="10356667" y="2764103"/>
                <a:ext cx="1409282" cy="984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เสนอ ครม. พิจารณาประเด็น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Joint KPIs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ปี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2568 </a:t>
                </a:r>
                <a:r>
                  <a:rPr kumimoji="0" lang="th-TH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และหน่วยงานที่เกี่ยวข้อง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AA94451-9AC8-4697-6618-8A9C54F1DEB8}"/>
                </a:ext>
              </a:extLst>
            </p:cNvPr>
            <p:cNvSpPr txBox="1"/>
            <p:nvPr/>
          </p:nvSpPr>
          <p:spPr>
            <a:xfrm>
              <a:off x="8821874" y="2626618"/>
              <a:ext cx="1429929" cy="979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เสนอ ก.พ.ร.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พิจารณา </a:t>
              </a:r>
              <a:b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ประเด็น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Joint KPIs </a:t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ปี 2568 และ หน่วยงานที่เกี่ยวข้อง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14C816D8-A379-FD2B-5838-E760D2EB8EF8}"/>
              </a:ext>
            </a:extLst>
          </p:cNvPr>
          <p:cNvSpPr txBox="1"/>
          <p:nvPr/>
        </p:nvSpPr>
        <p:spPr>
          <a:xfrm>
            <a:off x="7400670" y="4431887"/>
            <a:ext cx="1649688" cy="2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15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กุมภาพันธ์ 2567)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DEBF02C-32BA-47A1-9B18-1E9CC6FDBC82}"/>
              </a:ext>
            </a:extLst>
          </p:cNvPr>
          <p:cNvSpPr txBox="1"/>
          <p:nvPr/>
        </p:nvSpPr>
        <p:spPr>
          <a:xfrm>
            <a:off x="9005096" y="4391073"/>
            <a:ext cx="141550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มีนาคม 2567)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457AB557-3831-CBBF-C1FA-8D89C5FC2818}"/>
              </a:ext>
            </a:extLst>
          </p:cNvPr>
          <p:cNvGrpSpPr/>
          <p:nvPr/>
        </p:nvGrpSpPr>
        <p:grpSpPr>
          <a:xfrm>
            <a:off x="10673765" y="1488658"/>
            <a:ext cx="669373" cy="628146"/>
            <a:chOff x="10546765" y="1572446"/>
            <a:chExt cx="669373" cy="628146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A1AD8A9-AA89-8C40-8CA3-58B1A3568675}"/>
                </a:ext>
              </a:extLst>
            </p:cNvPr>
            <p:cNvSpPr/>
            <p:nvPr/>
          </p:nvSpPr>
          <p:spPr>
            <a:xfrm rot="18900000">
              <a:off x="10567141" y="1572446"/>
              <a:ext cx="648997" cy="628146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0099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AAC781B-353F-ABEE-C4B0-937CECB5DC9F}"/>
                </a:ext>
              </a:extLst>
            </p:cNvPr>
            <p:cNvSpPr/>
            <p:nvPr/>
          </p:nvSpPr>
          <p:spPr>
            <a:xfrm rot="18900000">
              <a:off x="10546765" y="1622765"/>
              <a:ext cx="550612" cy="532923"/>
            </a:xfrm>
            <a:prstGeom prst="roundRect">
              <a:avLst/>
            </a:prstGeom>
            <a:solidFill>
              <a:srgbClr val="33CC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lowchart: Connector 94">
              <a:extLst>
                <a:ext uri="{FF2B5EF4-FFF2-40B4-BE49-F238E27FC236}">
                  <a16:creationId xmlns:a16="http://schemas.microsoft.com/office/drawing/2014/main" id="{FE2C28B8-932A-97D5-D378-48656276903C}"/>
                </a:ext>
              </a:extLst>
            </p:cNvPr>
            <p:cNvSpPr/>
            <p:nvPr/>
          </p:nvSpPr>
          <p:spPr>
            <a:xfrm>
              <a:off x="10727439" y="1760583"/>
              <a:ext cx="216000" cy="216000"/>
            </a:xfrm>
            <a:prstGeom prst="flowChartConnector">
              <a:avLst/>
            </a:prstGeom>
            <a:solidFill>
              <a:srgbClr val="9EED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7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0EA483D-A448-B818-BEF5-DB785E9A3EBF}"/>
              </a:ext>
            </a:extLst>
          </p:cNvPr>
          <p:cNvGrpSpPr/>
          <p:nvPr/>
        </p:nvGrpSpPr>
        <p:grpSpPr>
          <a:xfrm>
            <a:off x="7678507" y="1492026"/>
            <a:ext cx="669373" cy="628146"/>
            <a:chOff x="7806705" y="2172205"/>
            <a:chExt cx="763071" cy="739840"/>
          </a:xfrm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851A40A-B785-118F-EF6B-4EE6D02CE053}"/>
                </a:ext>
              </a:extLst>
            </p:cNvPr>
            <p:cNvSpPr/>
            <p:nvPr/>
          </p:nvSpPr>
          <p:spPr>
            <a:xfrm rot="18900000">
              <a:off x="7829933" y="2172205"/>
              <a:ext cx="739843" cy="739840"/>
            </a:xfrm>
            <a:custGeom>
              <a:avLst/>
              <a:gdLst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003283 w 1193109"/>
                <a:gd name="connsiteY2" fmla="*/ 124339 h 1193107"/>
                <a:gd name="connsiteX3" fmla="*/ 1106533 w 1193109"/>
                <a:gd name="connsiteY3" fmla="*/ 227589 h 1193107"/>
                <a:gd name="connsiteX4" fmla="*/ 1072905 w 1193109"/>
                <a:gd name="connsiteY4" fmla="*/ 261218 h 1193107"/>
                <a:gd name="connsiteX5" fmla="*/ 1193109 w 1193109"/>
                <a:gd name="connsiteY5" fmla="*/ 444521 h 1193107"/>
                <a:gd name="connsiteX6" fmla="*/ 1193109 w 1193109"/>
                <a:gd name="connsiteY6" fmla="*/ 1024397 h 1193107"/>
                <a:gd name="connsiteX7" fmla="*/ 1024399 w 1193109"/>
                <a:gd name="connsiteY7" fmla="*/ 1193107 h 1193107"/>
                <a:gd name="connsiteX8" fmla="*/ 444522 w 1193109"/>
                <a:gd name="connsiteY8" fmla="*/ 1193107 h 1193107"/>
                <a:gd name="connsiteX9" fmla="*/ 268593 w 1193109"/>
                <a:gd name="connsiteY9" fmla="*/ 1077740 h 1193107"/>
                <a:gd name="connsiteX10" fmla="*/ 233696 w 1193109"/>
                <a:gd name="connsiteY10" fmla="*/ 1112638 h 1193107"/>
                <a:gd name="connsiteX11" fmla="*/ 124342 w 1193109"/>
                <a:gd name="connsiteY11" fmla="*/ 1003283 h 1193107"/>
                <a:gd name="connsiteX12" fmla="*/ 103040 w 1193109"/>
                <a:gd name="connsiteY12" fmla="*/ 998983 h 1193107"/>
                <a:gd name="connsiteX13" fmla="*/ 0 w 1193109"/>
                <a:gd name="connsiteY13" fmla="*/ 843531 h 1193107"/>
                <a:gd name="connsiteX14" fmla="*/ 0 w 1193109"/>
                <a:gd name="connsiteY14" fmla="*/ 168710 h 1193107"/>
                <a:gd name="connsiteX15" fmla="*/ 168710 w 1193109"/>
                <a:gd name="connsiteY15" fmla="*/ 0 h 1193107"/>
                <a:gd name="connsiteX16" fmla="*/ 843531 w 1193109"/>
                <a:gd name="connsiteY16" fmla="*/ 0 h 1193107"/>
                <a:gd name="connsiteX17" fmla="*/ 962827 w 1193109"/>
                <a:gd name="connsiteY17" fmla="*/ 49414 h 1193107"/>
                <a:gd name="connsiteX0" fmla="*/ 962827 w 1193109"/>
                <a:gd name="connsiteY0" fmla="*/ 49414 h 1193107"/>
                <a:gd name="connsiteX1" fmla="*/ 998983 w 1193109"/>
                <a:gd name="connsiteY1" fmla="*/ 103040 h 1193107"/>
                <a:gd name="connsiteX2" fmla="*/ 1106533 w 1193109"/>
                <a:gd name="connsiteY2" fmla="*/ 227589 h 1193107"/>
                <a:gd name="connsiteX3" fmla="*/ 1072905 w 1193109"/>
                <a:gd name="connsiteY3" fmla="*/ 261218 h 1193107"/>
                <a:gd name="connsiteX4" fmla="*/ 1193109 w 1193109"/>
                <a:gd name="connsiteY4" fmla="*/ 444521 h 1193107"/>
                <a:gd name="connsiteX5" fmla="*/ 1193109 w 1193109"/>
                <a:gd name="connsiteY5" fmla="*/ 1024397 h 1193107"/>
                <a:gd name="connsiteX6" fmla="*/ 1024399 w 1193109"/>
                <a:gd name="connsiteY6" fmla="*/ 1193107 h 1193107"/>
                <a:gd name="connsiteX7" fmla="*/ 444522 w 1193109"/>
                <a:gd name="connsiteY7" fmla="*/ 1193107 h 1193107"/>
                <a:gd name="connsiteX8" fmla="*/ 268593 w 1193109"/>
                <a:gd name="connsiteY8" fmla="*/ 1077740 h 1193107"/>
                <a:gd name="connsiteX9" fmla="*/ 233696 w 1193109"/>
                <a:gd name="connsiteY9" fmla="*/ 1112638 h 1193107"/>
                <a:gd name="connsiteX10" fmla="*/ 124342 w 1193109"/>
                <a:gd name="connsiteY10" fmla="*/ 1003283 h 1193107"/>
                <a:gd name="connsiteX11" fmla="*/ 103040 w 1193109"/>
                <a:gd name="connsiteY11" fmla="*/ 998983 h 1193107"/>
                <a:gd name="connsiteX12" fmla="*/ 0 w 1193109"/>
                <a:gd name="connsiteY12" fmla="*/ 843531 h 1193107"/>
                <a:gd name="connsiteX13" fmla="*/ 0 w 1193109"/>
                <a:gd name="connsiteY13" fmla="*/ 168710 h 1193107"/>
                <a:gd name="connsiteX14" fmla="*/ 168710 w 1193109"/>
                <a:gd name="connsiteY14" fmla="*/ 0 h 1193107"/>
                <a:gd name="connsiteX15" fmla="*/ 843531 w 1193109"/>
                <a:gd name="connsiteY15" fmla="*/ 0 h 1193107"/>
                <a:gd name="connsiteX16" fmla="*/ 962827 w 1193109"/>
                <a:gd name="connsiteY16" fmla="*/ 49414 h 1193107"/>
                <a:gd name="connsiteX0" fmla="*/ 962827 w 1193109"/>
                <a:gd name="connsiteY0" fmla="*/ 49414 h 1193107"/>
                <a:gd name="connsiteX1" fmla="*/ 1106533 w 1193109"/>
                <a:gd name="connsiteY1" fmla="*/ 227589 h 1193107"/>
                <a:gd name="connsiteX2" fmla="*/ 1072905 w 1193109"/>
                <a:gd name="connsiteY2" fmla="*/ 261218 h 1193107"/>
                <a:gd name="connsiteX3" fmla="*/ 1193109 w 1193109"/>
                <a:gd name="connsiteY3" fmla="*/ 444521 h 1193107"/>
                <a:gd name="connsiteX4" fmla="*/ 1193109 w 1193109"/>
                <a:gd name="connsiteY4" fmla="*/ 1024397 h 1193107"/>
                <a:gd name="connsiteX5" fmla="*/ 1024399 w 1193109"/>
                <a:gd name="connsiteY5" fmla="*/ 1193107 h 1193107"/>
                <a:gd name="connsiteX6" fmla="*/ 444522 w 1193109"/>
                <a:gd name="connsiteY6" fmla="*/ 1193107 h 1193107"/>
                <a:gd name="connsiteX7" fmla="*/ 268593 w 1193109"/>
                <a:gd name="connsiteY7" fmla="*/ 1077740 h 1193107"/>
                <a:gd name="connsiteX8" fmla="*/ 233696 w 1193109"/>
                <a:gd name="connsiteY8" fmla="*/ 1112638 h 1193107"/>
                <a:gd name="connsiteX9" fmla="*/ 124342 w 1193109"/>
                <a:gd name="connsiteY9" fmla="*/ 1003283 h 1193107"/>
                <a:gd name="connsiteX10" fmla="*/ 103040 w 1193109"/>
                <a:gd name="connsiteY10" fmla="*/ 998983 h 1193107"/>
                <a:gd name="connsiteX11" fmla="*/ 0 w 1193109"/>
                <a:gd name="connsiteY11" fmla="*/ 843531 h 1193107"/>
                <a:gd name="connsiteX12" fmla="*/ 0 w 1193109"/>
                <a:gd name="connsiteY12" fmla="*/ 168710 h 1193107"/>
                <a:gd name="connsiteX13" fmla="*/ 168710 w 1193109"/>
                <a:gd name="connsiteY13" fmla="*/ 0 h 1193107"/>
                <a:gd name="connsiteX14" fmla="*/ 843531 w 1193109"/>
                <a:gd name="connsiteY14" fmla="*/ 0 h 1193107"/>
                <a:gd name="connsiteX15" fmla="*/ 962827 w 1193109"/>
                <a:gd name="connsiteY15" fmla="*/ 49414 h 1193107"/>
                <a:gd name="connsiteX0" fmla="*/ 962827 w 1193109"/>
                <a:gd name="connsiteY0" fmla="*/ 49414 h 1193107"/>
                <a:gd name="connsiteX1" fmla="*/ 1072905 w 1193109"/>
                <a:gd name="connsiteY1" fmla="*/ 261218 h 1193107"/>
                <a:gd name="connsiteX2" fmla="*/ 1193109 w 1193109"/>
                <a:gd name="connsiteY2" fmla="*/ 444521 h 1193107"/>
                <a:gd name="connsiteX3" fmla="*/ 1193109 w 1193109"/>
                <a:gd name="connsiteY3" fmla="*/ 1024397 h 1193107"/>
                <a:gd name="connsiteX4" fmla="*/ 1024399 w 1193109"/>
                <a:gd name="connsiteY4" fmla="*/ 1193107 h 1193107"/>
                <a:gd name="connsiteX5" fmla="*/ 444522 w 1193109"/>
                <a:gd name="connsiteY5" fmla="*/ 1193107 h 1193107"/>
                <a:gd name="connsiteX6" fmla="*/ 268593 w 1193109"/>
                <a:gd name="connsiteY6" fmla="*/ 1077740 h 1193107"/>
                <a:gd name="connsiteX7" fmla="*/ 233696 w 1193109"/>
                <a:gd name="connsiteY7" fmla="*/ 1112638 h 1193107"/>
                <a:gd name="connsiteX8" fmla="*/ 124342 w 1193109"/>
                <a:gd name="connsiteY8" fmla="*/ 1003283 h 1193107"/>
                <a:gd name="connsiteX9" fmla="*/ 103040 w 1193109"/>
                <a:gd name="connsiteY9" fmla="*/ 998983 h 1193107"/>
                <a:gd name="connsiteX10" fmla="*/ 0 w 1193109"/>
                <a:gd name="connsiteY10" fmla="*/ 843531 h 1193107"/>
                <a:gd name="connsiteX11" fmla="*/ 0 w 1193109"/>
                <a:gd name="connsiteY11" fmla="*/ 168710 h 1193107"/>
                <a:gd name="connsiteX12" fmla="*/ 168710 w 1193109"/>
                <a:gd name="connsiteY12" fmla="*/ 0 h 1193107"/>
                <a:gd name="connsiteX13" fmla="*/ 843531 w 1193109"/>
                <a:gd name="connsiteY13" fmla="*/ 0 h 1193107"/>
                <a:gd name="connsiteX14" fmla="*/ 962827 w 1193109"/>
                <a:gd name="connsiteY14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24342 w 1193109"/>
                <a:gd name="connsiteY7" fmla="*/ 1003283 h 1193107"/>
                <a:gd name="connsiteX8" fmla="*/ 103040 w 1193109"/>
                <a:gd name="connsiteY8" fmla="*/ 998983 h 1193107"/>
                <a:gd name="connsiteX9" fmla="*/ 0 w 1193109"/>
                <a:gd name="connsiteY9" fmla="*/ 843531 h 1193107"/>
                <a:gd name="connsiteX10" fmla="*/ 0 w 1193109"/>
                <a:gd name="connsiteY10" fmla="*/ 168710 h 1193107"/>
                <a:gd name="connsiteX11" fmla="*/ 168710 w 1193109"/>
                <a:gd name="connsiteY11" fmla="*/ 0 h 1193107"/>
                <a:gd name="connsiteX12" fmla="*/ 843531 w 1193109"/>
                <a:gd name="connsiteY12" fmla="*/ 0 h 1193107"/>
                <a:gd name="connsiteX13" fmla="*/ 962827 w 1193109"/>
                <a:gd name="connsiteY13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233696 w 1193109"/>
                <a:gd name="connsiteY6" fmla="*/ 1112638 h 1193107"/>
                <a:gd name="connsiteX7" fmla="*/ 103040 w 1193109"/>
                <a:gd name="connsiteY7" fmla="*/ 998983 h 1193107"/>
                <a:gd name="connsiteX8" fmla="*/ 0 w 1193109"/>
                <a:gd name="connsiteY8" fmla="*/ 843531 h 1193107"/>
                <a:gd name="connsiteX9" fmla="*/ 0 w 1193109"/>
                <a:gd name="connsiteY9" fmla="*/ 168710 h 1193107"/>
                <a:gd name="connsiteX10" fmla="*/ 168710 w 1193109"/>
                <a:gd name="connsiteY10" fmla="*/ 0 h 1193107"/>
                <a:gd name="connsiteX11" fmla="*/ 843531 w 1193109"/>
                <a:gd name="connsiteY11" fmla="*/ 0 h 1193107"/>
                <a:gd name="connsiteX12" fmla="*/ 962827 w 1193109"/>
                <a:gd name="connsiteY12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268593 w 1193109"/>
                <a:gd name="connsiteY5" fmla="*/ 1077740 h 1193107"/>
                <a:gd name="connsiteX6" fmla="*/ 103040 w 1193109"/>
                <a:gd name="connsiteY6" fmla="*/ 998983 h 1193107"/>
                <a:gd name="connsiteX7" fmla="*/ 0 w 1193109"/>
                <a:gd name="connsiteY7" fmla="*/ 843531 h 1193107"/>
                <a:gd name="connsiteX8" fmla="*/ 0 w 1193109"/>
                <a:gd name="connsiteY8" fmla="*/ 168710 h 1193107"/>
                <a:gd name="connsiteX9" fmla="*/ 168710 w 1193109"/>
                <a:gd name="connsiteY9" fmla="*/ 0 h 1193107"/>
                <a:gd name="connsiteX10" fmla="*/ 843531 w 1193109"/>
                <a:gd name="connsiteY10" fmla="*/ 0 h 1193107"/>
                <a:gd name="connsiteX11" fmla="*/ 962827 w 1193109"/>
                <a:gd name="connsiteY11" fmla="*/ 49414 h 1193107"/>
                <a:gd name="connsiteX0" fmla="*/ 962827 w 1193109"/>
                <a:gd name="connsiteY0" fmla="*/ 49414 h 1193107"/>
                <a:gd name="connsiteX1" fmla="*/ 1193109 w 1193109"/>
                <a:gd name="connsiteY1" fmla="*/ 444521 h 1193107"/>
                <a:gd name="connsiteX2" fmla="*/ 1193109 w 1193109"/>
                <a:gd name="connsiteY2" fmla="*/ 1024397 h 1193107"/>
                <a:gd name="connsiteX3" fmla="*/ 1024399 w 1193109"/>
                <a:gd name="connsiteY3" fmla="*/ 1193107 h 1193107"/>
                <a:gd name="connsiteX4" fmla="*/ 444522 w 1193109"/>
                <a:gd name="connsiteY4" fmla="*/ 1193107 h 1193107"/>
                <a:gd name="connsiteX5" fmla="*/ 103040 w 1193109"/>
                <a:gd name="connsiteY5" fmla="*/ 998983 h 1193107"/>
                <a:gd name="connsiteX6" fmla="*/ 0 w 1193109"/>
                <a:gd name="connsiteY6" fmla="*/ 843531 h 1193107"/>
                <a:gd name="connsiteX7" fmla="*/ 0 w 1193109"/>
                <a:gd name="connsiteY7" fmla="*/ 168710 h 1193107"/>
                <a:gd name="connsiteX8" fmla="*/ 168710 w 1193109"/>
                <a:gd name="connsiteY8" fmla="*/ 0 h 1193107"/>
                <a:gd name="connsiteX9" fmla="*/ 843531 w 1193109"/>
                <a:gd name="connsiteY9" fmla="*/ 0 h 1193107"/>
                <a:gd name="connsiteX10" fmla="*/ 962827 w 1193109"/>
                <a:gd name="connsiteY10" fmla="*/ 49414 h 119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3109" h="1193107">
                  <a:moveTo>
                    <a:pt x="962827" y="49414"/>
                  </a:moveTo>
                  <a:cubicBezTo>
                    <a:pt x="1021090" y="123501"/>
                    <a:pt x="969512" y="56396"/>
                    <a:pt x="1193109" y="444521"/>
                  </a:cubicBezTo>
                  <a:lnTo>
                    <a:pt x="1193109" y="1024397"/>
                  </a:lnTo>
                  <a:cubicBezTo>
                    <a:pt x="1193109" y="1117573"/>
                    <a:pt x="1117575" y="1193107"/>
                    <a:pt x="1024399" y="1193107"/>
                  </a:cubicBezTo>
                  <a:lnTo>
                    <a:pt x="444522" y="1193107"/>
                  </a:lnTo>
                  <a:lnTo>
                    <a:pt x="103040" y="998983"/>
                  </a:lnTo>
                  <a:cubicBezTo>
                    <a:pt x="42488" y="973372"/>
                    <a:pt x="0" y="913413"/>
                    <a:pt x="0" y="843531"/>
                  </a:cubicBezTo>
                  <a:lnTo>
                    <a:pt x="0" y="168710"/>
                  </a:lnTo>
                  <a:cubicBezTo>
                    <a:pt x="0" y="75534"/>
                    <a:pt x="75534" y="0"/>
                    <a:pt x="168710" y="0"/>
                  </a:cubicBezTo>
                  <a:lnTo>
                    <a:pt x="843531" y="0"/>
                  </a:lnTo>
                  <a:cubicBezTo>
                    <a:pt x="890119" y="0"/>
                    <a:pt x="932297" y="18884"/>
                    <a:pt x="962827" y="49414"/>
                  </a:cubicBezTo>
                  <a:close/>
                </a:path>
              </a:pathLst>
            </a:custGeom>
            <a:solidFill>
              <a:srgbClr val="D095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3FBA66B6-ACE8-6186-0E2D-912D335E72ED}"/>
                </a:ext>
              </a:extLst>
            </p:cNvPr>
            <p:cNvSpPr/>
            <p:nvPr/>
          </p:nvSpPr>
          <p:spPr>
            <a:xfrm rot="18900000">
              <a:off x="7806705" y="2228282"/>
              <a:ext cx="627686" cy="627685"/>
            </a:xfrm>
            <a:prstGeom prst="roundRect">
              <a:avLst/>
            </a:prstGeom>
            <a:solidFill>
              <a:srgbClr val="FFCC4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06" name="Graphic 105" descr="Badge 5 with solid fill">
              <a:extLst>
                <a:ext uri="{FF2B5EF4-FFF2-40B4-BE49-F238E27FC236}">
                  <a16:creationId xmlns:a16="http://schemas.microsoft.com/office/drawing/2014/main" id="{5DF3DAAF-30AF-BCED-BE3A-85F3B0FD5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7935207" y="2352818"/>
              <a:ext cx="370682" cy="3706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64000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0746425D-F93B-FF37-A031-D20BCBA69067}"/>
              </a:ext>
            </a:extLst>
          </p:cNvPr>
          <p:cNvSpPr/>
          <p:nvPr/>
        </p:nvSpPr>
        <p:spPr>
          <a:xfrm flipV="1">
            <a:off x="7860561" y="1504438"/>
            <a:ext cx="3947526" cy="5273201"/>
          </a:xfrm>
          <a:prstGeom prst="round2SameRect">
            <a:avLst>
              <a:gd name="adj1" fmla="val 2879"/>
              <a:gd name="adj2" fmla="val 0"/>
            </a:avLst>
          </a:prstGeom>
          <a:solidFill>
            <a:srgbClr val="E9FAFB"/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2FE511A-93E4-ADB3-2252-73D1E2A3A4FC}"/>
              </a:ext>
            </a:extLst>
          </p:cNvPr>
          <p:cNvSpPr/>
          <p:nvPr/>
        </p:nvSpPr>
        <p:spPr>
          <a:xfrm>
            <a:off x="7926971" y="4773981"/>
            <a:ext cx="3827574" cy="1948241"/>
          </a:xfrm>
          <a:prstGeom prst="roundRect">
            <a:avLst>
              <a:gd name="adj" fmla="val 8133"/>
            </a:avLst>
          </a:prstGeom>
          <a:solidFill>
            <a:schemeClr val="bg1"/>
          </a:solidFill>
          <a:ln>
            <a:solidFill>
              <a:srgbClr val="E9FAFB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2AB56C53-F2B8-95C5-A0B9-A1A32C54AC1F}"/>
              </a:ext>
            </a:extLst>
          </p:cNvPr>
          <p:cNvSpPr/>
          <p:nvPr/>
        </p:nvSpPr>
        <p:spPr>
          <a:xfrm flipV="1">
            <a:off x="3778494" y="1504441"/>
            <a:ext cx="4003929" cy="5273201"/>
          </a:xfrm>
          <a:prstGeom prst="round2SameRect">
            <a:avLst>
              <a:gd name="adj1" fmla="val 2879"/>
              <a:gd name="adj2" fmla="val 0"/>
            </a:avLst>
          </a:prstGeom>
          <a:solidFill>
            <a:srgbClr val="E9FAFB"/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DAA97D4-C2D5-96C0-5E17-F3F94E3C581D}"/>
              </a:ext>
            </a:extLst>
          </p:cNvPr>
          <p:cNvSpPr/>
          <p:nvPr/>
        </p:nvSpPr>
        <p:spPr>
          <a:xfrm>
            <a:off x="96401" y="1250936"/>
            <a:ext cx="3625494" cy="5526708"/>
          </a:xfrm>
          <a:prstGeom prst="roundRect">
            <a:avLst>
              <a:gd name="adj" fmla="val 3019"/>
            </a:avLst>
          </a:prstGeom>
          <a:solidFill>
            <a:srgbClr val="E9FAFB"/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EC4AA1-10D1-4606-2CD0-DE3F70698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2119" y="652396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D58180-BCFD-51ED-C6EC-646FF4DA86C9}"/>
              </a:ext>
            </a:extLst>
          </p:cNvPr>
          <p:cNvSpPr txBox="1"/>
          <p:nvPr/>
        </p:nvSpPr>
        <p:spPr>
          <a:xfrm>
            <a:off x="441434" y="247543"/>
            <a:ext cx="10967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เปรียบเทียบตัวชี้วัดขับเคลื่อนการบูรณาการร่วมกัน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KPIs)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ระหว่างปีงบประมาณ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2566 - 2568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7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9E852D63-9BEB-1252-19B5-22DA56999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77" y="1521513"/>
            <a:ext cx="612000" cy="63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508133-1574-67C3-9DAC-5BCC42016549}"/>
              </a:ext>
            </a:extLst>
          </p:cNvPr>
          <p:cNvSpPr txBox="1"/>
          <p:nvPr/>
        </p:nvSpPr>
        <p:spPr>
          <a:xfrm>
            <a:off x="708098" y="1657950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1: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ลดการปล่อยก๊าซเรือนกระจก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0" name="Picture 44" descr="co-140-issue19 – NSCR">
            <a:extLst>
              <a:ext uri="{FF2B5EF4-FFF2-40B4-BE49-F238E27FC236}">
                <a16:creationId xmlns:a16="http://schemas.microsoft.com/office/drawing/2014/main" id="{6E12D58F-2C23-B605-0F90-A5692ED1F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13" y="2204707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9532F75-4842-3113-8C12-4B85AEE86A98}"/>
              </a:ext>
            </a:extLst>
          </p:cNvPr>
          <p:cNvSpPr txBox="1"/>
          <p:nvPr/>
        </p:nvSpPr>
        <p:spPr>
          <a:xfrm>
            <a:off x="710740" y="2339784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2: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ความมั่นคงด้านน้ำอุปโภคบริโภค</a:t>
            </a:r>
          </a:p>
        </p:txBody>
      </p:sp>
      <p:pic>
        <p:nvPicPr>
          <p:cNvPr id="23" name="Picture 22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F043EF7C-4C2C-9DE3-25FB-619BF860D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13" y="2816707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2363B5E-508F-E3B2-584D-D8E7E6F7A20B}"/>
              </a:ext>
            </a:extLst>
          </p:cNvPr>
          <p:cNvSpPr txBox="1"/>
          <p:nvPr/>
        </p:nvSpPr>
        <p:spPr>
          <a:xfrm>
            <a:off x="708098" y="2938041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</p:txBody>
      </p:sp>
      <p:pic>
        <p:nvPicPr>
          <p:cNvPr id="26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0A2BDA07-27AC-DD34-DABC-B0584D351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16" y="2186888"/>
            <a:ext cx="612000" cy="63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A51B75A-B7FF-41B0-A4E9-378C6D7385B6}"/>
              </a:ext>
            </a:extLst>
          </p:cNvPr>
          <p:cNvSpPr txBox="1"/>
          <p:nvPr/>
        </p:nvSpPr>
        <p:spPr>
          <a:xfrm>
            <a:off x="4527888" y="2317946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2: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8" name="Picture 44" descr="co-140-issue19 – NSCR">
            <a:extLst>
              <a:ext uri="{FF2B5EF4-FFF2-40B4-BE49-F238E27FC236}">
                <a16:creationId xmlns:a16="http://schemas.microsoft.com/office/drawing/2014/main" id="{BE866234-EE1D-2FBA-298D-21319B7FA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874" y="1578834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2C85585-C94C-321B-8E56-B78282267CD1}"/>
              </a:ext>
            </a:extLst>
          </p:cNvPr>
          <p:cNvSpPr txBox="1"/>
          <p:nvPr/>
        </p:nvSpPr>
        <p:spPr>
          <a:xfrm>
            <a:off x="4511047" y="1605175"/>
            <a:ext cx="3138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</a:p>
        </p:txBody>
      </p:sp>
      <p:pic>
        <p:nvPicPr>
          <p:cNvPr id="30" name="Picture 29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61E2B305-4F93-2611-73E3-46ADE7093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16" y="2826460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565DAEA-E615-FE0B-CD76-1A764EF98189}"/>
              </a:ext>
            </a:extLst>
          </p:cNvPr>
          <p:cNvSpPr txBox="1"/>
          <p:nvPr/>
        </p:nvSpPr>
        <p:spPr>
          <a:xfrm>
            <a:off x="4522589" y="2934331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64ECFD-974F-72C2-9E03-3D76D2074109}"/>
              </a:ext>
            </a:extLst>
          </p:cNvPr>
          <p:cNvGrpSpPr/>
          <p:nvPr/>
        </p:nvGrpSpPr>
        <p:grpSpPr>
          <a:xfrm>
            <a:off x="3879898" y="3449462"/>
            <a:ext cx="760195" cy="619092"/>
            <a:chOff x="189304" y="3716300"/>
            <a:chExt cx="766583" cy="624294"/>
          </a:xfrm>
        </p:grpSpPr>
        <p:pic>
          <p:nvPicPr>
            <p:cNvPr id="51" name="Picture 12" descr="16) แผนแม่บทประเด็น เศรษฐกิจฐานราก – NSCR">
              <a:extLst>
                <a:ext uri="{FF2B5EF4-FFF2-40B4-BE49-F238E27FC236}">
                  <a16:creationId xmlns:a16="http://schemas.microsoft.com/office/drawing/2014/main" id="{C9EC8718-29FD-4562-6A77-FBB24F1704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719" y="3906426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4" descr="8) แผนแม่บทประเด็น ผู้ประกอบการและวิสาหกิจขนาดกลางและขนาดย่อมยุคใหม่ – NSCR">
              <a:extLst>
                <a:ext uri="{FF2B5EF4-FFF2-40B4-BE49-F238E27FC236}">
                  <a16:creationId xmlns:a16="http://schemas.microsoft.com/office/drawing/2014/main" id="{855992CF-FFB6-8E96-EF10-21FAE68F34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04" y="3716300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D19C9607-D17F-74EC-BB00-05657AA5D5C7}"/>
              </a:ext>
            </a:extLst>
          </p:cNvPr>
          <p:cNvSpPr txBox="1"/>
          <p:nvPr/>
        </p:nvSpPr>
        <p:spPr>
          <a:xfrm>
            <a:off x="4522589" y="3470671"/>
            <a:ext cx="3138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54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E6E3637F-502F-9C92-318D-DF57ABB99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16" y="4098907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ED896B05-2E32-C6A4-0EA0-925545E171B8}"/>
              </a:ext>
            </a:extLst>
          </p:cNvPr>
          <p:cNvSpPr txBox="1"/>
          <p:nvPr/>
        </p:nvSpPr>
        <p:spPr>
          <a:xfrm>
            <a:off x="4517386" y="4122326"/>
            <a:ext cx="3138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PM10</a:t>
            </a:r>
          </a:p>
        </p:txBody>
      </p:sp>
      <p:pic>
        <p:nvPicPr>
          <p:cNvPr id="78" name="Picture 77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E823503E-962C-66FC-71B2-ED22BDB44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998" y="2818241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987BD97D-5F26-F6D8-7161-0898E1859565}"/>
              </a:ext>
            </a:extLst>
          </p:cNvPr>
          <p:cNvSpPr txBox="1"/>
          <p:nvPr/>
        </p:nvSpPr>
        <p:spPr>
          <a:xfrm>
            <a:off x="8627479" y="2942124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AE76108-A8D2-A46E-C5AF-A7E775E6B5B7}"/>
              </a:ext>
            </a:extLst>
          </p:cNvPr>
          <p:cNvGrpSpPr/>
          <p:nvPr/>
        </p:nvGrpSpPr>
        <p:grpSpPr>
          <a:xfrm>
            <a:off x="7930032" y="3470671"/>
            <a:ext cx="760195" cy="619092"/>
            <a:chOff x="189304" y="3716300"/>
            <a:chExt cx="766583" cy="624294"/>
          </a:xfrm>
        </p:grpSpPr>
        <p:pic>
          <p:nvPicPr>
            <p:cNvPr id="81" name="Picture 12" descr="16) แผนแม่บทประเด็น เศรษฐกิจฐานราก – NSCR">
              <a:extLst>
                <a:ext uri="{FF2B5EF4-FFF2-40B4-BE49-F238E27FC236}">
                  <a16:creationId xmlns:a16="http://schemas.microsoft.com/office/drawing/2014/main" id="{E05D559B-C6B8-5F00-00E6-0550C1CD2F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719" y="3906426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Picture 4" descr="8) แผนแม่บทประเด็น ผู้ประกอบการและวิสาหกิจขนาดกลางและขนาดย่อมยุคใหม่ – NSCR">
              <a:extLst>
                <a:ext uri="{FF2B5EF4-FFF2-40B4-BE49-F238E27FC236}">
                  <a16:creationId xmlns:a16="http://schemas.microsoft.com/office/drawing/2014/main" id="{FB8BFDD9-4C92-9E08-2673-B172200D4E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04" y="3716300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B3623A6B-D171-9560-AD37-757231E11831}"/>
              </a:ext>
            </a:extLst>
          </p:cNvPr>
          <p:cNvSpPr txBox="1"/>
          <p:nvPr/>
        </p:nvSpPr>
        <p:spPr>
          <a:xfrm>
            <a:off x="8627479" y="3491040"/>
            <a:ext cx="3138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84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916BF8C4-C477-A49E-EBD4-086475A93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032" y="4135191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C259B39C-8452-EF32-D4EC-A9C5439B3440}"/>
              </a:ext>
            </a:extLst>
          </p:cNvPr>
          <p:cNvSpPr txBox="1"/>
          <p:nvPr/>
        </p:nvSpPr>
        <p:spPr>
          <a:xfrm>
            <a:off x="8624735" y="4135191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E8BA62F-89DB-9935-CB7B-FA3459B60020}"/>
              </a:ext>
            </a:extLst>
          </p:cNvPr>
          <p:cNvSpPr txBox="1"/>
          <p:nvPr/>
        </p:nvSpPr>
        <p:spPr>
          <a:xfrm>
            <a:off x="8606875" y="4836222"/>
            <a:ext cx="3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การยกระดับผลการประเมินสมรรถนะนักเรียนตามมาตรฐานสากล (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PISA)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607E1110-0F64-C889-0BF5-6006245AAAD3}"/>
              </a:ext>
            </a:extLst>
          </p:cNvPr>
          <p:cNvSpPr/>
          <p:nvPr/>
        </p:nvSpPr>
        <p:spPr>
          <a:xfrm>
            <a:off x="96401" y="1043757"/>
            <a:ext cx="3704262" cy="458162"/>
          </a:xfrm>
          <a:prstGeom prst="homePlate">
            <a:avLst>
              <a:gd name="adj" fmla="val 16967"/>
            </a:avLst>
          </a:prstGeom>
          <a:solidFill>
            <a:srgbClr val="00308F"/>
          </a:solidFill>
          <a:ln>
            <a:solidFill>
              <a:srgbClr val="00308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3DBA2125-6271-F65A-8E8B-CF0178CDE24E}"/>
              </a:ext>
            </a:extLst>
          </p:cNvPr>
          <p:cNvSpPr/>
          <p:nvPr/>
        </p:nvSpPr>
        <p:spPr>
          <a:xfrm>
            <a:off x="3782312" y="1046280"/>
            <a:ext cx="4106827" cy="458163"/>
          </a:xfrm>
          <a:prstGeom prst="chevron">
            <a:avLst>
              <a:gd name="adj" fmla="val 19760"/>
            </a:avLst>
          </a:prstGeom>
          <a:solidFill>
            <a:srgbClr val="1974D2"/>
          </a:solidFill>
          <a:ln>
            <a:solidFill>
              <a:srgbClr val="1974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30562273-2121-67CB-283C-EEA498176F04}"/>
              </a:ext>
            </a:extLst>
          </p:cNvPr>
          <p:cNvSpPr/>
          <p:nvPr/>
        </p:nvSpPr>
        <p:spPr>
          <a:xfrm>
            <a:off x="7863413" y="1044062"/>
            <a:ext cx="4032000" cy="458163"/>
          </a:xfrm>
          <a:prstGeom prst="chevron">
            <a:avLst>
              <a:gd name="adj" fmla="val 20970"/>
            </a:avLst>
          </a:prstGeom>
          <a:solidFill>
            <a:srgbClr val="B2FFFF"/>
          </a:solidFill>
          <a:ln>
            <a:solidFill>
              <a:srgbClr val="B2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CBC578-5D93-5CB1-0468-FF81EA53017B}"/>
              </a:ext>
            </a:extLst>
          </p:cNvPr>
          <p:cNvSpPr txBox="1"/>
          <p:nvPr/>
        </p:nvSpPr>
        <p:spPr>
          <a:xfrm>
            <a:off x="24446" y="1125894"/>
            <a:ext cx="3591098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Joint KPI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2566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21B7F9-39E7-97BC-1F51-A979B2B5CC18}"/>
              </a:ext>
            </a:extLst>
          </p:cNvPr>
          <p:cNvSpPr txBox="1"/>
          <p:nvPr/>
        </p:nvSpPr>
        <p:spPr>
          <a:xfrm>
            <a:off x="3960082" y="1127982"/>
            <a:ext cx="3487693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Joint KPI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2567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FFAA4B-199C-504A-5AD5-D353CB46BA2C}"/>
              </a:ext>
            </a:extLst>
          </p:cNvPr>
          <p:cNvSpPr txBox="1"/>
          <p:nvPr/>
        </p:nvSpPr>
        <p:spPr>
          <a:xfrm>
            <a:off x="7940998" y="1130223"/>
            <a:ext cx="3640975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Joint KPI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2568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22EC606-B4BA-B9FC-0FC8-1218C32A694D}"/>
              </a:ext>
            </a:extLst>
          </p:cNvPr>
          <p:cNvCxnSpPr/>
          <p:nvPr/>
        </p:nvCxnSpPr>
        <p:spPr>
          <a:xfrm>
            <a:off x="781041" y="2204707"/>
            <a:ext cx="2814545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20EACF-43A0-C824-444F-0617A30B3F06}"/>
              </a:ext>
            </a:extLst>
          </p:cNvPr>
          <p:cNvCxnSpPr/>
          <p:nvPr/>
        </p:nvCxnSpPr>
        <p:spPr>
          <a:xfrm>
            <a:off x="781041" y="2826177"/>
            <a:ext cx="2814545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91C839-8720-F614-11FF-E0B1E98E6011}"/>
              </a:ext>
            </a:extLst>
          </p:cNvPr>
          <p:cNvCxnSpPr/>
          <p:nvPr/>
        </p:nvCxnSpPr>
        <p:spPr>
          <a:xfrm>
            <a:off x="4538782" y="2197032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8714025-FA90-3912-81E0-DA004FBF795E}"/>
              </a:ext>
            </a:extLst>
          </p:cNvPr>
          <p:cNvCxnSpPr/>
          <p:nvPr/>
        </p:nvCxnSpPr>
        <p:spPr>
          <a:xfrm>
            <a:off x="4522589" y="2827791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A788A54-8390-997B-FED2-7AE229151617}"/>
              </a:ext>
            </a:extLst>
          </p:cNvPr>
          <p:cNvCxnSpPr/>
          <p:nvPr/>
        </p:nvCxnSpPr>
        <p:spPr>
          <a:xfrm>
            <a:off x="4522589" y="3428707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B39C226-EF54-49D5-016C-465E4F6FF064}"/>
              </a:ext>
            </a:extLst>
          </p:cNvPr>
          <p:cNvCxnSpPr/>
          <p:nvPr/>
        </p:nvCxnSpPr>
        <p:spPr>
          <a:xfrm>
            <a:off x="4522589" y="4106390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173BF28-970E-1747-760E-CC139AD960B3}"/>
              </a:ext>
            </a:extLst>
          </p:cNvPr>
          <p:cNvCxnSpPr/>
          <p:nvPr/>
        </p:nvCxnSpPr>
        <p:spPr>
          <a:xfrm>
            <a:off x="8533635" y="2204707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1C77D49-EBD9-DBFB-351B-EED368B14F40}"/>
              </a:ext>
            </a:extLst>
          </p:cNvPr>
          <p:cNvCxnSpPr/>
          <p:nvPr/>
        </p:nvCxnSpPr>
        <p:spPr>
          <a:xfrm>
            <a:off x="8485973" y="2833553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7D2C4B2-C3F8-F74B-370E-34445FC32169}"/>
              </a:ext>
            </a:extLst>
          </p:cNvPr>
          <p:cNvCxnSpPr/>
          <p:nvPr/>
        </p:nvCxnSpPr>
        <p:spPr>
          <a:xfrm>
            <a:off x="8485973" y="3428707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0BDCD83-D219-5B59-2703-A38889C3F6B3}"/>
              </a:ext>
            </a:extLst>
          </p:cNvPr>
          <p:cNvCxnSpPr/>
          <p:nvPr/>
        </p:nvCxnSpPr>
        <p:spPr>
          <a:xfrm>
            <a:off x="8485973" y="4117002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E879FD8-CD7D-F9AE-2D03-1111A6E987FB}"/>
              </a:ext>
            </a:extLst>
          </p:cNvPr>
          <p:cNvCxnSpPr/>
          <p:nvPr/>
        </p:nvCxnSpPr>
        <p:spPr>
          <a:xfrm>
            <a:off x="8485973" y="5715216"/>
            <a:ext cx="3096000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0A3FB70D-D442-C9A2-6493-D2C9667395C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625" t="23161" r="21181" b="26950"/>
          <a:stretch/>
        </p:blipFill>
        <p:spPr>
          <a:xfrm>
            <a:off x="7932117" y="4877894"/>
            <a:ext cx="596620" cy="519545"/>
          </a:xfrm>
          <a:prstGeom prst="hexagon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7C2B448-A06A-B6F8-BAD3-2CC5F3734D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6373" y="4923009"/>
            <a:ext cx="723748" cy="72374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5CE32D-401F-E314-E7D2-F549B07D1D3B}"/>
              </a:ext>
            </a:extLst>
          </p:cNvPr>
          <p:cNvSpPr/>
          <p:nvPr/>
        </p:nvSpPr>
        <p:spPr>
          <a:xfrm>
            <a:off x="8002795" y="5855597"/>
            <a:ext cx="723748" cy="800304"/>
          </a:xfrm>
          <a:prstGeom prst="roundRect">
            <a:avLst/>
          </a:prstGeom>
          <a:solidFill>
            <a:srgbClr val="F4E9F7"/>
          </a:solidFill>
          <a:ln>
            <a:solidFill>
              <a:srgbClr val="F4E9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A cartoon of a building&#10;&#10;Description automatically generated">
            <a:extLst>
              <a:ext uri="{FF2B5EF4-FFF2-40B4-BE49-F238E27FC236}">
                <a16:creationId xmlns:a16="http://schemas.microsoft.com/office/drawing/2014/main" id="{31B1CE03-594D-C255-FDA5-7E4C70A187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97" y="5727777"/>
            <a:ext cx="398009" cy="39800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D058103-17A0-BC86-1C99-E29A9441AC7C}"/>
              </a:ext>
            </a:extLst>
          </p:cNvPr>
          <p:cNvSpPr txBox="1"/>
          <p:nvPr/>
        </p:nvSpPr>
        <p:spPr>
          <a:xfrm>
            <a:off x="7903308" y="6172254"/>
            <a:ext cx="914547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นโยบายสำคัญของรัฐบาล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679951A-F7F7-AEC7-AECD-6D17CD796435}"/>
              </a:ext>
            </a:extLst>
          </p:cNvPr>
          <p:cNvSpPr txBox="1"/>
          <p:nvPr/>
        </p:nvSpPr>
        <p:spPr>
          <a:xfrm>
            <a:off x="8734808" y="5832173"/>
            <a:ext cx="312586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ประเด็นสำหรับติดตามการดำเนินงาน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การขับเคลื่อน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Soft Power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การแก้ไขปัญหาหนี้สินในครัวเรือน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การแก้ไขปัญหาที่ดินทำกิน</a:t>
            </a:r>
          </a:p>
        </p:txBody>
      </p:sp>
      <p:pic>
        <p:nvPicPr>
          <p:cNvPr id="11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3E4FB63C-43BA-28C0-93C3-104F61135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665" y="2180784"/>
            <a:ext cx="612000" cy="63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5924A29-58A1-57D2-F92C-EB2776850AB5}"/>
              </a:ext>
            </a:extLst>
          </p:cNvPr>
          <p:cNvSpPr txBox="1"/>
          <p:nvPr/>
        </p:nvSpPr>
        <p:spPr>
          <a:xfrm>
            <a:off x="8606137" y="2311842"/>
            <a:ext cx="313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2: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42" name="Picture 44" descr="co-140-issue19 – NSCR">
            <a:extLst>
              <a:ext uri="{FF2B5EF4-FFF2-40B4-BE49-F238E27FC236}">
                <a16:creationId xmlns:a16="http://schemas.microsoft.com/office/drawing/2014/main" id="{9C896DCF-483B-4F38-10CF-6F80C7535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123" y="1572730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8B7F4CA-0C64-FECE-0F50-A55C3C1FA05B}"/>
              </a:ext>
            </a:extLst>
          </p:cNvPr>
          <p:cNvSpPr txBox="1"/>
          <p:nvPr/>
        </p:nvSpPr>
        <p:spPr>
          <a:xfrm>
            <a:off x="8589296" y="1599071"/>
            <a:ext cx="304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marR="0" lvl="0" indent="-809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</a:p>
        </p:txBody>
      </p:sp>
      <p:pic>
        <p:nvPicPr>
          <p:cNvPr id="5" name="Picture 4" descr="A green circle with a white number one&#10;&#10;Description automatically generated">
            <a:extLst>
              <a:ext uri="{FF2B5EF4-FFF2-40B4-BE49-F238E27FC236}">
                <a16:creationId xmlns:a16="http://schemas.microsoft.com/office/drawing/2014/main" id="{822BE5E2-B27E-31BA-928B-095D6D1F36D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475" y="1690682"/>
            <a:ext cx="360000" cy="360000"/>
          </a:xfrm>
          <a:prstGeom prst="rect">
            <a:avLst/>
          </a:prstGeom>
        </p:spPr>
      </p:pic>
      <p:pic>
        <p:nvPicPr>
          <p:cNvPr id="45" name="Picture 44" descr="A green circle with white number three&#10;&#10;Description automatically generated">
            <a:extLst>
              <a:ext uri="{FF2B5EF4-FFF2-40B4-BE49-F238E27FC236}">
                <a16:creationId xmlns:a16="http://schemas.microsoft.com/office/drawing/2014/main" id="{0DE7204B-F77D-4AA3-26B1-69335BE8313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8328" y="2970168"/>
            <a:ext cx="360000" cy="360000"/>
          </a:xfrm>
          <a:prstGeom prst="rect">
            <a:avLst/>
          </a:prstGeom>
        </p:spPr>
      </p:pic>
      <p:pic>
        <p:nvPicPr>
          <p:cNvPr id="46" name="Picture 45" descr="A green circle with a white number on it&#10;&#10;Description automatically generated">
            <a:extLst>
              <a:ext uri="{FF2B5EF4-FFF2-40B4-BE49-F238E27FC236}">
                <a16:creationId xmlns:a16="http://schemas.microsoft.com/office/drawing/2014/main" id="{F9BE4BF7-12AB-1EB1-78EC-FA89235FE0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475" y="2353972"/>
            <a:ext cx="360000" cy="360000"/>
          </a:xfrm>
          <a:prstGeom prst="rect">
            <a:avLst/>
          </a:prstGeom>
        </p:spPr>
      </p:pic>
      <p:pic>
        <p:nvPicPr>
          <p:cNvPr id="48" name="Picture 47" descr="A green circle with a white number on it&#10;&#10;Description automatically generated">
            <a:extLst>
              <a:ext uri="{FF2B5EF4-FFF2-40B4-BE49-F238E27FC236}">
                <a16:creationId xmlns:a16="http://schemas.microsoft.com/office/drawing/2014/main" id="{B28A75E5-7FE7-790B-DBC9-568B492C664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589" y="6469031"/>
            <a:ext cx="360000" cy="360000"/>
          </a:xfrm>
          <a:prstGeom prst="rect">
            <a:avLst/>
          </a:prstGeom>
        </p:spPr>
      </p:pic>
      <p:pic>
        <p:nvPicPr>
          <p:cNvPr id="56" name="Picture 55" descr="A green circle with a white number on it&#10;&#10;Description automatically generated">
            <a:extLst>
              <a:ext uri="{FF2B5EF4-FFF2-40B4-BE49-F238E27FC236}">
                <a16:creationId xmlns:a16="http://schemas.microsoft.com/office/drawing/2014/main" id="{B66A0E87-3B9E-C609-C9FE-99359C3E74C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291" y="6156557"/>
            <a:ext cx="360000" cy="360000"/>
          </a:xfrm>
          <a:prstGeom prst="rect">
            <a:avLst/>
          </a:prstGeom>
        </p:spPr>
      </p:pic>
      <p:pic>
        <p:nvPicPr>
          <p:cNvPr id="57" name="Picture 56" descr="A green circle with white number seven&#10;&#10;Description automatically generated">
            <a:extLst>
              <a:ext uri="{FF2B5EF4-FFF2-40B4-BE49-F238E27FC236}">
                <a16:creationId xmlns:a16="http://schemas.microsoft.com/office/drawing/2014/main" id="{F69CD134-A587-F2DE-5A70-A01D36EAB1C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080" y="5810944"/>
            <a:ext cx="360000" cy="360000"/>
          </a:xfrm>
          <a:prstGeom prst="rect">
            <a:avLst/>
          </a:prstGeom>
        </p:spPr>
      </p:pic>
      <p:pic>
        <p:nvPicPr>
          <p:cNvPr id="58" name="Picture 57" descr="A green circle with a white number six&#10;&#10;Description automatically generated">
            <a:extLst>
              <a:ext uri="{FF2B5EF4-FFF2-40B4-BE49-F238E27FC236}">
                <a16:creationId xmlns:a16="http://schemas.microsoft.com/office/drawing/2014/main" id="{2A05BB0A-23FD-BADC-DE87-32169B2AA02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175" y="5061678"/>
            <a:ext cx="360000" cy="360000"/>
          </a:xfrm>
          <a:prstGeom prst="rect">
            <a:avLst/>
          </a:prstGeom>
        </p:spPr>
      </p:pic>
      <p:pic>
        <p:nvPicPr>
          <p:cNvPr id="59" name="Picture 58" descr="A green circle with a number on it&#10;&#10;Description automatically generated">
            <a:extLst>
              <a:ext uri="{FF2B5EF4-FFF2-40B4-BE49-F238E27FC236}">
                <a16:creationId xmlns:a16="http://schemas.microsoft.com/office/drawing/2014/main" id="{4937356B-CDBF-86FF-BC6D-A6DE018F4E8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158" y="4265945"/>
            <a:ext cx="360000" cy="360000"/>
          </a:xfrm>
          <a:prstGeom prst="rect">
            <a:avLst/>
          </a:prstGeom>
        </p:spPr>
      </p:pic>
      <p:pic>
        <p:nvPicPr>
          <p:cNvPr id="60" name="Picture 59" descr="A green circle with white number four&#10;&#10;Description automatically generated">
            <a:extLst>
              <a:ext uri="{FF2B5EF4-FFF2-40B4-BE49-F238E27FC236}">
                <a16:creationId xmlns:a16="http://schemas.microsoft.com/office/drawing/2014/main" id="{EDCC6AE9-8D3F-3F69-9A9F-7D12B8401A9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134" y="36291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52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988BA-DF30-5DE8-55A4-A3C16128C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86453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DF2B6E0-DC56-770F-858C-6182BA2A6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31"/>
          <a:stretch/>
        </p:blipFill>
        <p:spPr>
          <a:xfrm>
            <a:off x="899985" y="1031630"/>
            <a:ext cx="3189502" cy="27685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FAADC1-D0DD-C569-37B9-B7DBAC50A5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31"/>
          <a:stretch/>
        </p:blipFill>
        <p:spPr>
          <a:xfrm>
            <a:off x="4478817" y="1028856"/>
            <a:ext cx="3157092" cy="2768573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EF349CA-CD0C-90B0-6275-A46C4BC809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29"/>
          <a:stretch/>
        </p:blipFill>
        <p:spPr>
          <a:xfrm>
            <a:off x="4478817" y="3925682"/>
            <a:ext cx="3157092" cy="2796782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840145E3-F71C-32BD-2BA1-B044AE81EB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03"/>
          <a:stretch/>
        </p:blipFill>
        <p:spPr>
          <a:xfrm>
            <a:off x="8051317" y="1026081"/>
            <a:ext cx="3282666" cy="276857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31450737-DDFC-CA0C-12A5-DA1117C1EC8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231"/>
          <a:stretch/>
        </p:blipFill>
        <p:spPr>
          <a:xfrm>
            <a:off x="899984" y="3925682"/>
            <a:ext cx="3222000" cy="2796782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3642043E-E46C-F27B-C14A-302B80672E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1316" y="3925682"/>
            <a:ext cx="3202321" cy="27947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350BB5-CFE0-7A94-4D9A-8EA9A9CAB4D7}"/>
              </a:ext>
            </a:extLst>
          </p:cNvPr>
          <p:cNvSpPr txBox="1"/>
          <p:nvPr/>
        </p:nvSpPr>
        <p:spPr>
          <a:xfrm>
            <a:off x="409297" y="214760"/>
            <a:ext cx="99118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ประเด็นนโยบายสำคัญ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Agenda) </a:t>
            </a: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สำหรับการกำหนด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ปีงบประมาณ พ.ศ. 2568</a:t>
            </a:r>
          </a:p>
        </p:txBody>
      </p:sp>
    </p:spTree>
    <p:extLst>
      <p:ext uri="{BB962C8B-B14F-4D97-AF65-F5344CB8AC3E}">
        <p14:creationId xmlns:p14="http://schemas.microsoft.com/office/powerpoint/2010/main" val="2089555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37D931-AFF0-4FA2-59B6-4B3852CAC6C2}"/>
              </a:ext>
            </a:extLst>
          </p:cNvPr>
          <p:cNvSpPr txBox="1"/>
          <p:nvPr/>
        </p:nvSpPr>
        <p:spPr>
          <a:xfrm>
            <a:off x="392339" y="260010"/>
            <a:ext cx="10832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สรุปตัวชี้วัดที่ใช้ในการติดตาม (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Monitor) 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และค่าเป้าหมายของประเด็น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endParaRPr kumimoji="0" lang="th-TH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665AED0C-B5CA-AAB1-E62A-8B3647A5AB95}"/>
              </a:ext>
            </a:extLst>
          </p:cNvPr>
          <p:cNvSpPr txBox="1">
            <a:spLocks/>
          </p:cNvSpPr>
          <p:nvPr/>
        </p:nvSpPr>
        <p:spPr>
          <a:xfrm>
            <a:off x="9440062" y="65903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BC349A6-EDA1-293F-9FC3-A9167E80B3DD}"/>
              </a:ext>
            </a:extLst>
          </p:cNvPr>
          <p:cNvGraphicFramePr>
            <a:graphicFrameLocks noGrp="1"/>
          </p:cNvGraphicFramePr>
          <p:nvPr/>
        </p:nvGraphicFramePr>
        <p:xfrm>
          <a:off x="181157" y="908944"/>
          <a:ext cx="11863008" cy="5740994"/>
        </p:xfrm>
        <a:graphic>
          <a:graphicData uri="http://schemas.openxmlformats.org/drawingml/2006/table">
            <a:tbl>
              <a:tblPr firstRow="1" bandRow="1"/>
              <a:tblGrid>
                <a:gridCol w="2879677">
                  <a:extLst>
                    <a:ext uri="{9D8B030D-6E8A-4147-A177-3AD203B41FA5}">
                      <a16:colId xmlns:a16="http://schemas.microsoft.com/office/drawing/2014/main" val="1089739089"/>
                    </a:ext>
                  </a:extLst>
                </a:gridCol>
                <a:gridCol w="3436219">
                  <a:extLst>
                    <a:ext uri="{9D8B030D-6E8A-4147-A177-3AD203B41FA5}">
                      <a16:colId xmlns:a16="http://schemas.microsoft.com/office/drawing/2014/main" val="1521864534"/>
                    </a:ext>
                  </a:extLst>
                </a:gridCol>
                <a:gridCol w="1876926">
                  <a:extLst>
                    <a:ext uri="{9D8B030D-6E8A-4147-A177-3AD203B41FA5}">
                      <a16:colId xmlns:a16="http://schemas.microsoft.com/office/drawing/2014/main" val="2972280181"/>
                    </a:ext>
                  </a:extLst>
                </a:gridCol>
                <a:gridCol w="606392">
                  <a:extLst>
                    <a:ext uri="{9D8B030D-6E8A-4147-A177-3AD203B41FA5}">
                      <a16:colId xmlns:a16="http://schemas.microsoft.com/office/drawing/2014/main" val="2591487777"/>
                    </a:ext>
                  </a:extLst>
                </a:gridCol>
                <a:gridCol w="652880">
                  <a:extLst>
                    <a:ext uri="{9D8B030D-6E8A-4147-A177-3AD203B41FA5}">
                      <a16:colId xmlns:a16="http://schemas.microsoft.com/office/drawing/2014/main" val="1233495028"/>
                    </a:ext>
                  </a:extLst>
                </a:gridCol>
                <a:gridCol w="996000">
                  <a:extLst>
                    <a:ext uri="{9D8B030D-6E8A-4147-A177-3AD203B41FA5}">
                      <a16:colId xmlns:a16="http://schemas.microsoft.com/office/drawing/2014/main" val="1403438857"/>
                    </a:ext>
                  </a:extLst>
                </a:gridCol>
                <a:gridCol w="779646">
                  <a:extLst>
                    <a:ext uri="{9D8B030D-6E8A-4147-A177-3AD203B41FA5}">
                      <a16:colId xmlns:a16="http://schemas.microsoft.com/office/drawing/2014/main" val="269195946"/>
                    </a:ext>
                  </a:extLst>
                </a:gridCol>
                <a:gridCol w="635268">
                  <a:extLst>
                    <a:ext uri="{9D8B030D-6E8A-4147-A177-3AD203B41FA5}">
                      <a16:colId xmlns:a16="http://schemas.microsoft.com/office/drawing/2014/main" val="2010753247"/>
                    </a:ext>
                  </a:extLst>
                </a:gridCol>
              </a:tblGrid>
              <a:tr h="2509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</a:t>
                      </a: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Joint KPI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ตัวชี้วัดที่ใช้ในการติดตาม 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(Monitor)</a:t>
                      </a:r>
                      <a:endParaRPr lang="th-TH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ค่าเป้าหมาย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kern="12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จำนวนตัวชี้วัดของหน่วยงาน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600" kern="12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743237"/>
                  </a:ext>
                </a:extLst>
              </a:tr>
              <a:tr h="2965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รวมทั้งหมด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ส่วนราชการ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รัฐวิสาหกิจ/อื่น ๆ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องค์การมหาชน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จังหวัด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386905"/>
                  </a:ext>
                </a:extLst>
              </a:tr>
              <a:tr h="23956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1 การบริหารจัดการและอนุรักษ์ฟื้นฟูน้ำทั้งระบบ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73050" indent="-27305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ดัชนีความมั่นคงด้านน้ำของประเทศ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คะแนน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63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068308"/>
                  </a:ext>
                </a:extLst>
              </a:tr>
              <a:tr h="326282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20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73050" indent="-27305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คุณภาพน้ำของแม่น้ำสายหลัก (65 แหล่งน้ำ) มีคุณภาพเหมาะสมกับการใช้ประโยชน์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90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20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94110"/>
                  </a:ext>
                </a:extLst>
              </a:tr>
              <a:tr h="5546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2 การลดการปล่อยก๊าซเรือนกระจก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ปริมาณการปล่อยก๊าซเรือนกระจกโดยรวมลดลงจากกรณีปกติ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60 MtCO</a:t>
                      </a:r>
                      <a:r>
                        <a:rPr lang="en-US" sz="1600" kern="1200" baseline="-250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eq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27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328618"/>
                  </a:ext>
                </a:extLst>
              </a:tr>
              <a:tr h="392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3 </a:t>
                      </a:r>
                      <a:r>
                        <a:rPr lang="th-TH" sz="1600" b="1" kern="1200" spc="-5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รายได้จากการท่องเที่ยว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รายได้จากการท่องเที่ยวของประเทศ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3.8 ล้านล้านบาท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54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37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76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207739"/>
                  </a:ext>
                </a:extLst>
              </a:tr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4 รายได้ของผู้ประกอบการ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SMEs </a:t>
                      </a: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และ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OTOP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2563" indent="-182563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สัดส่วนผลิตภัณฑ์มวลรวมของวิสาหกิจขนาดกลางและขนาดย่อมต่อผลิตภัณฑ์มวลรวมในประเทศ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3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62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35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17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76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647106"/>
                  </a:ext>
                </a:extLst>
              </a:tr>
              <a:tr h="201667"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20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73050" marR="0" lvl="0" indent="-27305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อัตราการเติบโตมูลค่าสินค้า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OTOP 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เพิ่มขึ้นร้อยละ 4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20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61704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 algn="l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5 การลดปริมาณฝุ่นละออง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PM2.5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ค่าเฉลี่ยรายปีปริมาณฝุ่นละออง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PM2.5 </a:t>
                      </a:r>
                    </a:p>
                  </a:txBody>
                  <a:tcPr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2563" marR="0" lvl="0" indent="-18256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1) 17 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จังหวัดภาคเหนือ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  <a:endParaRPr kumimoji="0" lang="th-TH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2) กทม. และปริมณฑล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endParaRPr kumimoji="0" lang="th-TH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ภาคตะวันออกเฉียงเหนือ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: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20</a:t>
                      </a:r>
                      <a:endParaRPr kumimoji="0" lang="th-TH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4)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ภาคกลาง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: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 2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35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64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074244"/>
                  </a:ext>
                </a:extLst>
              </a:tr>
              <a:tr h="37519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ประเด็นที่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 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การยกระดับผลการประเมินสมรรถนะนักเรียนตามมาตรฐานสากล (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PISA)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7313" indent="-87313">
                        <a:lnSpc>
                          <a:spcPct val="90000"/>
                        </a:lnSpc>
                      </a:pPr>
                      <a:r>
                        <a:rPr lang="en-US" sz="1400" b="0" kern="1200" spc="-9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kumimoji="0" lang="th-TH" sz="1400" b="0" i="0" u="none" strike="noStrike" kern="1200" cap="none" spc="-9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สัดส่วนนักเรียนระดับชั้น ม</a:t>
                      </a:r>
                      <a:r>
                        <a:rPr kumimoji="0" lang="en-US" sz="1400" b="0" i="0" u="none" strike="noStrike" kern="1200" cap="none" spc="-9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.3</a:t>
                      </a:r>
                      <a:r>
                        <a:rPr kumimoji="0" lang="th-TH" sz="1400" b="0" i="0" u="none" strike="noStrike" kern="1200" cap="none" spc="-9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ที่มีผลการทดสอบทางการศึกษาระดับชาติ</a:t>
                      </a:r>
                    </a:p>
                    <a:p>
                      <a:pPr marL="87313" indent="-87313">
                        <a:lnSpc>
                          <a:spcPct val="90000"/>
                        </a:lnSpc>
                      </a:pPr>
                      <a:r>
                        <a:rPr kumimoji="0" lang="th-TH" sz="1400" b="0" i="0" u="none" strike="noStrike" kern="1200" cap="none" spc="-9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ขั้นพื้นฐาน (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O-Net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ร้อยละ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ขึ้นไปของคะแนนเต็ม ใน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วิชาหลักต่อจำนวนนักเรียนระดับ ม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.3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ที่เข้ารับการทดสอบ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ภายในปี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2570) 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th-TH" sz="12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(1) ภาษาไทย ร้อยละ 85 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th-TH" sz="12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(2) คณิตศาสตร์ ร้อยละ 10 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th-TH" sz="12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(3) วิทยาศาสตร์ ร้อยละ 10 </a:t>
                      </a:r>
                    </a:p>
                  </a:txBody>
                  <a:tcPr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879841"/>
                  </a:ext>
                </a:extLst>
              </a:tr>
              <a:tr h="3751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7313" indent="-87313">
                        <a:lnSpc>
                          <a:spcPct val="90000"/>
                        </a:lnSpc>
                      </a:pPr>
                      <a:r>
                        <a:rPr lang="en-US" sz="1600" b="0" kern="1200" spc="-5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2)</a:t>
                      </a:r>
                      <a:r>
                        <a:rPr lang="th-TH" sz="1600" b="0" kern="1200" spc="-5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kumimoji="0" lang="th-TH" sz="16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คะแนนเฉลี่ยผลการทดสอบทางการศึกษาระดับชาติขั้นพื้นฐานของนักเรียนชั้น ม</a:t>
                      </a:r>
                      <a:r>
                        <a:rPr kumimoji="0" lang="en-US" sz="16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.3  </a:t>
                      </a:r>
                      <a:r>
                        <a:rPr kumimoji="0" lang="th-TH" sz="16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ที่เข้ารับการทดสอบใน</a:t>
                      </a:r>
                      <a:r>
                        <a:rPr kumimoji="0" lang="en-US" sz="16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3</a:t>
                      </a:r>
                      <a:r>
                        <a:rPr kumimoji="0" lang="th-TH" sz="16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วิชาหลัก</a:t>
                      </a:r>
                      <a:endParaRPr lang="en-US" sz="1600" b="0" kern="1200" spc="-5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ภาษาไทย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X 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คะแนน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คณิตศาสตร์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X 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คะแนน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วิทยาศาสตร์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X </a:t>
                      </a:r>
                      <a:r>
                        <a:rPr kumimoji="0" lang="th-T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คะแนน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90903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4375" indent="0" algn="l" defTabSz="914400" rtl="0" eaLnBrk="1" latinLnBrk="0" hangingPunct="1">
                        <a:lnSpc>
                          <a:spcPct val="90000"/>
                        </a:lnSpc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145*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91*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DC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24*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DC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30*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DC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727901"/>
                  </a:ext>
                </a:extLst>
              </a:tr>
            </a:tbl>
          </a:graphicData>
        </a:graphic>
      </p:graphicFrame>
      <p:pic>
        <p:nvPicPr>
          <p:cNvPr id="17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0EB1396A-83A8-F229-2E89-114AC4726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0" y="2577820"/>
            <a:ext cx="430551" cy="43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4" descr="co-140-issue19 – NSCR">
            <a:extLst>
              <a:ext uri="{FF2B5EF4-FFF2-40B4-BE49-F238E27FC236}">
                <a16:creationId xmlns:a16="http://schemas.microsoft.com/office/drawing/2014/main" id="{440381AA-0575-D951-BC6F-32CA60F1F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0" y="1897818"/>
            <a:ext cx="430550" cy="4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4A9C7FA2-60E5-A830-7765-5ABC9C81E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0" y="3073651"/>
            <a:ext cx="430550" cy="4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614DD8E8-243E-E3AB-56F3-8CA1B6E1FC1C}"/>
              </a:ext>
            </a:extLst>
          </p:cNvPr>
          <p:cNvGrpSpPr/>
          <p:nvPr/>
        </p:nvGrpSpPr>
        <p:grpSpPr>
          <a:xfrm>
            <a:off x="196427" y="3579759"/>
            <a:ext cx="760195" cy="619092"/>
            <a:chOff x="189304" y="3716300"/>
            <a:chExt cx="766583" cy="624294"/>
          </a:xfrm>
        </p:grpSpPr>
        <p:pic>
          <p:nvPicPr>
            <p:cNvPr id="21" name="Picture 12" descr="16) แผนแม่บทประเด็น เศรษฐกิจฐานราก – NSCR">
              <a:extLst>
                <a:ext uri="{FF2B5EF4-FFF2-40B4-BE49-F238E27FC236}">
                  <a16:creationId xmlns:a16="http://schemas.microsoft.com/office/drawing/2014/main" id="{0ABCA093-ECD2-E439-A897-386C179977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719" y="3906426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8) แผนแม่บทประเด็น ผู้ประกอบการและวิสาหกิจขนาดกลางและขนาดย่อมยุคใหม่ – NSCR">
              <a:extLst>
                <a:ext uri="{FF2B5EF4-FFF2-40B4-BE49-F238E27FC236}">
                  <a16:creationId xmlns:a16="http://schemas.microsoft.com/office/drawing/2014/main" id="{BDDE1F58-48DF-B74B-38DC-8EEBB8BB53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04" y="3716300"/>
              <a:ext cx="434168" cy="434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DA7C5123-6581-21DD-2ECF-0930458BB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0" y="4485822"/>
            <a:ext cx="430550" cy="4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F3E2BDB-A990-30B1-A1FB-17A8F9E39A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625" t="23161" r="21181" b="26950"/>
          <a:stretch/>
        </p:blipFill>
        <p:spPr>
          <a:xfrm>
            <a:off x="361250" y="5400668"/>
            <a:ext cx="430550" cy="374929"/>
          </a:xfrm>
          <a:prstGeom prst="hexagon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ED09DEB-3FC8-4B09-3CF0-881589A70D30}"/>
              </a:ext>
            </a:extLst>
          </p:cNvPr>
          <p:cNvSpPr/>
          <p:nvPr/>
        </p:nvSpPr>
        <p:spPr>
          <a:xfrm>
            <a:off x="8990107" y="1191704"/>
            <a:ext cx="2412000" cy="5442863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6DB52A-14C9-1762-987E-C3D54796957A}"/>
              </a:ext>
            </a:extLst>
          </p:cNvPr>
          <p:cNvSpPr txBox="1"/>
          <p:nvPr/>
        </p:nvSpPr>
        <p:spPr>
          <a:xfrm>
            <a:off x="8060548" y="6661944"/>
            <a:ext cx="3744000" cy="245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ไม่นับซ้ำ รายชื่อจังหวัดสามารถเปลี่ยนแปลงได้ ทั้งนี้ ขึ้นอยู่กับข้อมูลพื้นฐาน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8040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4A8D17D-506C-297D-56C1-5858FAE72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0062" y="656932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F4643AF-A882-E0D3-682D-A2B798806671}"/>
              </a:ext>
            </a:extLst>
          </p:cNvPr>
          <p:cNvGraphicFramePr>
            <a:graphicFrameLocks noGrp="1"/>
          </p:cNvGraphicFramePr>
          <p:nvPr/>
        </p:nvGraphicFramePr>
        <p:xfrm>
          <a:off x="314960" y="1039186"/>
          <a:ext cx="11584691" cy="55016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133345635"/>
                    </a:ext>
                  </a:extLst>
                </a:gridCol>
                <a:gridCol w="1723987">
                  <a:extLst>
                    <a:ext uri="{9D8B030D-6E8A-4147-A177-3AD203B41FA5}">
                      <a16:colId xmlns:a16="http://schemas.microsoft.com/office/drawing/2014/main" val="3604066177"/>
                    </a:ext>
                  </a:extLst>
                </a:gridCol>
                <a:gridCol w="3057322">
                  <a:extLst>
                    <a:ext uri="{9D8B030D-6E8A-4147-A177-3AD203B41FA5}">
                      <a16:colId xmlns:a16="http://schemas.microsoft.com/office/drawing/2014/main" val="3725657317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95963285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097435302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5401512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4143010596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28330741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458972962"/>
                    </a:ext>
                  </a:extLst>
                </a:gridCol>
              </a:tblGrid>
              <a:tr h="17752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ลำดับที่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ประเด็นที่เกี่ยวข้อง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152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(การบริหารจัดการและอนุรักษ์ฟื้นฟูน้ำทั้งระบบ)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(การลดการปล่อย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ก๊าซเรือนกระจก)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(รายได้จากการท่องเที่ยว)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(รายได้ของผู้ประกอบการ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OTOP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SMEs)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(การลดปริมาณฝุ่นละออง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PM2.5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b="1" kern="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การยกระดับผลการประเมิน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สมรรถนะนักเรียน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ตามมาตรฐานสากล (</a:t>
                      </a:r>
                      <a:r>
                        <a:rPr lang="en-US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PISA)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spc="-5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724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indent="0">
                        <a:lnSpc>
                          <a:spcPct val="8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สำนักงานปลัดสำนักนายกรัฐมนตรี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263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กรมประชาสัมพันธ์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410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สำนักงานคณะกรรมการคุ้มครองผู้บริโภค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21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สำนักงานคณะกรรมการส่งเสริมการลงทุน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17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สำนักงานทรัพยากรน้ำแห่งชาติ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146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สำนักงานคณะกรรมการนโยบายที่ดินแห่งชาติ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65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กองอำนวยการรักษาความมั่นคงภายในราชอาณาจักร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highlight>
                            <a:srgbClr val="FFFFFF"/>
                          </a:highligh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095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กระทรวงการคลัง</a:t>
                      </a:r>
                      <a:endParaRPr lang="en-US" sz="115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สำนักงานปลัดกระทรวงการคลัง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61435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กรมธนารักษ์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467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กรมศุลกากร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00424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กรมสรรพากร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93217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5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กระทรวงการต่างประเทศ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กรมอาเซียน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892007"/>
                  </a:ext>
                </a:extLst>
              </a:tr>
              <a:tr h="77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กรมเอเชียตะวันออก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31789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14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5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กระทรวงการท่องเที่ยวและกีฬา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สำนักงานปลัดกระทรวงการท่องเที่ยวและกีฬา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08052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15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กรมการท่องเที่ยว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34247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16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5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กระทรวงเกษตรและสหกรณ์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สำนักงานปลัดกระทรวงเกษตรและสหกรณ์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77481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17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สำนักงานมาตรฐานสินค้าเกษตรและอาหารแห่งชาติ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09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18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สำนักงานเศรษฐกิจการเกษตร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365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19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กรมหม่อนไหม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4967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20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กรมประมง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96644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21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กรมปศุสัตว์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78773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22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กรมวิชาการเกษตร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094658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23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กรมการข้าว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904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24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กรมฝนหลวงและการบินเกษตร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99125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กรมชลประทาน</a:t>
                      </a: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576153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26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กรมพัฒนาที่ดิน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782022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27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สำนักงานการปฏิรูปที่ดินเพื่อเกษตรกรรม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57773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28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กรมตรวจบัญชีสหกรณ์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10405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29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กรมส่งเสริมการเกษตร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13361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30</a:t>
                      </a: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กรมส่งเสริมสหกรณ์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639860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0E25AE94-BDC5-81E2-1FCA-6DA656280850}"/>
              </a:ext>
            </a:extLst>
          </p:cNvPr>
          <p:cNvSpPr txBox="1"/>
          <p:nvPr/>
        </p:nvSpPr>
        <p:spPr>
          <a:xfrm>
            <a:off x="367512" y="262186"/>
            <a:ext cx="10703801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สรุปหน่วยงานที่เกี่ยวข้องกับตัวชี้วัดขับเคลื่อนการบูรณาการร่วมกัน (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Joint KPIs)</a:t>
            </a: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ประจำปีงบประมาณ พ.ศ. 2568</a:t>
            </a:r>
            <a:endParaRPr kumimoji="0" lang="en-US" sz="2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62118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1EAABB5-BC7B-5631-B528-55B66CF05C54}"/>
              </a:ext>
            </a:extLst>
          </p:cNvPr>
          <p:cNvGrpSpPr/>
          <p:nvPr/>
        </p:nvGrpSpPr>
        <p:grpSpPr bwMode="blackWhite">
          <a:xfrm>
            <a:off x="1241903" y="2451989"/>
            <a:ext cx="10950097" cy="1847153"/>
            <a:chOff x="1241903" y="2451989"/>
            <a:chExt cx="10950097" cy="184715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FF639D8-11E9-90EA-C64E-6DA1F6E98658}"/>
                </a:ext>
              </a:extLst>
            </p:cNvPr>
            <p:cNvSpPr/>
            <p:nvPr/>
          </p:nvSpPr>
          <p:spPr bwMode="blackWhite">
            <a:xfrm>
              <a:off x="1970402" y="2451989"/>
              <a:ext cx="10221598" cy="1213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683421B-4DC3-3D24-AC07-941B01EB72C4}"/>
                </a:ext>
              </a:extLst>
            </p:cNvPr>
            <p:cNvGrpSpPr/>
            <p:nvPr/>
          </p:nvGrpSpPr>
          <p:grpSpPr bwMode="blackWhite">
            <a:xfrm>
              <a:off x="1241903" y="3018982"/>
              <a:ext cx="9975373" cy="1280160"/>
              <a:chOff x="1485026" y="3018982"/>
              <a:chExt cx="9975373" cy="1280160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CD99217-8146-666C-F5D1-B649856D1D6A}"/>
                  </a:ext>
                </a:extLst>
              </p:cNvPr>
              <p:cNvSpPr txBox="1"/>
              <p:nvPr/>
            </p:nvSpPr>
            <p:spPr bwMode="blackWhite">
              <a:xfrm>
                <a:off x="1485026" y="3018982"/>
                <a:ext cx="9975373" cy="1280160"/>
              </a:xfrm>
              <a:prstGeom prst="rect">
                <a:avLst/>
              </a:prstGeom>
              <a:solidFill>
                <a:srgbClr val="53538E"/>
              </a:solidFill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461963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    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253048D-1979-EC07-59DB-AAF7CF236185}"/>
                  </a:ext>
                </a:extLst>
              </p:cNvPr>
              <p:cNvGrpSpPr/>
              <p:nvPr/>
            </p:nvGrpSpPr>
            <p:grpSpPr bwMode="blackWhite">
              <a:xfrm>
                <a:off x="1563557" y="3175757"/>
                <a:ext cx="536594" cy="707886"/>
                <a:chOff x="-1878695" y="2391174"/>
                <a:chExt cx="536594" cy="707886"/>
              </a:xfrm>
            </p:grpSpPr>
            <p:sp>
              <p:nvSpPr>
                <p:cNvPr id="16" name="Teardrop 15">
                  <a:extLst>
                    <a:ext uri="{FF2B5EF4-FFF2-40B4-BE49-F238E27FC236}">
                      <a16:creationId xmlns:a16="http://schemas.microsoft.com/office/drawing/2014/main" id="{E9854EFC-49CB-4F8F-5B10-17C82A708CCC}"/>
                    </a:ext>
                  </a:extLst>
                </p:cNvPr>
                <p:cNvSpPr/>
                <p:nvPr/>
              </p:nvSpPr>
              <p:spPr bwMode="blackWhite">
                <a:xfrm rot="8100000">
                  <a:off x="-1878695" y="2469618"/>
                  <a:ext cx="536594" cy="536594"/>
                </a:xfrm>
                <a:prstGeom prst="teardrop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3D4BEEA0-24BA-C180-B907-B24E5451CD59}"/>
                    </a:ext>
                  </a:extLst>
                </p:cNvPr>
                <p:cNvSpPr txBox="1"/>
                <p:nvPr/>
              </p:nvSpPr>
              <p:spPr bwMode="blackWhite">
                <a:xfrm>
                  <a:off x="-1846488" y="2391174"/>
                  <a:ext cx="28929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3538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+mn-ea"/>
                      <a:cs typeface="Tahoma" pitchFamily="34" charset="0"/>
                    </a:rPr>
                    <a:t>1</a:t>
                  </a:r>
                </a:p>
              </p:txBody>
            </p:sp>
          </p:grpSp>
        </p:grpSp>
        <p:sp>
          <p:nvSpPr>
            <p:cNvPr id="13" name="Text Box 2">
              <a:extLst>
                <a:ext uri="{FF2B5EF4-FFF2-40B4-BE49-F238E27FC236}">
                  <a16:creationId xmlns:a16="http://schemas.microsoft.com/office/drawing/2014/main" id="{79BD6C24-1F06-628E-0E56-1208612B797E}"/>
                </a:ext>
              </a:extLst>
            </p:cNvPr>
            <p:cNvSpPr txBox="1">
              <a:spLocks noChangeArrowheads="1"/>
            </p:cNvSpPr>
            <p:nvPr/>
          </p:nvSpPr>
          <p:spPr bwMode="blackWhite">
            <a:xfrm>
              <a:off x="1968161" y="3066093"/>
              <a:ext cx="924911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1pPr>
              <a:lvl2pPr marL="742950" indent="-28575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2pPr>
              <a:lvl3pPr marL="11430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3pPr>
              <a:lvl4pPr marL="16002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4pPr>
              <a:lvl5pPr marL="20574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กรอบแนวทางการประเมินผลการปฏิบัติราชการของส่วนราชการ </a:t>
              </a:r>
              <a:b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ประจำปีงบประมาณ พ.ศ. 2568</a:t>
              </a:r>
            </a:p>
          </p:txBody>
        </p:sp>
      </p:grp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42990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F4643AF-A882-E0D3-682D-A2B798806671}"/>
              </a:ext>
            </a:extLst>
          </p:cNvPr>
          <p:cNvGraphicFramePr>
            <a:graphicFrameLocks noGrp="1"/>
          </p:cNvGraphicFramePr>
          <p:nvPr/>
        </p:nvGraphicFramePr>
        <p:xfrm>
          <a:off x="314960" y="1063225"/>
          <a:ext cx="11588920" cy="55059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133345635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3604066177"/>
                    </a:ext>
                  </a:extLst>
                </a:gridCol>
                <a:gridCol w="3057322">
                  <a:extLst>
                    <a:ext uri="{9D8B030D-6E8A-4147-A177-3AD203B41FA5}">
                      <a16:colId xmlns:a16="http://schemas.microsoft.com/office/drawing/2014/main" val="3725657317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95963285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097435302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5401512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4143010596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28330741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458972962"/>
                    </a:ext>
                  </a:extLst>
                </a:gridCol>
              </a:tblGrid>
              <a:tr h="17752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ลำดับที่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ประเด็นที่เกี่ยวข้อง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152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(การบริหารจัดการและอนุรักษ์ฟื้นฟูน้ำทั้งระบบ)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(การลดการปล่อย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ก๊าซเรือนกระจก)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(รายได้จากการท่องเที่ยว)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(รายได้ของผู้ประกอบการ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OTOP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SMEs)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(การลดปริมาณฝุ่นละออง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PM2.5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b="1" kern="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การยกระดับผลการประเมิน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สมรรถนะนักเรียน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ตามมาตรฐานสากล (</a:t>
                      </a:r>
                      <a:r>
                        <a:rPr lang="en-US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PISA)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spc="-5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724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31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indent="0">
                        <a:lnSpc>
                          <a:spcPct val="8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กระทรวงคมนาคม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สำนักงานปลัดกระทรวงคมนาคม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263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32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สำนักงานนโยบายและแผนการขนส่งและจราจร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410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33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กรมทางหลวง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21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34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กรมทางหลวงชนบท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17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35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กรมการขนส่งทางบก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146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36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กรมเจ้าท่า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65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37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กรมท่าอากาศยาน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095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</a:t>
                      </a:r>
                      <a:endParaRPr lang="en-US" sz="1150" b="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0"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กระทรวงทรัพยากรธรรมชาติและสิ่งแวดล้อม</a:t>
                      </a:r>
                      <a:endParaRPr lang="en-US" sz="115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สำนักงานปลัดกระทรวงทรัพยากรธรรมชาติและสิ่งแวดล้อม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61435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สำนักงานนโยบายและแผนทรัพยากรธรรมชาติและสิ่งแวดล้อม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467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กรมทรัพยากรทางทะเลและชายฝั่ง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00424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กรมป่าไม้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93217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42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กรมอุทยานแห่งชาติ สัตว์ป่า และพันธุ์พืช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892007"/>
                  </a:ext>
                </a:extLst>
              </a:tr>
              <a:tr h="77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43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กรมทรัพยากรธรณี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31789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44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กรมควบคุมมลพิษ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08052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45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กรมการเปลี่ยนแปลงสภาพภูมิอากาศและสิ่งแวดล้อม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34247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46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กรมทรัพยากรน้ำ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77481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47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กรมทรัพยากรน้ำบาดาล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09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48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กระทรวงดิจิทัลเพื่อเศรษฐกิจและสังคม</a:t>
                      </a: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กรมอุตุนิยมวิทยา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365904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49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กระทรวงพลังงาน</a:t>
                      </a: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กรมธุรกิจพลังงาน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78773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50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สำนักงานนโยบายและแผนพลังงาน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094658"/>
                  </a:ext>
                </a:extLst>
              </a:tr>
              <a:tr h="151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51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กรมเชื้อเพลิงธรรมชาติ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9049"/>
                  </a:ext>
                </a:extLst>
              </a:tr>
              <a:tr h="1267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52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กรมพัฒนาพลังงานทดแทนและอนุรักษ์พลังงาน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991255"/>
                  </a:ext>
                </a:extLst>
              </a:tr>
              <a:tr h="151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53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กระทรวงพาณิชย์</a:t>
                      </a: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สำนักงานปลัดกระทรวงพาณิชย์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576153"/>
                  </a:ext>
                </a:extLst>
              </a:tr>
              <a:tr h="151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54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กรมการค้าภายใน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782022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55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กรมทรัพย์สินทางปัญญา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577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56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กรมพัฒนาธุรกิจการค้า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104057"/>
                  </a:ext>
                </a:extLst>
              </a:tr>
              <a:tr h="1620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57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กรมเจรจาการค้าระหว่างประเทศ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13361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58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กรมส่งเสริมการค้าระหว่างประเทศ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63986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59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กรมการค้าต่างประเทศ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712599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FECFA-A0CD-348B-652A-08C7DC9A9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0062" y="656932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23A665-133B-3B84-D30C-E3B232ADC3CF}"/>
              </a:ext>
            </a:extLst>
          </p:cNvPr>
          <p:cNvSpPr txBox="1"/>
          <p:nvPr/>
        </p:nvSpPr>
        <p:spPr>
          <a:xfrm>
            <a:off x="367512" y="262186"/>
            <a:ext cx="1091008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สรุปหน่วยงานที่เกี่ยวข้องกับตัวชี้วัดขับเคลื่อนการบูรณาการร่วมกัน (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Joint KPIs)</a:t>
            </a: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ประจำปีงบประมาณ พ.ศ. 2568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(ต่อ)</a:t>
            </a:r>
            <a:endParaRPr kumimoji="0" lang="en-US" sz="2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3732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F4643AF-A882-E0D3-682D-A2B798806671}"/>
              </a:ext>
            </a:extLst>
          </p:cNvPr>
          <p:cNvGraphicFramePr>
            <a:graphicFrameLocks noGrp="1"/>
          </p:cNvGraphicFramePr>
          <p:nvPr/>
        </p:nvGraphicFramePr>
        <p:xfrm>
          <a:off x="314960" y="1060208"/>
          <a:ext cx="11588920" cy="5132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133345635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3604066177"/>
                    </a:ext>
                  </a:extLst>
                </a:gridCol>
                <a:gridCol w="3057322">
                  <a:extLst>
                    <a:ext uri="{9D8B030D-6E8A-4147-A177-3AD203B41FA5}">
                      <a16:colId xmlns:a16="http://schemas.microsoft.com/office/drawing/2014/main" val="3725657317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95963285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097435302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5401512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4143010596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28330741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458972962"/>
                    </a:ext>
                  </a:extLst>
                </a:gridCol>
              </a:tblGrid>
              <a:tr h="17752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ลำดับที่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ประเด็นที่เกี่ยวข้อง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152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(การบริหารจัดการและอนุรักษ์ฟื้นฟูน้ำทั้งระบบ)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(การลดการปล่อย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ก๊าซเรือนกระจก)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(รายได้จากการท่องเที่ยว)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(รายได้ของผู้ประกอบการ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OTOP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SMEs)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(การลดปริมาณฝุ่นละออง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PM2.5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b="1" kern="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การยกระดับผลการประเมิน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สมรรถนะนักเรียน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ตามมาตรฐานสากล (</a:t>
                      </a:r>
                      <a:r>
                        <a:rPr lang="en-US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PISA)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spc="-5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724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60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indent="0">
                        <a:lnSpc>
                          <a:spcPct val="8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กระทรวงมหาดไทย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สำนักงานปลัดกระทรวงมหาดไทย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263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61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กรมที่ดิน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410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62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กรมการปกครอง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21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63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กรมป้องกันและบรรเทาสาธารณภัย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17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64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กรมโยธาธิการและผังเมือง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146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65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กรมการพัฒนาชุมชน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65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66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กรมส่งเสริมการปกครองท้องถิ่น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095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67</a:t>
                      </a:r>
                      <a:endParaRPr lang="en-US" sz="1150" b="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กระทรวงวัฒนธรรม</a:t>
                      </a:r>
                      <a:endParaRPr lang="en-US" sz="115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สำนักงานปลัดกระทรวงวัฒนธรรม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614359"/>
                  </a:ext>
                </a:extLst>
              </a:tr>
              <a:tr h="176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</a:t>
                      </a:r>
                      <a:r>
                        <a:rPr lang="th-TH" sz="1150" kern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ศิลป</a:t>
                      </a: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วัฒนธรรมร่วมสมัย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467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กรมส่งเสริมวัฒนธรรม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00424"/>
                  </a:ext>
                </a:extLst>
              </a:tr>
              <a:tr h="1718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70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กรมการศาสนา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932177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71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กรมศิลปากร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892007"/>
                  </a:ext>
                </a:extLst>
              </a:tr>
              <a:tr h="157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72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กระทรวงการอุดมศึกษา วิทยาศาสตร์ วิจัยและนวัตกรรม</a:t>
                      </a: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สำนักงานปลัดกระทรวงการอุดมศึกษา วิทยาศาสตร์ วิจัยและนวัตกรรม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317890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73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กรมวิทยาศาสตร์บริการ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080527"/>
                  </a:ext>
                </a:extLst>
              </a:tr>
              <a:tr h="770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74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5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กระทรวงศึกษาธิการ</a:t>
                      </a:r>
                      <a:endParaRPr lang="en-US" sz="115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สำนักงานปลัดกระทรวงศึกษาธิการ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342470"/>
                  </a:ext>
                </a:extLst>
              </a:tr>
              <a:tr h="176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75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สำนักงานเลขาธิการสภาการศึกษา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77481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76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สำนักงานคณะกรรมการการศึกษาขั้นพื้นฐาน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0996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77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สำนักงานคณะกรรมการการอาชีวศึกษา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365904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78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1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กระทรวงสาธารณสุข</a:t>
                      </a: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กรมการแพทย์แผนไทยและการแพทย์ทางเลือก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787735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79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กรมวิทยาศาสตร์การแพทย์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094658"/>
                  </a:ext>
                </a:extLst>
              </a:tr>
              <a:tr h="151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กรมสนับสนุนบริการสุขภาพ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9049"/>
                  </a:ext>
                </a:extLst>
              </a:tr>
              <a:tr h="136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81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สำนักงานคณะกรรมการอาหารและยา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991255"/>
                  </a:ext>
                </a:extLst>
              </a:tr>
              <a:tr h="1866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82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กรมอนามัย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576153"/>
                  </a:ext>
                </a:extLst>
              </a:tr>
              <a:tr h="1801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83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กรมควบคุมโรค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78202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B9C3F9-F49C-3013-A369-F4D8113DFA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0062" y="656932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3E9B88-BBB6-0001-BD69-3B6D950472D3}"/>
              </a:ext>
            </a:extLst>
          </p:cNvPr>
          <p:cNvSpPr txBox="1"/>
          <p:nvPr/>
        </p:nvSpPr>
        <p:spPr>
          <a:xfrm>
            <a:off x="367512" y="262186"/>
            <a:ext cx="1091008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สรุปหน่วยงานที่เกี่ยวข้องกับตัวชี้วัดขับเคลื่อนการบูรณาการร่วมกัน (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Joint KPIs)</a:t>
            </a: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ประจำปีงบประมาณ พ.ศ. 2568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(ต่อ)</a:t>
            </a:r>
            <a:endParaRPr kumimoji="0" lang="en-US" sz="2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91343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F4643AF-A882-E0D3-682D-A2B798806671}"/>
              </a:ext>
            </a:extLst>
          </p:cNvPr>
          <p:cNvGraphicFramePr>
            <a:graphicFrameLocks noGrp="1"/>
          </p:cNvGraphicFramePr>
          <p:nvPr/>
        </p:nvGraphicFramePr>
        <p:xfrm>
          <a:off x="314960" y="1175818"/>
          <a:ext cx="11588920" cy="233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133345635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3604066177"/>
                    </a:ext>
                  </a:extLst>
                </a:gridCol>
                <a:gridCol w="3057322">
                  <a:extLst>
                    <a:ext uri="{9D8B030D-6E8A-4147-A177-3AD203B41FA5}">
                      <a16:colId xmlns:a16="http://schemas.microsoft.com/office/drawing/2014/main" val="3725657317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95963285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097435302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85401512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4143010596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283307413"/>
                    </a:ext>
                  </a:extLst>
                </a:gridCol>
                <a:gridCol w="1072937">
                  <a:extLst>
                    <a:ext uri="{9D8B030D-6E8A-4147-A177-3AD203B41FA5}">
                      <a16:colId xmlns:a16="http://schemas.microsoft.com/office/drawing/2014/main" val="2458972962"/>
                    </a:ext>
                  </a:extLst>
                </a:gridCol>
              </a:tblGrid>
              <a:tr h="17752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ลำดับที่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กระทรวง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ประเด็นที่เกี่ยวข้อง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152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(การบริหารจัดการและอนุรักษ์ฟื้นฟูน้ำทั้งระบบ)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(การลดการปล่อย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ก๊าซเรือนกระจก)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(รายได้จากการท่องเที่ยว)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(รายได้ของผู้ประกอบการ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OTOP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SMEs)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b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(การลดปริมาณฝุ่นละออง </a:t>
                      </a: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PM2.5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b="1" kern="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การยกระดับผลการประเมิน</a:t>
                      </a:r>
                      <a:r>
                        <a:rPr lang="th-TH" sz="1200" b="1" kern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สมรรถนะนักเรียน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ตามมาตรฐานสากล (</a:t>
                      </a:r>
                      <a:r>
                        <a:rPr lang="en-US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PISA)</a:t>
                      </a:r>
                      <a:r>
                        <a:rPr lang="th-TH" sz="1200" b="1" kern="0" spc="-5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1" kern="100" spc="-5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724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84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indent="0">
                        <a:lnSpc>
                          <a:spcPct val="8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กระทรวงอุตสาหกรรม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สำนักงานปลัดกระทรวงอุตสาหกรรม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263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85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กรมโรงงานอุตสาหกรรม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410055"/>
                  </a:ext>
                </a:extLst>
              </a:tr>
              <a:tr h="1801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86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สำนักงานคณะกรรมการอ้อยและน้ำตาลทราย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21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87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กรมส่งเสริมอุตสาหกรรม</a:t>
                      </a:r>
                      <a:endParaRPr lang="en-US" sz="115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17668"/>
                  </a:ext>
                </a:extLst>
              </a:tr>
              <a:tr h="1801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88</a:t>
                      </a:r>
                    </a:p>
                  </a:txBody>
                  <a:tcPr marL="12314" marR="12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115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สำนักงานมาตรฐานผลิตภัณฑ์อุตสาหกรรม</a:t>
                      </a:r>
                      <a:endParaRPr lang="en-US" sz="11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146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89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ส่วนราชการไม่สังกัดสำนักนายกรัฐมนตรี กระทรวงหรือทบวง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สำนักงานตำรวจแห่งชาติ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65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90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th-TH" sz="115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กระทรวงกลาโหม</a:t>
                      </a:r>
                      <a:endParaRPr lang="en-US" sz="115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กองทัพบก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095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b="0" kern="1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91</a:t>
                      </a:r>
                      <a:endParaRPr lang="en-US" sz="1150" b="0" kern="1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5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7432" marR="274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15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กองทัพอากาศ</a:t>
                      </a:r>
                      <a:endParaRPr lang="en-US" sz="115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/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28575" marR="285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614359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80C7BB-AEB8-A59C-B900-0AEE969321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0062" y="656932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5DA6A7-F410-ECEE-BF2E-B633E9100691}"/>
              </a:ext>
            </a:extLst>
          </p:cNvPr>
          <p:cNvSpPr txBox="1"/>
          <p:nvPr/>
        </p:nvSpPr>
        <p:spPr>
          <a:xfrm>
            <a:off x="367512" y="262186"/>
            <a:ext cx="1091008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สรุปหน่วยงานที่เกี่ยวข้องกับตัวชี้วัดขับเคลื่อนการบูรณาการร่วมกัน (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Joint KPIs)</a:t>
            </a: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ประจำปีงบประมาณ พ.ศ. 2568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(ต่อ)</a:t>
            </a:r>
            <a:endParaRPr kumimoji="0" lang="en-US" sz="2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21449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CE5130-E986-5FC0-5605-2DC6F6EC51CC}"/>
              </a:ext>
            </a:extLst>
          </p:cNvPr>
          <p:cNvSpPr/>
          <p:nvPr/>
        </p:nvSpPr>
        <p:spPr>
          <a:xfrm>
            <a:off x="0" y="2113383"/>
            <a:ext cx="12192000" cy="2631233"/>
          </a:xfrm>
          <a:prstGeom prst="rect">
            <a:avLst/>
          </a:prstGeom>
          <a:solidFill>
            <a:srgbClr val="72C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BC0EBB96-E995-53D1-132E-4EE053E248FF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0" y="3013500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1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8" name="Picture 44" descr="co-140-issue19 – NSCR">
            <a:extLst>
              <a:ext uri="{FF2B5EF4-FFF2-40B4-BE49-F238E27FC236}">
                <a16:creationId xmlns:a16="http://schemas.microsoft.com/office/drawing/2014/main" id="{A8A108E1-CF79-B33E-E438-0359E1E14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34" y="320145"/>
            <a:ext cx="1495531" cy="149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2011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D563B-710B-855A-5596-A2D278827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Arrow: Pentagon 226">
            <a:extLst>
              <a:ext uri="{FF2B5EF4-FFF2-40B4-BE49-F238E27FC236}">
                <a16:creationId xmlns:a16="http://schemas.microsoft.com/office/drawing/2014/main" id="{A2D2AD6F-ADC2-3A83-E79E-C30B90ABC10C}"/>
              </a:ext>
            </a:extLst>
          </p:cNvPr>
          <p:cNvSpPr/>
          <p:nvPr/>
        </p:nvSpPr>
        <p:spPr>
          <a:xfrm>
            <a:off x="36581" y="734408"/>
            <a:ext cx="2586698" cy="5870163"/>
          </a:xfrm>
          <a:prstGeom prst="homePlate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6E7B8990-73CE-8B9C-3AF9-EC289A3CB11C}"/>
              </a:ext>
            </a:extLst>
          </p:cNvPr>
          <p:cNvSpPr/>
          <p:nvPr/>
        </p:nvSpPr>
        <p:spPr>
          <a:xfrm>
            <a:off x="2832895" y="739942"/>
            <a:ext cx="6637918" cy="5870163"/>
          </a:xfrm>
          <a:prstGeom prst="homePlate">
            <a:avLst>
              <a:gd name="adj" fmla="val 7334"/>
            </a:avLst>
          </a:prstGeom>
          <a:solidFill>
            <a:srgbClr val="D5ED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CAF6490F-BD01-B8B1-B239-DB5C71D825E9}"/>
              </a:ext>
            </a:extLst>
          </p:cNvPr>
          <p:cNvSpPr/>
          <p:nvPr/>
        </p:nvSpPr>
        <p:spPr>
          <a:xfrm>
            <a:off x="2901936" y="769402"/>
            <a:ext cx="6071601" cy="306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72D40D46-11AE-E3B8-1FD5-7271629DD0B9}"/>
              </a:ext>
            </a:extLst>
          </p:cNvPr>
          <p:cNvSpPr/>
          <p:nvPr/>
        </p:nvSpPr>
        <p:spPr>
          <a:xfrm>
            <a:off x="91091" y="765892"/>
            <a:ext cx="2482244" cy="3068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7271F2-4340-BDA9-C065-9F343DF52DCF}"/>
              </a:ext>
            </a:extLst>
          </p:cNvPr>
          <p:cNvSpPr txBox="1"/>
          <p:nvPr/>
        </p:nvSpPr>
        <p:spPr>
          <a:xfrm>
            <a:off x="467448" y="369873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19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การบริหารจัดการน้ำทั้งระบบ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4A8A69E3-4A2A-C7CF-C9C5-3FE9298595E1}"/>
              </a:ext>
            </a:extLst>
          </p:cNvPr>
          <p:cNvSpPr txBox="1"/>
          <p:nvPr/>
        </p:nvSpPr>
        <p:spPr>
          <a:xfrm>
            <a:off x="28902" y="1097649"/>
            <a:ext cx="1165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นแม่บทย่อย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2E7A9E5-1E80-4E39-A57E-309ADE32B587}"/>
              </a:ext>
            </a:extLst>
          </p:cNvPr>
          <p:cNvSpPr txBox="1"/>
          <p:nvPr/>
        </p:nvSpPr>
        <p:spPr>
          <a:xfrm>
            <a:off x="-3710" y="1486238"/>
            <a:ext cx="1354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19.1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การพัฒนาการจัดการน้ำเชิงลุ่มน้ำทั้งระบบเพื่อเพิ่มความมั่นคงด้านน้ำของประเทศ</a:t>
            </a: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54B42F0B-FA35-4CC4-B64E-C661B5083D93}"/>
              </a:ext>
            </a:extLst>
          </p:cNvPr>
          <p:cNvCxnSpPr>
            <a:cxnSpLocks/>
          </p:cNvCxnSpPr>
          <p:nvPr/>
        </p:nvCxnSpPr>
        <p:spPr>
          <a:xfrm flipH="1">
            <a:off x="1287746" y="1162766"/>
            <a:ext cx="0" cy="5436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5C21E1D8-069D-4FFD-8292-134064DB1D10}"/>
              </a:ext>
            </a:extLst>
          </p:cNvPr>
          <p:cNvSpPr txBox="1"/>
          <p:nvPr/>
        </p:nvSpPr>
        <p:spPr>
          <a:xfrm>
            <a:off x="4320463" y="751057"/>
            <a:ext cx="331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075AA0FB-2394-18C9-1ADF-64EAB18F94A5}"/>
              </a:ext>
            </a:extLst>
          </p:cNvPr>
          <p:cNvCxnSpPr>
            <a:cxnSpLocks/>
          </p:cNvCxnSpPr>
          <p:nvPr/>
        </p:nvCxnSpPr>
        <p:spPr>
          <a:xfrm>
            <a:off x="2750110" y="739942"/>
            <a:ext cx="10814" cy="56236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034626D4-250C-4164-6F82-DC06DC1FE160}"/>
              </a:ext>
            </a:extLst>
          </p:cNvPr>
          <p:cNvSpPr txBox="1"/>
          <p:nvPr/>
        </p:nvSpPr>
        <p:spPr>
          <a:xfrm>
            <a:off x="1707033" y="1095694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190101</a:t>
            </a: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5C6A10EE-DE30-EB44-9EB5-4C30C9738B0A}"/>
              </a:ext>
            </a:extLst>
          </p:cNvPr>
          <p:cNvCxnSpPr>
            <a:cxnSpLocks/>
          </p:cNvCxnSpPr>
          <p:nvPr/>
        </p:nvCxnSpPr>
        <p:spPr>
          <a:xfrm>
            <a:off x="29828" y="1117551"/>
            <a:ext cx="90550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Arrow: Chevron 197">
            <a:extLst>
              <a:ext uri="{FF2B5EF4-FFF2-40B4-BE49-F238E27FC236}">
                <a16:creationId xmlns:a16="http://schemas.microsoft.com/office/drawing/2014/main" id="{D7BE9BBE-93B3-3CD7-8C11-85ECD953126C}"/>
              </a:ext>
            </a:extLst>
          </p:cNvPr>
          <p:cNvSpPr/>
          <p:nvPr/>
        </p:nvSpPr>
        <p:spPr>
          <a:xfrm>
            <a:off x="9084852" y="739941"/>
            <a:ext cx="586903" cy="5864629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B1985A-CB45-66FF-51D9-BBBBFD364963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CA4C0A-75B4-E8CE-6549-D563AE550C99}"/>
              </a:ext>
            </a:extLst>
          </p:cNvPr>
          <p:cNvSpPr txBox="1"/>
          <p:nvPr/>
        </p:nvSpPr>
        <p:spPr bwMode="white">
          <a:xfrm>
            <a:off x="422228" y="-71260"/>
            <a:ext cx="97331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1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1E1037-4B92-6612-57D3-233A6C688F04}"/>
              </a:ext>
            </a:extLst>
          </p:cNvPr>
          <p:cNvSpPr txBox="1"/>
          <p:nvPr/>
        </p:nvSpPr>
        <p:spPr>
          <a:xfrm>
            <a:off x="1561393" y="2265706"/>
            <a:ext cx="8494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190102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E14301-2F69-663A-723C-18E174F9A518}"/>
              </a:ext>
            </a:extLst>
          </p:cNvPr>
          <p:cNvSpPr txBox="1"/>
          <p:nvPr/>
        </p:nvSpPr>
        <p:spPr>
          <a:xfrm>
            <a:off x="2940277" y="1690918"/>
            <a:ext cx="1633690" cy="650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./พด.)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(ทน./ทบ./คพ.)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ภ./สถ.***/กปน.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(กรมอนามัย)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(สทนช.)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33F367-AB7F-A0A6-C5A3-ABFD6372AA25}"/>
              </a:ext>
            </a:extLst>
          </p:cNvPr>
          <p:cNvSpPr txBox="1"/>
          <p:nvPr/>
        </p:nvSpPr>
        <p:spPr>
          <a:xfrm>
            <a:off x="4781943" y="1697303"/>
            <a:ext cx="1488618" cy="650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(ปศ./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./ปม.)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(ทบ./ปม./คพ.)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อจ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(กรอ.)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กทม.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6B0384-0651-FAE8-0AEB-A89A1B1004E5}"/>
              </a:ext>
            </a:extLst>
          </p:cNvPr>
          <p:cNvSpPr txBox="1"/>
          <p:nvPr/>
        </p:nvSpPr>
        <p:spPr>
          <a:xfrm>
            <a:off x="6556433" y="1697735"/>
            <a:ext cx="1304901" cy="650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(พด./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(ทบ./ทน.)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 (สกถ.))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(กรมอนามัย)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612863-CAE2-2018-940F-DEBC0D6EADBD}"/>
              </a:ext>
            </a:extLst>
          </p:cNvPr>
          <p:cNvSpPr txBox="1"/>
          <p:nvPr/>
        </p:nvSpPr>
        <p:spPr>
          <a:xfrm>
            <a:off x="2916863" y="2884485"/>
            <a:ext cx="1508696" cy="781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./พด./สปก.)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ดศ. (อต.)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(ทน./ทบ./ทธ.)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(ปภ./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./สถ./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คร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360AEC-7F96-DD13-A689-22038CCA953F}"/>
              </a:ext>
            </a:extLst>
          </p:cNvPr>
          <p:cNvSpPr txBox="1"/>
          <p:nvPr/>
        </p:nvSpPr>
        <p:spPr>
          <a:xfrm>
            <a:off x="4796293" y="2889072"/>
            <a:ext cx="1206358" cy="778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(สสน./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(ทน./ทธ.)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(ปภ./สถ.)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(อต.)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./พด.)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842E92-26E2-BA04-2CE3-9A7E170A80DD}"/>
              </a:ext>
            </a:extLst>
          </p:cNvPr>
          <p:cNvSpPr txBox="1"/>
          <p:nvPr/>
        </p:nvSpPr>
        <p:spPr>
          <a:xfrm>
            <a:off x="6586800" y="2880737"/>
            <a:ext cx="1324042" cy="781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(สสน./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./พด.)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(ทน./ปม.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อส./ทธ.)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(ปภ./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./สถ.)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ดศ.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(อต.)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34712C-57C2-7EBC-BE38-911541D3D3E0}"/>
              </a:ext>
            </a:extLst>
          </p:cNvPr>
          <p:cNvSpPr txBox="1"/>
          <p:nvPr/>
        </p:nvSpPr>
        <p:spPr>
          <a:xfrm>
            <a:off x="-58654" y="6603390"/>
            <a:ext cx="9288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63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*** หมายถึง กำหนดตัวชี้วัดของ สถ. และถ่ายทอดเป็นตัวชี้วัด อปท.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9AA580F-3E92-B7E0-E2AC-DA6D97C4E581}"/>
              </a:ext>
            </a:extLst>
          </p:cNvPr>
          <p:cNvGrpSpPr/>
          <p:nvPr/>
        </p:nvGrpSpPr>
        <p:grpSpPr>
          <a:xfrm>
            <a:off x="1238237" y="1113484"/>
            <a:ext cx="545361" cy="289957"/>
            <a:chOff x="1562731" y="1899324"/>
            <a:chExt cx="545361" cy="289957"/>
          </a:xfrm>
        </p:grpSpPr>
        <p:pic>
          <p:nvPicPr>
            <p:cNvPr id="30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578BC097-E288-1EEC-F267-51E3B96AC9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739A158-DBBF-CCC1-F864-CFD6C270391A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251" name="TextBox 250">
            <a:extLst>
              <a:ext uri="{FF2B5EF4-FFF2-40B4-BE49-F238E27FC236}">
                <a16:creationId xmlns:a16="http://schemas.microsoft.com/office/drawing/2014/main" id="{DAD9863E-CB87-1B4D-CA3F-92039BE86EB0}"/>
              </a:ext>
            </a:extLst>
          </p:cNvPr>
          <p:cNvSpPr txBox="1"/>
          <p:nvPr/>
        </p:nvSpPr>
        <p:spPr>
          <a:xfrm>
            <a:off x="8139185" y="1120388"/>
            <a:ext cx="1009255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สถ.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14BB081E-F58A-C94B-0831-B017F343B2E4}"/>
              </a:ext>
            </a:extLst>
          </p:cNvPr>
          <p:cNvSpPr txBox="1"/>
          <p:nvPr/>
        </p:nvSpPr>
        <p:spPr>
          <a:xfrm>
            <a:off x="8167738" y="2308024"/>
            <a:ext cx="1527716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ปภ.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Star: 6 Points 7">
            <a:extLst>
              <a:ext uri="{FF2B5EF4-FFF2-40B4-BE49-F238E27FC236}">
                <a16:creationId xmlns:a16="http://schemas.microsoft.com/office/drawing/2014/main" id="{3CBF3B7B-0C2E-CD40-84B3-F04347E59435}"/>
              </a:ext>
            </a:extLst>
          </p:cNvPr>
          <p:cNvSpPr/>
          <p:nvPr/>
        </p:nvSpPr>
        <p:spPr>
          <a:xfrm>
            <a:off x="9573225" y="2200695"/>
            <a:ext cx="2638851" cy="3512705"/>
          </a:xfrm>
          <a:prstGeom prst="star6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CC50C7-AD61-B062-06AC-318C3B6C1A9F}"/>
              </a:ext>
            </a:extLst>
          </p:cNvPr>
          <p:cNvSpPr txBox="1"/>
          <p:nvPr/>
        </p:nvSpPr>
        <p:spPr>
          <a:xfrm>
            <a:off x="10000357" y="3139409"/>
            <a:ext cx="2185199" cy="17653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marR="0" lvl="0" indent="-1793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9388" algn="l"/>
              </a:tabLst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	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ดัชนีความมั่นคงด้านน้ำของประเทศ (คะแนน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65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คะแนน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</a:p>
          <a:p>
            <a:pPr marL="179388" marR="0" lvl="0" indent="-1793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>
                <a:tab pos="179388" algn="l"/>
              </a:tabLst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คุณภาพน้ำของแม่น้ำ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สายหลัก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65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แหล่งน้ำ) 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มีคุณภาพเหมาะสมกับ</a:t>
            </a:r>
            <a:br>
              <a:rPr kumimoji="0" lang="en-US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การใช้ประโยชน์</a:t>
            </a:r>
            <a:br>
              <a:rPr kumimoji="0" lang="th-TH" sz="1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ร้อยละ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90*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02D8D4-EB9E-A102-451C-46B8E1BFFA43}"/>
              </a:ext>
            </a:extLst>
          </p:cNvPr>
          <p:cNvSpPr txBox="1"/>
          <p:nvPr/>
        </p:nvSpPr>
        <p:spPr>
          <a:xfrm>
            <a:off x="404217" y="721812"/>
            <a:ext cx="200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4A659768-73F0-7C51-9F66-5A2FA6B3D328}"/>
              </a:ext>
            </a:extLst>
          </p:cNvPr>
          <p:cNvSpPr txBox="1"/>
          <p:nvPr/>
        </p:nvSpPr>
        <p:spPr>
          <a:xfrm>
            <a:off x="1290609" y="1407889"/>
            <a:ext cx="1064514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มท.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0B8C2ED2-F3AC-B4BB-15FE-67880D844FDC}"/>
              </a:ext>
            </a:extLst>
          </p:cNvPr>
          <p:cNvSpPr/>
          <p:nvPr/>
        </p:nvSpPr>
        <p:spPr>
          <a:xfrm>
            <a:off x="9783070" y="5834168"/>
            <a:ext cx="2273243" cy="392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 ค่าเป้าหมายจากยุทธศาสตร์การจัดสรรงบประมาณรายจ่ายประจำปีงบประมาณ พ.ศ. 2568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6F0B96-7A95-6921-BC78-7605891C7230}"/>
              </a:ext>
            </a:extLst>
          </p:cNvPr>
          <p:cNvSpPr txBox="1"/>
          <p:nvPr/>
        </p:nvSpPr>
        <p:spPr>
          <a:xfrm>
            <a:off x="1674910" y="3570050"/>
            <a:ext cx="7719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190103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89CA42-88FF-93A4-DCF1-D1A0057BEFDE}"/>
              </a:ext>
            </a:extLst>
          </p:cNvPr>
          <p:cNvSpPr txBox="1"/>
          <p:nvPr/>
        </p:nvSpPr>
        <p:spPr>
          <a:xfrm>
            <a:off x="8173596" y="3636535"/>
            <a:ext cx="1527716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DD71B55-56B3-027A-A658-B22851DE7C94}"/>
              </a:ext>
            </a:extLst>
          </p:cNvPr>
          <p:cNvCxnSpPr/>
          <p:nvPr/>
        </p:nvCxnSpPr>
        <p:spPr>
          <a:xfrm>
            <a:off x="1445218" y="3614582"/>
            <a:ext cx="795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>
            <a:extLst>
              <a:ext uri="{FF2B5EF4-FFF2-40B4-BE49-F238E27FC236}">
                <a16:creationId xmlns:a16="http://schemas.microsoft.com/office/drawing/2014/main" id="{B8E51228-BC58-6CD4-5598-64D421002997}"/>
              </a:ext>
            </a:extLst>
          </p:cNvPr>
          <p:cNvSpPr txBox="1"/>
          <p:nvPr/>
        </p:nvSpPr>
        <p:spPr>
          <a:xfrm>
            <a:off x="2923132" y="4305713"/>
            <a:ext cx="1508696" cy="58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(ทน./ทบ.)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(สทนช.)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(สถ.)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พน. (กฟผ.)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F2262213-421D-19FF-8578-1A428DA8FF4E}"/>
              </a:ext>
            </a:extLst>
          </p:cNvPr>
          <p:cNvSpPr txBox="1"/>
          <p:nvPr/>
        </p:nvSpPr>
        <p:spPr>
          <a:xfrm>
            <a:off x="4792128" y="4304733"/>
            <a:ext cx="1508696" cy="487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(ทน./ทบ.)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(สทนช.)</a:t>
            </a:r>
          </a:p>
          <a:p>
            <a:pPr marL="92075" marR="0" lvl="0" indent="-920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./สถ.)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9DB8A1FE-3BF9-C05C-15E1-02F599A54BF9}"/>
              </a:ext>
            </a:extLst>
          </p:cNvPr>
          <p:cNvSpPr txBox="1"/>
          <p:nvPr/>
        </p:nvSpPr>
        <p:spPr>
          <a:xfrm>
            <a:off x="44322" y="4868141"/>
            <a:ext cx="1258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19.3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การอนุรักษ์และฟื้นฟูแม่น้ำลำคลองและแหล่งน้ำ</a:t>
            </a:r>
            <a:r>
              <a:rPr kumimoji="0" lang="th-TH" sz="16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ธรรมชาติทั่วประเทศ</a:t>
            </a:r>
          </a:p>
        </p:txBody>
      </p: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82FDF9E7-ED55-FE7F-F247-EC2347ACD0FA}"/>
              </a:ext>
            </a:extLst>
          </p:cNvPr>
          <p:cNvCxnSpPr>
            <a:cxnSpLocks/>
          </p:cNvCxnSpPr>
          <p:nvPr/>
        </p:nvCxnSpPr>
        <p:spPr>
          <a:xfrm>
            <a:off x="88530" y="4848204"/>
            <a:ext cx="919773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>
            <a:extLst>
              <a:ext uri="{FF2B5EF4-FFF2-40B4-BE49-F238E27FC236}">
                <a16:creationId xmlns:a16="http://schemas.microsoft.com/office/drawing/2014/main" id="{1F838307-C297-28D1-BF1E-729738495AB6}"/>
              </a:ext>
            </a:extLst>
          </p:cNvPr>
          <p:cNvSpPr txBox="1"/>
          <p:nvPr/>
        </p:nvSpPr>
        <p:spPr>
          <a:xfrm>
            <a:off x="1716507" y="4802600"/>
            <a:ext cx="7719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190301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823D081-23B9-0233-ACC1-8E57A1AF74B2}"/>
              </a:ext>
            </a:extLst>
          </p:cNvPr>
          <p:cNvSpPr txBox="1"/>
          <p:nvPr/>
        </p:nvSpPr>
        <p:spPr>
          <a:xfrm>
            <a:off x="8194592" y="4970825"/>
            <a:ext cx="1091671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ทน.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BC80D69-A22A-0C2A-6034-3FA43116F106}"/>
              </a:ext>
            </a:extLst>
          </p:cNvPr>
          <p:cNvSpPr txBox="1"/>
          <p:nvPr/>
        </p:nvSpPr>
        <p:spPr>
          <a:xfrm>
            <a:off x="1280075" y="5135303"/>
            <a:ext cx="1076126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ทส.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B7272DA-16B9-ED9F-951B-7F6A49F51137}"/>
              </a:ext>
            </a:extLst>
          </p:cNvPr>
          <p:cNvSpPr txBox="1"/>
          <p:nvPr/>
        </p:nvSpPr>
        <p:spPr>
          <a:xfrm>
            <a:off x="2909151" y="5614583"/>
            <a:ext cx="1597176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(ทน.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/ปม./อส./ทช.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กษ. (ปม./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(ทด./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./สถ.)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กค. (กรมธนารักษ์)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(สทนช.)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กทม.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63BC74E-D019-10DB-487B-D006344690DB}"/>
              </a:ext>
            </a:extLst>
          </p:cNvPr>
          <p:cNvSpPr txBox="1"/>
          <p:nvPr/>
        </p:nvSpPr>
        <p:spPr>
          <a:xfrm>
            <a:off x="4791771" y="5607022"/>
            <a:ext cx="1691494" cy="1093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./ปม./พด./ปศ./กสก.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กวก./มก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กข.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สปก.)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(สป.ทส.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ทน./คพ./ปม./อส./ทช.)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(สถ./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อจ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อก. (สป.อก./กรอ./กนอ.)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สธ. (กรมอนามัย)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63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จังหวัด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กทม.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B1011A6-B1BC-CDD8-7DB9-0C793E70CDA4}"/>
              </a:ext>
            </a:extLst>
          </p:cNvPr>
          <p:cNvSpPr txBox="1"/>
          <p:nvPr/>
        </p:nvSpPr>
        <p:spPr>
          <a:xfrm>
            <a:off x="6585677" y="5608870"/>
            <a:ext cx="1413133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ชป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(ทน./คพ./ปม./อส.)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(สถ.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อจ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อก. (กรอ.)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(สทนช.)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กทม.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6" name="Arrow: Pentagon 75">
            <a:extLst>
              <a:ext uri="{FF2B5EF4-FFF2-40B4-BE49-F238E27FC236}">
                <a16:creationId xmlns:a16="http://schemas.microsoft.com/office/drawing/2014/main" id="{3D6E7293-4AFE-2D80-698D-E2FEED3B1401}"/>
              </a:ext>
            </a:extLst>
          </p:cNvPr>
          <p:cNvSpPr/>
          <p:nvPr/>
        </p:nvSpPr>
        <p:spPr>
          <a:xfrm flipH="1">
            <a:off x="9919203" y="507042"/>
            <a:ext cx="2272795" cy="462298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2FFDC6-EBC3-CC2C-7B1B-F23089F7D200}"/>
              </a:ext>
            </a:extLst>
          </p:cNvPr>
          <p:cNvSpPr txBox="1"/>
          <p:nvPr/>
        </p:nvSpPr>
        <p:spPr>
          <a:xfrm>
            <a:off x="10536602" y="499049"/>
            <a:ext cx="1200691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78" name="Picture 24" descr="สำนักงานทรัพยากรน้ำแห่งชาติ  รับสมัครสอบแข่งขันเพื่อบรรจุและแต่งตั้งบุคคลเข้ารับราชการ อัตราว่าง 18  อัตรา เปิดรับสมัคร 17 กรกฏาคม - 10 สิงหาคม 2566">
            <a:extLst>
              <a:ext uri="{FF2B5EF4-FFF2-40B4-BE49-F238E27FC236}">
                <a16:creationId xmlns:a16="http://schemas.microsoft.com/office/drawing/2014/main" id="{CD219970-D7ED-66DF-1543-F2CD3608FE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0" r="25874" b="13190"/>
          <a:stretch/>
        </p:blipFill>
        <p:spPr bwMode="auto">
          <a:xfrm>
            <a:off x="10169136" y="497337"/>
            <a:ext cx="406602" cy="47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E25620CF-0193-B39A-2713-CF53B5AA81BF}"/>
              </a:ext>
            </a:extLst>
          </p:cNvPr>
          <p:cNvSpPr txBox="1"/>
          <p:nvPr/>
        </p:nvSpPr>
        <p:spPr>
          <a:xfrm>
            <a:off x="10533731" y="668392"/>
            <a:ext cx="1678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สำนักงานทรัพยากรน้ำแห่งชาติ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2" name="Slide Number Placeholder 1">
            <a:extLst>
              <a:ext uri="{FF2B5EF4-FFF2-40B4-BE49-F238E27FC236}">
                <a16:creationId xmlns:a16="http://schemas.microsoft.com/office/drawing/2014/main" id="{90691539-FFFD-B01A-0286-251AD78B95C3}"/>
              </a:ext>
            </a:extLst>
          </p:cNvPr>
          <p:cNvSpPr txBox="1">
            <a:spLocks/>
          </p:cNvSpPr>
          <p:nvPr/>
        </p:nvSpPr>
        <p:spPr>
          <a:xfrm>
            <a:off x="11417868" y="6486786"/>
            <a:ext cx="731600" cy="52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7" name="Picture 44" descr="co-140-issue19 – NSCR">
            <a:extLst>
              <a:ext uri="{FF2B5EF4-FFF2-40B4-BE49-F238E27FC236}">
                <a16:creationId xmlns:a16="http://schemas.microsoft.com/office/drawing/2014/main" id="{4F8409D9-9A5D-933C-C70C-57E347AFA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525" y="36124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3" name="TextBox 252">
            <a:extLst>
              <a:ext uri="{FF2B5EF4-FFF2-40B4-BE49-F238E27FC236}">
                <a16:creationId xmlns:a16="http://schemas.microsoft.com/office/drawing/2014/main" id="{65AFECC3-2076-D37E-F7E9-115FA3456804}"/>
              </a:ext>
            </a:extLst>
          </p:cNvPr>
          <p:cNvSpPr txBox="1"/>
          <p:nvPr/>
        </p:nvSpPr>
        <p:spPr>
          <a:xfrm>
            <a:off x="1271891" y="2587849"/>
            <a:ext cx="1123721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มท.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449A69-0FDD-89A4-944F-D1FF9983770F}"/>
              </a:ext>
            </a:extLst>
          </p:cNvPr>
          <p:cNvGrpSpPr/>
          <p:nvPr/>
        </p:nvGrpSpPr>
        <p:grpSpPr>
          <a:xfrm>
            <a:off x="1188218" y="2285399"/>
            <a:ext cx="545361" cy="289957"/>
            <a:chOff x="1562731" y="1899324"/>
            <a:chExt cx="545361" cy="289957"/>
          </a:xfrm>
        </p:grpSpPr>
        <p:pic>
          <p:nvPicPr>
            <p:cNvPr id="225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A03002AC-1257-9AB3-963E-13F233C18B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F4A38046-1D15-2905-8BFE-AFB1EEBD57DA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5C2AEDA-C0FD-FAD1-5CB0-9FA036B31285}"/>
              </a:ext>
            </a:extLst>
          </p:cNvPr>
          <p:cNvSpPr txBox="1"/>
          <p:nvPr/>
        </p:nvSpPr>
        <p:spPr>
          <a:xfrm>
            <a:off x="1291292" y="3908014"/>
            <a:ext cx="1123721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สทนช. 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7F7EF61-8A6F-AF04-AAEF-4354C7566BB1}"/>
              </a:ext>
            </a:extLst>
          </p:cNvPr>
          <p:cNvGrpSpPr/>
          <p:nvPr/>
        </p:nvGrpSpPr>
        <p:grpSpPr>
          <a:xfrm>
            <a:off x="1196064" y="3624051"/>
            <a:ext cx="558633" cy="324000"/>
            <a:chOff x="1196064" y="3703159"/>
            <a:chExt cx="558633" cy="32400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E8C6B66-7F7F-7C70-A620-E4D0E2E15442}"/>
                </a:ext>
              </a:extLst>
            </p:cNvPr>
            <p:cNvGrpSpPr/>
            <p:nvPr/>
          </p:nvGrpSpPr>
          <p:grpSpPr>
            <a:xfrm>
              <a:off x="1209336" y="3703159"/>
              <a:ext cx="545361" cy="324000"/>
              <a:chOff x="-44373" y="1910467"/>
              <a:chExt cx="545361" cy="388662"/>
            </a:xfrm>
          </p:grpSpPr>
          <p:pic>
            <p:nvPicPr>
              <p:cNvPr id="36" name="Picture 1" descr="C:\Users\dathpan\Downloads\056aac9a306aef891367aae43a86394b.jpg">
                <a:extLst>
                  <a:ext uri="{FF2B5EF4-FFF2-40B4-BE49-F238E27FC236}">
                    <a16:creationId xmlns:a16="http://schemas.microsoft.com/office/drawing/2014/main" id="{71D15221-2C18-8FF2-960F-FDAA8ADB80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319" t="8192" r="17099" b="14839"/>
              <a:stretch>
                <a:fillRect/>
              </a:stretch>
            </p:blipFill>
            <p:spPr bwMode="auto">
              <a:xfrm>
                <a:off x="35319" y="1910467"/>
                <a:ext cx="380474" cy="388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FB52ED0-E824-BA72-459A-FC844E2A7276}"/>
                  </a:ext>
                </a:extLst>
              </p:cNvPr>
              <p:cNvSpPr txBox="1"/>
              <p:nvPr/>
            </p:nvSpPr>
            <p:spPr>
              <a:xfrm>
                <a:off x="-44373" y="1986925"/>
                <a:ext cx="545361" cy="2100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ADE0912-4063-AE30-D3A8-671C1E0EC321}"/>
                </a:ext>
              </a:extLst>
            </p:cNvPr>
            <p:cNvSpPr txBox="1"/>
            <p:nvPr/>
          </p:nvSpPr>
          <p:spPr>
            <a:xfrm>
              <a:off x="1196064" y="375742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ใหม่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5DF9E8A-F8F7-F617-A1A5-AB6ED0FD4B85}"/>
              </a:ext>
            </a:extLst>
          </p:cNvPr>
          <p:cNvGrpSpPr/>
          <p:nvPr/>
        </p:nvGrpSpPr>
        <p:grpSpPr>
          <a:xfrm>
            <a:off x="1196063" y="4857635"/>
            <a:ext cx="545361" cy="289957"/>
            <a:chOff x="1562731" y="1899324"/>
            <a:chExt cx="545361" cy="289957"/>
          </a:xfrm>
        </p:grpSpPr>
        <p:pic>
          <p:nvPicPr>
            <p:cNvPr id="64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084212E3-5391-29A4-C4DB-0730C7AC88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88121E9-A7BC-1568-2B5C-46EE26CDF299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650A05-3F13-DA86-78CB-CF30EA7A3F3A}"/>
              </a:ext>
            </a:extLst>
          </p:cNvPr>
          <p:cNvCxnSpPr>
            <a:cxnSpLocks/>
          </p:cNvCxnSpPr>
          <p:nvPr/>
        </p:nvCxnSpPr>
        <p:spPr>
          <a:xfrm>
            <a:off x="2776783" y="734408"/>
            <a:ext cx="0" cy="5925109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E10C80A-AAEC-F30E-C3DD-28270C44793D}"/>
              </a:ext>
            </a:extLst>
          </p:cNvPr>
          <p:cNvSpPr txBox="1"/>
          <p:nvPr/>
        </p:nvSpPr>
        <p:spPr>
          <a:xfrm>
            <a:off x="2840074" y="1126303"/>
            <a:ext cx="5220000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ระดับความมั่นคงด้านน้ำอุปโภคบริโภคเพิ่มขึ้น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4" name="Arrow: Chevron 183">
            <a:extLst>
              <a:ext uri="{FF2B5EF4-FFF2-40B4-BE49-F238E27FC236}">
                <a16:creationId xmlns:a16="http://schemas.microsoft.com/office/drawing/2014/main" id="{39B45105-6CF7-1BFB-DFAC-1F322D2435DA}"/>
              </a:ext>
            </a:extLst>
          </p:cNvPr>
          <p:cNvSpPr/>
          <p:nvPr/>
        </p:nvSpPr>
        <p:spPr>
          <a:xfrm>
            <a:off x="2864268" y="1333173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0E17C3DA-79D0-8768-BC1E-1EB6F337B4F0}"/>
              </a:ext>
            </a:extLst>
          </p:cNvPr>
          <p:cNvSpPr txBox="1"/>
          <p:nvPr/>
        </p:nvSpPr>
        <p:spPr>
          <a:xfrm>
            <a:off x="2961344" y="1334793"/>
            <a:ext cx="1602689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การเข้าถึงน้ำอุปโภค/บริโภค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อย่างเพียงพอได้มาตรฐาน</a:t>
            </a:r>
          </a:p>
        </p:txBody>
      </p:sp>
      <p:sp>
        <p:nvSpPr>
          <p:cNvPr id="54" name="Arrow: Chevron 53">
            <a:extLst>
              <a:ext uri="{FF2B5EF4-FFF2-40B4-BE49-F238E27FC236}">
                <a16:creationId xmlns:a16="http://schemas.microsoft.com/office/drawing/2014/main" id="{81051519-9791-8B17-80E3-1A2B27B28DC0}"/>
              </a:ext>
            </a:extLst>
          </p:cNvPr>
          <p:cNvSpPr/>
          <p:nvPr/>
        </p:nvSpPr>
        <p:spPr>
          <a:xfrm>
            <a:off x="4630681" y="1326602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0BA30419-ED3C-60EF-A66D-A67674A09DE0}"/>
              </a:ext>
            </a:extLst>
          </p:cNvPr>
          <p:cNvSpPr txBox="1"/>
          <p:nvPr/>
        </p:nvSpPr>
        <p:spPr>
          <a:xfrm>
            <a:off x="4675217" y="1337921"/>
            <a:ext cx="1215206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คุณภาพน้ำ</a:t>
            </a:r>
          </a:p>
        </p:txBody>
      </p:sp>
      <p:sp>
        <p:nvSpPr>
          <p:cNvPr id="55" name="Arrow: Chevron 54">
            <a:extLst>
              <a:ext uri="{FF2B5EF4-FFF2-40B4-BE49-F238E27FC236}">
                <a16:creationId xmlns:a16="http://schemas.microsoft.com/office/drawing/2014/main" id="{2C389084-ADE2-8B08-6B50-04AEA5BB824E}"/>
              </a:ext>
            </a:extLst>
          </p:cNvPr>
          <p:cNvSpPr/>
          <p:nvPr/>
        </p:nvSpPr>
        <p:spPr>
          <a:xfrm>
            <a:off x="6421378" y="1336544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ABC743C2-DDE1-D584-BDD5-E01D72209095}"/>
              </a:ext>
            </a:extLst>
          </p:cNvPr>
          <p:cNvSpPr txBox="1"/>
          <p:nvPr/>
        </p:nvSpPr>
        <p:spPr>
          <a:xfrm>
            <a:off x="6430399" y="1353285"/>
            <a:ext cx="1813289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สภาพแวดล้อมที่เอื้อต่อการพัฒนา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ความมั่นคงด้านน้ำอุปโภคบริโภค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B0A451-B26D-5690-E03B-4C9B53BAF2A3}"/>
              </a:ext>
            </a:extLst>
          </p:cNvPr>
          <p:cNvSpPr txBox="1"/>
          <p:nvPr/>
        </p:nvSpPr>
        <p:spPr>
          <a:xfrm>
            <a:off x="2840074" y="2301265"/>
            <a:ext cx="5220000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ระดับการรับมือกับพิบัติภัยด้านน้ำเพิ่มขึ้น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4EEDD06-6775-F34B-4ADC-4146E8326721}"/>
              </a:ext>
            </a:extLst>
          </p:cNvPr>
          <p:cNvCxnSpPr>
            <a:cxnSpLocks/>
          </p:cNvCxnSpPr>
          <p:nvPr/>
        </p:nvCxnSpPr>
        <p:spPr>
          <a:xfrm>
            <a:off x="1358460" y="2276735"/>
            <a:ext cx="787088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Arrow: Chevron 55">
            <a:extLst>
              <a:ext uri="{FF2B5EF4-FFF2-40B4-BE49-F238E27FC236}">
                <a16:creationId xmlns:a16="http://schemas.microsoft.com/office/drawing/2014/main" id="{E4F35BC2-A266-8BDD-8D4A-0B30A48A9A3D}"/>
              </a:ext>
            </a:extLst>
          </p:cNvPr>
          <p:cNvSpPr/>
          <p:nvPr/>
        </p:nvSpPr>
        <p:spPr>
          <a:xfrm>
            <a:off x="2844963" y="2511062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5011B959-7641-7943-6C29-238FED4863C9}"/>
              </a:ext>
            </a:extLst>
          </p:cNvPr>
          <p:cNvSpPr txBox="1"/>
          <p:nvPr/>
        </p:nvSpPr>
        <p:spPr>
          <a:xfrm>
            <a:off x="2951114" y="2522903"/>
            <a:ext cx="167347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การเตรียมความพร้อม</a:t>
            </a:r>
          </a:p>
        </p:txBody>
      </p:sp>
      <p:sp>
        <p:nvSpPr>
          <p:cNvPr id="57" name="Arrow: Chevron 56">
            <a:extLst>
              <a:ext uri="{FF2B5EF4-FFF2-40B4-BE49-F238E27FC236}">
                <a16:creationId xmlns:a16="http://schemas.microsoft.com/office/drawing/2014/main" id="{F337DF42-570D-8C09-7D61-BE7410DBEF0B}"/>
              </a:ext>
            </a:extLst>
          </p:cNvPr>
          <p:cNvSpPr/>
          <p:nvPr/>
        </p:nvSpPr>
        <p:spPr>
          <a:xfrm>
            <a:off x="4612429" y="2504570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Arrow: Chevron 57">
            <a:extLst>
              <a:ext uri="{FF2B5EF4-FFF2-40B4-BE49-F238E27FC236}">
                <a16:creationId xmlns:a16="http://schemas.microsoft.com/office/drawing/2014/main" id="{09E91C1A-5D2B-0D11-F1AF-EDA58916A280}"/>
              </a:ext>
            </a:extLst>
          </p:cNvPr>
          <p:cNvSpPr/>
          <p:nvPr/>
        </p:nvSpPr>
        <p:spPr>
          <a:xfrm>
            <a:off x="6425229" y="2504570"/>
            <a:ext cx="1728731" cy="396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3CE3E426-A92B-8263-07A4-7662EC2D1054}"/>
              </a:ext>
            </a:extLst>
          </p:cNvPr>
          <p:cNvSpPr txBox="1"/>
          <p:nvPr/>
        </p:nvSpPr>
        <p:spPr>
          <a:xfrm>
            <a:off x="4679844" y="2509055"/>
            <a:ext cx="1581059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การเผชิญสถานการณ์ภัย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การบรรเทาและฟื้นฟู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E9B7FB44-E413-D58F-E5A0-EA0035F627E6}"/>
              </a:ext>
            </a:extLst>
          </p:cNvPr>
          <p:cNvSpPr txBox="1"/>
          <p:nvPr/>
        </p:nvSpPr>
        <p:spPr>
          <a:xfrm>
            <a:off x="6500223" y="2509055"/>
            <a:ext cx="1646450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การรับมือกับพิบัติภัยด้านน้ำ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BAA77491-DAE3-0C5B-6BAB-F9B39FE4334E}"/>
              </a:ext>
            </a:extLst>
          </p:cNvPr>
          <p:cNvSpPr txBox="1"/>
          <p:nvPr/>
        </p:nvSpPr>
        <p:spPr>
          <a:xfrm>
            <a:off x="2840074" y="3641690"/>
            <a:ext cx="3384000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ยกระดับธรรมา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ภิ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บาลในการบริหารจัดการน้ำเพิ่มขึ้น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6995E45D-B297-F78F-F09A-975956664C14}"/>
              </a:ext>
            </a:extLst>
          </p:cNvPr>
          <p:cNvSpPr/>
          <p:nvPr/>
        </p:nvSpPr>
        <p:spPr>
          <a:xfrm>
            <a:off x="2836247" y="3843321"/>
            <a:ext cx="1728731" cy="499422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ADE7D68E-C024-6437-BA8C-D57B9C7D7197}"/>
              </a:ext>
            </a:extLst>
          </p:cNvPr>
          <p:cNvSpPr/>
          <p:nvPr/>
        </p:nvSpPr>
        <p:spPr>
          <a:xfrm>
            <a:off x="4611594" y="3834790"/>
            <a:ext cx="1728731" cy="499422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C2CA59B-F1D7-8DCA-E339-2D1BC9C7FB64}"/>
              </a:ext>
            </a:extLst>
          </p:cNvPr>
          <p:cNvSpPr txBox="1"/>
          <p:nvPr/>
        </p:nvSpPr>
        <p:spPr>
          <a:xfrm>
            <a:off x="2927109" y="3862644"/>
            <a:ext cx="1625397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การบริหารจัดการน้ำ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27F5DE9-22B0-B74D-D7C3-3B7BFBB4E893}"/>
              </a:ext>
            </a:extLst>
          </p:cNvPr>
          <p:cNvSpPr txBox="1"/>
          <p:nvPr/>
        </p:nvSpPr>
        <p:spPr>
          <a:xfrm>
            <a:off x="4655627" y="3833280"/>
            <a:ext cx="1375472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สภาพแวดล้อมที่เอื้อต่อการยกระดับธรรมาภิบาลในการบริหารจัดการน้ำ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8B6EDD8C-B742-36F3-5A96-CBFE9F060B5C}"/>
              </a:ext>
            </a:extLst>
          </p:cNvPr>
          <p:cNvSpPr txBox="1"/>
          <p:nvPr/>
        </p:nvSpPr>
        <p:spPr>
          <a:xfrm>
            <a:off x="2840074" y="4869779"/>
            <a:ext cx="5220000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แม่น้ำลำคลองและแหล่งน้ำธรรมชาติทั่วประเทศ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มีระบบนิเวศและทัศนียภาพที่ดี มีคุณภาพได้มาตรฐานเพิ่มขึ้น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8" name="Arrow: Chevron 67">
            <a:extLst>
              <a:ext uri="{FF2B5EF4-FFF2-40B4-BE49-F238E27FC236}">
                <a16:creationId xmlns:a16="http://schemas.microsoft.com/office/drawing/2014/main" id="{1ACB0846-9078-E55D-03EF-BE0865274D5D}"/>
              </a:ext>
            </a:extLst>
          </p:cNvPr>
          <p:cNvSpPr/>
          <p:nvPr/>
        </p:nvSpPr>
        <p:spPr>
          <a:xfrm>
            <a:off x="6421378" y="5077230"/>
            <a:ext cx="1728731" cy="559616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404A9326-A341-E24D-0D74-FBBDBA3D4247}"/>
              </a:ext>
            </a:extLst>
          </p:cNvPr>
          <p:cNvSpPr txBox="1"/>
          <p:nvPr/>
        </p:nvSpPr>
        <p:spPr>
          <a:xfrm>
            <a:off x="6415261" y="5066351"/>
            <a:ext cx="1794487" cy="61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สภาพแวดล้อมที่เอื้อต่อการพัฒนาแม่น้ำลำคลองและแหล่งน้ำธรรมชาติทั่วประเทศให้มีทัศนียภาพที่ดี 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มีคุณภาพได้มาตรฐาน</a:t>
            </a:r>
          </a:p>
        </p:txBody>
      </p:sp>
      <p:sp>
        <p:nvSpPr>
          <p:cNvPr id="69" name="Arrow: Chevron 68">
            <a:extLst>
              <a:ext uri="{FF2B5EF4-FFF2-40B4-BE49-F238E27FC236}">
                <a16:creationId xmlns:a16="http://schemas.microsoft.com/office/drawing/2014/main" id="{3075B46E-966D-65B6-7C9E-40EEBF793BC0}"/>
              </a:ext>
            </a:extLst>
          </p:cNvPr>
          <p:cNvSpPr/>
          <p:nvPr/>
        </p:nvSpPr>
        <p:spPr>
          <a:xfrm>
            <a:off x="2856499" y="5078512"/>
            <a:ext cx="1728731" cy="559616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Arrow: Chevron 69">
            <a:extLst>
              <a:ext uri="{FF2B5EF4-FFF2-40B4-BE49-F238E27FC236}">
                <a16:creationId xmlns:a16="http://schemas.microsoft.com/office/drawing/2014/main" id="{7519778D-5500-6001-44D0-B75607173B01}"/>
              </a:ext>
            </a:extLst>
          </p:cNvPr>
          <p:cNvSpPr/>
          <p:nvPr/>
        </p:nvSpPr>
        <p:spPr>
          <a:xfrm>
            <a:off x="4619285" y="5076876"/>
            <a:ext cx="1728731" cy="559616"/>
          </a:xfrm>
          <a:prstGeom prst="chevron">
            <a:avLst>
              <a:gd name="adj" fmla="val 217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54C92610-1D4D-D164-0E21-6E657584DACF}"/>
              </a:ext>
            </a:extLst>
          </p:cNvPr>
          <p:cNvSpPr txBox="1"/>
          <p:nvPr/>
        </p:nvSpPr>
        <p:spPr>
          <a:xfrm>
            <a:off x="2892262" y="5100486"/>
            <a:ext cx="1715139" cy="48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พิสูจน์สิทธิและป้องกันการรุกล้ำแม่น้ำ แหล่งน้ำธรรมชาติ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ทั่วประเทศ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BF03D47F-22D6-555F-B544-A0DEB52E6B84}"/>
              </a:ext>
            </a:extLst>
          </p:cNvPr>
          <p:cNvSpPr txBox="1"/>
          <p:nvPr/>
        </p:nvSpPr>
        <p:spPr>
          <a:xfrm>
            <a:off x="4670120" y="5107341"/>
            <a:ext cx="1723671" cy="48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การบริหารจัดการ อนุรักษ์ ฟื้นฟูและพัฒนาแม่น้ำ ลำคลอง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แหล่งน้ำธรรมชาติ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4AF965-E82B-2053-1F5A-728D3361BAA9}"/>
              </a:ext>
            </a:extLst>
          </p:cNvPr>
          <p:cNvSpPr txBox="1"/>
          <p:nvPr/>
        </p:nvSpPr>
        <p:spPr>
          <a:xfrm>
            <a:off x="9537461" y="1616345"/>
            <a:ext cx="2545357" cy="59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79107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F2C8E2-5D54-C15C-04C2-27696C645251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D06F01-2A8E-09F8-8F97-48E7B3489544}"/>
              </a:ext>
            </a:extLst>
          </p:cNvPr>
          <p:cNvSpPr txBox="1"/>
          <p:nvPr/>
        </p:nvSpPr>
        <p:spPr>
          <a:xfrm>
            <a:off x="437013" y="398284"/>
            <a:ext cx="5680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868284" y="6019919"/>
            <a:ext cx="1035552" cy="612391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419760" y="6031077"/>
            <a:ext cx="2335096" cy="625386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132513" y="6044071"/>
            <a:ext cx="2146975" cy="612391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68871" y="6044073"/>
            <a:ext cx="5512086" cy="612391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6C06CB5-5E9D-783D-40F8-0F344E67723F}"/>
              </a:ext>
            </a:extLst>
          </p:cNvPr>
          <p:cNvSpPr/>
          <p:nvPr/>
        </p:nvSpPr>
        <p:spPr bwMode="hidden">
          <a:xfrm>
            <a:off x="76324" y="2064674"/>
            <a:ext cx="11895263" cy="39552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807158"/>
            <a:ext cx="11895262" cy="12225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F0DAD4D-5B37-616D-6922-2E5085034168}"/>
              </a:ext>
            </a:extLst>
          </p:cNvPr>
          <p:cNvSpPr txBox="1"/>
          <p:nvPr/>
        </p:nvSpPr>
        <p:spPr>
          <a:xfrm>
            <a:off x="2080475" y="866624"/>
            <a:ext cx="34006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สำนักงานทรัพยากรน้ำแห่งชาติ (สทนช.)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4FCF173-37E8-6C0D-2ED7-0C7B3D408ADA}"/>
              </a:ext>
            </a:extLst>
          </p:cNvPr>
          <p:cNvSpPr txBox="1"/>
          <p:nvPr/>
        </p:nvSpPr>
        <p:spPr>
          <a:xfrm>
            <a:off x="2079599" y="1168341"/>
            <a:ext cx="3072074" cy="493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กรมส่งเสริมการปกครองท้องถิ่น (สถ.) 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กรมป้องกันและบรรเทาสาธารณภัย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(ปภ.)   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859978"/>
            <a:ext cx="5585364" cy="5813734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947651" y="6064774"/>
            <a:ext cx="4599709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91280" y="859977"/>
            <a:ext cx="2229280" cy="5813734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381638" y="859977"/>
            <a:ext cx="2394462" cy="5796489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859977"/>
            <a:ext cx="1099516" cy="5796489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411884" y="6070112"/>
            <a:ext cx="1596654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11276" y="6067857"/>
            <a:ext cx="1596654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875300" y="6070216"/>
            <a:ext cx="1028536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63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343404" y="1289817"/>
            <a:ext cx="1188000" cy="274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87213" y="1402408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CD214EC-5FAA-9341-AB6E-275B12EC8D0F}"/>
              </a:ext>
            </a:extLst>
          </p:cNvPr>
          <p:cNvSpPr txBox="1"/>
          <p:nvPr/>
        </p:nvSpPr>
        <p:spPr>
          <a:xfrm>
            <a:off x="2080827" y="3159168"/>
            <a:ext cx="4257561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กรมโยธา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ธิ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การและผังเมือง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ยผ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กรมที่ดิน (ทด.)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690341" y="3897827"/>
            <a:ext cx="3888000" cy="273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736543"/>
            <a:ext cx="2915861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C07D55F-620B-36F5-8125-48C0BAF68833}"/>
              </a:ext>
            </a:extLst>
          </p:cNvPr>
          <p:cNvSpPr txBox="1"/>
          <p:nvPr/>
        </p:nvSpPr>
        <p:spPr>
          <a:xfrm>
            <a:off x="405180" y="2064727"/>
            <a:ext cx="1700979" cy="45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กระทรวงเกษตรและสหกรณ์ (กษ.)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21C6ECA-AD64-384D-A879-C93F42AF9744}"/>
              </a:ext>
            </a:extLst>
          </p:cNvPr>
          <p:cNvSpPr txBox="1"/>
          <p:nvPr/>
        </p:nvSpPr>
        <p:spPr>
          <a:xfrm>
            <a:off x="2092879" y="2072018"/>
            <a:ext cx="3718770" cy="1139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กรมชลประทาน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ชป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กรมปศุสัตว์ (ปศ.)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กรมพัฒนาที่ดิน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(พด.)  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กรมประมง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(ปม.)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สำนักงานการปฏิรูปที่ดินเพื่อเกษตรกรรม (สปก.)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กรมส่งเสริมการเกษตร (กสก.)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กรมการข้าว (กข.)</a:t>
            </a:r>
            <a:b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สำนักงานมาตรฐานสินค้าเกษตรและอาหารแห่งชาติ (มก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อช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กรมวิชาการเกษตร (กวก.)</a:t>
            </a:r>
            <a:endParaRPr kumimoji="0" lang="en-US" sz="1600" b="0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150DEEE-FB07-7501-BE37-153F82FF6B4F}"/>
              </a:ext>
            </a:extLst>
          </p:cNvPr>
          <p:cNvSpPr txBox="1"/>
          <p:nvPr/>
        </p:nvSpPr>
        <p:spPr>
          <a:xfrm>
            <a:off x="394495" y="5339892"/>
            <a:ext cx="1673544" cy="2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กระทรวงการคลัง (กค.)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DD5D5DE-8722-34BE-D1CD-59F14E835D99}"/>
              </a:ext>
            </a:extLst>
          </p:cNvPr>
          <p:cNvSpPr txBox="1"/>
          <p:nvPr/>
        </p:nvSpPr>
        <p:spPr>
          <a:xfrm>
            <a:off x="10801656" y="2031848"/>
            <a:ext cx="12207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63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จังหวัด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A20B83-09DE-B117-9ED5-E9DBC9575B96}"/>
              </a:ext>
            </a:extLst>
          </p:cNvPr>
          <p:cNvSpPr txBox="1"/>
          <p:nvPr/>
        </p:nvSpPr>
        <p:spPr>
          <a:xfrm>
            <a:off x="2079598" y="1611576"/>
            <a:ext cx="2003624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กรมทรัพยากรน้ำ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(ทน.)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226A28-27F2-A7F9-04F9-DDA5C93A436E}"/>
              </a:ext>
            </a:extLst>
          </p:cNvPr>
          <p:cNvSpPr txBox="1"/>
          <p:nvPr/>
        </p:nvSpPr>
        <p:spPr>
          <a:xfrm>
            <a:off x="390861" y="5097420"/>
            <a:ext cx="1882352" cy="2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(อก.)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7C90D9-5597-E0BE-D58F-E2B0D37901EC}"/>
              </a:ext>
            </a:extLst>
          </p:cNvPr>
          <p:cNvSpPr txBox="1"/>
          <p:nvPr/>
        </p:nvSpPr>
        <p:spPr>
          <a:xfrm>
            <a:off x="2079598" y="4588072"/>
            <a:ext cx="39332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กรมเจ้าท่า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จท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2306DD-7BA8-F4D5-B2B9-B20DC9630086}"/>
              </a:ext>
            </a:extLst>
          </p:cNvPr>
          <p:cNvSpPr txBox="1"/>
          <p:nvPr/>
        </p:nvSpPr>
        <p:spPr>
          <a:xfrm>
            <a:off x="6108618" y="2009971"/>
            <a:ext cx="207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19F4B5-0F65-4BAC-B3B9-3E00EB6CA8FC}"/>
              </a:ext>
            </a:extLst>
          </p:cNvPr>
          <p:cNvSpPr txBox="1"/>
          <p:nvPr/>
        </p:nvSpPr>
        <p:spPr>
          <a:xfrm>
            <a:off x="6134189" y="3807974"/>
            <a:ext cx="2168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8549B1-9641-0157-8998-CF0DF66F6AEC}"/>
              </a:ext>
            </a:extLst>
          </p:cNvPr>
          <p:cNvSpPr txBox="1"/>
          <p:nvPr/>
        </p:nvSpPr>
        <p:spPr>
          <a:xfrm>
            <a:off x="402659" y="3081724"/>
            <a:ext cx="170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B34F38-6892-A342-E9B1-C69C30CA55EE}"/>
              </a:ext>
            </a:extLst>
          </p:cNvPr>
          <p:cNvSpPr txBox="1"/>
          <p:nvPr/>
        </p:nvSpPr>
        <p:spPr>
          <a:xfrm>
            <a:off x="393919" y="4288569"/>
            <a:ext cx="1784014" cy="449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  <a:endParaRPr kumimoji="0" lang="th-TH" sz="16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12D950A-E6A0-D4AD-7457-36305A6A93A4}"/>
              </a:ext>
            </a:extLst>
          </p:cNvPr>
          <p:cNvSpPr txBox="1"/>
          <p:nvPr/>
        </p:nvSpPr>
        <p:spPr>
          <a:xfrm>
            <a:off x="406253" y="859060"/>
            <a:ext cx="1699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DB8FB20-D9D3-2557-E5F5-9CCE723F8BF5}"/>
              </a:ext>
            </a:extLst>
          </p:cNvPr>
          <p:cNvSpPr txBox="1"/>
          <p:nvPr/>
        </p:nvSpPr>
        <p:spPr>
          <a:xfrm>
            <a:off x="391232" y="4813345"/>
            <a:ext cx="167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 (สธ.)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3EC579B-44AC-49C1-6E07-3D5D596DDCD9}"/>
              </a:ext>
            </a:extLst>
          </p:cNvPr>
          <p:cNvSpPr txBox="1"/>
          <p:nvPr/>
        </p:nvSpPr>
        <p:spPr>
          <a:xfrm>
            <a:off x="392547" y="4588133"/>
            <a:ext cx="157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</a:t>
            </a:r>
            <a:r>
              <a:rPr kumimoji="0" lang="th-TH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175B6-9832-3503-4097-0EE354B382B0}"/>
              </a:ext>
            </a:extLst>
          </p:cNvPr>
          <p:cNvSpPr txBox="1"/>
          <p:nvPr/>
        </p:nvSpPr>
        <p:spPr>
          <a:xfrm>
            <a:off x="8363957" y="2414566"/>
            <a:ext cx="23908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สำนักงานพัฒนาเทคโนโลยีอวกาศและภูมิสารสนเทศ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GISTDA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Arial"/>
              </a:rPr>
              <a:t>2. 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  <a:sym typeface="Arial"/>
              </a:rPr>
              <a:t>สถาบันสารสนเทศทรัพยากรน้ำ (สสน.)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9CDF3B-59D5-3F51-5967-2D32E7AAC478}"/>
              </a:ext>
            </a:extLst>
          </p:cNvPr>
          <p:cNvSpPr txBox="1"/>
          <p:nvPr/>
        </p:nvSpPr>
        <p:spPr>
          <a:xfrm>
            <a:off x="8354162" y="2056422"/>
            <a:ext cx="2408925" cy="45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วิจัยและนวัตกรรม (อว.)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142BAF-45B6-EB9C-F27D-79C64AEA8F94}"/>
              </a:ext>
            </a:extLst>
          </p:cNvPr>
          <p:cNvSpPr txBox="1"/>
          <p:nvPr/>
        </p:nvSpPr>
        <p:spPr>
          <a:xfrm>
            <a:off x="6117626" y="2228442"/>
            <a:ext cx="20865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การประปาส่วนภูมิภาค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กป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การประปานครหลวง (กปน.)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</a:t>
            </a:r>
            <a: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จัดการน้ำเสีย (</a:t>
            </a:r>
            <a:r>
              <a:rPr kumimoji="0" lang="th-TH" sz="1600" b="0" i="0" u="none" strike="noStrike" kern="1200" cap="none" spc="-4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อจ</a:t>
            </a:r>
            <a: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น.)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709DD-5227-FF2F-16E8-66C38105F789}"/>
              </a:ext>
            </a:extLst>
          </p:cNvPr>
          <p:cNvSpPr txBox="1"/>
          <p:nvPr/>
        </p:nvSpPr>
        <p:spPr>
          <a:xfrm>
            <a:off x="425098" y="1160219"/>
            <a:ext cx="1609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A26999-1759-976B-B034-AE584E66ECAB}"/>
              </a:ext>
            </a:extLst>
          </p:cNvPr>
          <p:cNvSpPr txBox="1"/>
          <p:nvPr/>
        </p:nvSpPr>
        <p:spPr>
          <a:xfrm>
            <a:off x="401403" y="1576625"/>
            <a:ext cx="1784014" cy="49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(ทส.)</a:t>
            </a:r>
            <a:endParaRPr kumimoji="0" lang="th-TH" sz="16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E7FFD8-A0C1-B8FD-191F-F805F29635C8}"/>
              </a:ext>
            </a:extLst>
          </p:cNvPr>
          <p:cNvSpPr txBox="1"/>
          <p:nvPr/>
        </p:nvSpPr>
        <p:spPr>
          <a:xfrm>
            <a:off x="393919" y="3404500"/>
            <a:ext cx="1784014" cy="49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และสิ่งแวดล้อม (ทส.)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F2FF72-25F7-D572-68E4-AD75F4B27978}"/>
              </a:ext>
            </a:extLst>
          </p:cNvPr>
          <p:cNvSpPr txBox="1"/>
          <p:nvPr/>
        </p:nvSpPr>
        <p:spPr>
          <a:xfrm>
            <a:off x="2079598" y="3395344"/>
            <a:ext cx="3718770" cy="96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สำนักงานปลัดกระทรวงทรัพยากรธรรมชาติ (สป.ทส.) 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กรมทรัพยากรน้ำบาดาล (ทบ.)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กรมควบคุมมลพิษ (คพ.)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กรมทรัพยากรธรณี (ทธ.)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กรมป่าไม้ (ปม.)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กรมอุทยานแห่งชาติ สัตว์ป่า และพันธุ์พืช (อส.)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กรมทรัพยากรทางทะเลและชายฝั่ง (ทช.)</a:t>
            </a:r>
            <a:endParaRPr kumimoji="0" lang="en-US" sz="1600" b="0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51B83D-6427-F59A-0712-B512E3B0C5B4}"/>
              </a:ext>
            </a:extLst>
          </p:cNvPr>
          <p:cNvSpPr txBox="1"/>
          <p:nvPr/>
        </p:nvSpPr>
        <p:spPr>
          <a:xfrm>
            <a:off x="2079598" y="4253202"/>
            <a:ext cx="273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กรมอุตุนิยมวิทยา (อต.)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C8A21B-7474-3D95-1C01-ABC514BDC83A}"/>
              </a:ext>
            </a:extLst>
          </p:cNvPr>
          <p:cNvSpPr txBox="1"/>
          <p:nvPr/>
        </p:nvSpPr>
        <p:spPr>
          <a:xfrm>
            <a:off x="2072194" y="4808099"/>
            <a:ext cx="39198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กรมอนามัย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กรมควบคุมโรค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D155DA-6C2C-886F-82B4-53A09A3807E7}"/>
              </a:ext>
            </a:extLst>
          </p:cNvPr>
          <p:cNvSpPr txBox="1"/>
          <p:nvPr/>
        </p:nvSpPr>
        <p:spPr>
          <a:xfrm>
            <a:off x="2074043" y="5047682"/>
            <a:ext cx="40975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9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-9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สำนักงานปลัดกระทรวงอุตสาหกรรม (สป.อก.)</a:t>
            </a:r>
            <a:r>
              <a:rPr kumimoji="0" lang="th-TH" sz="1600" b="0" i="0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kumimoji="0" lang="en-US" sz="1600" b="0" i="0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กรมโรงงานอุตสาหกรรม</a:t>
            </a:r>
            <a:r>
              <a:rPr kumimoji="0" lang="en-US" sz="1600" b="0" i="0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(กรอ.)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9C6B63-4520-6805-0E58-E77737EED67A}"/>
              </a:ext>
            </a:extLst>
          </p:cNvPr>
          <p:cNvSpPr txBox="1"/>
          <p:nvPr/>
        </p:nvSpPr>
        <p:spPr>
          <a:xfrm>
            <a:off x="2068104" y="5303500"/>
            <a:ext cx="273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กรมธนารักษ์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982398-F27B-F140-648A-62E430C5A724}"/>
              </a:ext>
            </a:extLst>
          </p:cNvPr>
          <p:cNvSpPr txBox="1"/>
          <p:nvPr/>
        </p:nvSpPr>
        <p:spPr>
          <a:xfrm>
            <a:off x="2066245" y="5624370"/>
            <a:ext cx="3941033" cy="449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สำนักงานปลัดสำนักนายกรัฐมนตรี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น.) (สำนักงานคณะกรรมการการกระจายอำนาจให้แก่องค์กรปกครองส่วนท้องถิ่น (สกถ.))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DF557A-82F7-FD1F-66BE-5F67EA452438}"/>
              </a:ext>
            </a:extLst>
          </p:cNvPr>
          <p:cNvSpPr txBox="1"/>
          <p:nvPr/>
        </p:nvSpPr>
        <p:spPr>
          <a:xfrm>
            <a:off x="409441" y="5542339"/>
            <a:ext cx="1699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911269-FC0D-1F74-7A7A-F7C11064E925}"/>
              </a:ext>
            </a:extLst>
          </p:cNvPr>
          <p:cNvSpPr txBox="1"/>
          <p:nvPr/>
        </p:nvSpPr>
        <p:spPr>
          <a:xfrm>
            <a:off x="8461680" y="328503"/>
            <a:ext cx="3146615" cy="563809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38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63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(หน่วยงานใหม่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หน่วยงาน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จังหวัด)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CAF3DF-2C71-5A70-3B2B-96BABCF19472}"/>
              </a:ext>
            </a:extLst>
          </p:cNvPr>
          <p:cNvSpPr txBox="1"/>
          <p:nvPr/>
        </p:nvSpPr>
        <p:spPr>
          <a:xfrm>
            <a:off x="6129554" y="4356088"/>
            <a:ext cx="2168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กรุงเทพมหานคร (กทม.)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B6AAA2-FF18-ED1B-72CD-C158E176DE39}"/>
              </a:ext>
            </a:extLst>
          </p:cNvPr>
          <p:cNvSpPr txBox="1"/>
          <p:nvPr/>
        </p:nvSpPr>
        <p:spPr>
          <a:xfrm>
            <a:off x="6094635" y="4020432"/>
            <a:ext cx="2390898" cy="471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marR="0" lvl="0" indent="-17303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การนิคมอุตสาหกรรมแห่งประเทศไทย</a:t>
            </a:r>
            <a:b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(กนอ.)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67DD1D-7697-2385-C9BF-1842E7DA6917}"/>
              </a:ext>
            </a:extLst>
          </p:cNvPr>
          <p:cNvSpPr txBox="1"/>
          <p:nvPr/>
        </p:nvSpPr>
        <p:spPr>
          <a:xfrm>
            <a:off x="6121878" y="3105548"/>
            <a:ext cx="2168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</a:t>
            </a:r>
            <a:r>
              <a:rPr kumimoji="0" lang="th-TH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ทรว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งพลังงาน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3C9830-0BAF-87DE-5E66-73DE4B2B5281}"/>
              </a:ext>
            </a:extLst>
          </p:cNvPr>
          <p:cNvSpPr txBox="1"/>
          <p:nvPr/>
        </p:nvSpPr>
        <p:spPr>
          <a:xfrm>
            <a:off x="6100914" y="3314173"/>
            <a:ext cx="22905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การไฟฟ้าฝ่ายผลิตแห่งประเทศไทย (กฟผ.)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1FE2FD2-B8AD-DC13-5B65-B7A6CA2B9D5B}"/>
              </a:ext>
            </a:extLst>
          </p:cNvPr>
          <p:cNvSpPr txBox="1">
            <a:spLocks/>
          </p:cNvSpPr>
          <p:nvPr/>
        </p:nvSpPr>
        <p:spPr>
          <a:xfrm>
            <a:off x="9318523" y="6553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848C7A-15C9-0779-72F5-B01BA2B4A274}"/>
              </a:ext>
            </a:extLst>
          </p:cNvPr>
          <p:cNvSpPr txBox="1"/>
          <p:nvPr/>
        </p:nvSpPr>
        <p:spPr bwMode="white">
          <a:xfrm>
            <a:off x="422228" y="-71260"/>
            <a:ext cx="97331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1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การบริหารจัดการและอนุรักษ์ฟื้นฟูน้ำทั้งระบบ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CBDCCD-D509-4E7F-97D9-F96E8EFAA0A8}"/>
              </a:ext>
            </a:extLst>
          </p:cNvPr>
          <p:cNvSpPr txBox="1"/>
          <p:nvPr/>
        </p:nvSpPr>
        <p:spPr>
          <a:xfrm>
            <a:off x="-694" y="6606537"/>
            <a:ext cx="868862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(63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สีแดง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หน่วยงานใหม่ </a:t>
            </a:r>
          </a:p>
        </p:txBody>
      </p:sp>
    </p:spTree>
    <p:extLst>
      <p:ext uri="{BB962C8B-B14F-4D97-AF65-F5344CB8AC3E}">
        <p14:creationId xmlns:p14="http://schemas.microsoft.com/office/powerpoint/2010/main" val="7438544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8E4CB4-058B-370A-3F0B-030BFC9420E4}"/>
              </a:ext>
            </a:extLst>
          </p:cNvPr>
          <p:cNvSpPr/>
          <p:nvPr/>
        </p:nvSpPr>
        <p:spPr>
          <a:xfrm>
            <a:off x="0" y="2113383"/>
            <a:ext cx="12192000" cy="2631233"/>
          </a:xfrm>
          <a:prstGeom prst="rect">
            <a:avLst/>
          </a:prstGeom>
          <a:solidFill>
            <a:srgbClr val="176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796F26C5-2F73-6CD1-A081-5627A0773534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0" y="3019475"/>
            <a:ext cx="1219200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8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7CCD57E1-779A-AD6C-DC47-7BFFEC471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601" y="445642"/>
            <a:ext cx="1496798" cy="149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96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Arrow: Pentagon 229">
            <a:extLst>
              <a:ext uri="{FF2B5EF4-FFF2-40B4-BE49-F238E27FC236}">
                <a16:creationId xmlns:a16="http://schemas.microsoft.com/office/drawing/2014/main" id="{D4CF366A-2427-D53E-EC2D-6D3C99E8FF29}"/>
              </a:ext>
            </a:extLst>
          </p:cNvPr>
          <p:cNvSpPr/>
          <p:nvPr/>
        </p:nvSpPr>
        <p:spPr>
          <a:xfrm>
            <a:off x="2773995" y="833402"/>
            <a:ext cx="6970889" cy="5724000"/>
          </a:xfrm>
          <a:prstGeom prst="homePlate">
            <a:avLst>
              <a:gd name="adj" fmla="val 8361"/>
            </a:avLst>
          </a:prstGeom>
          <a:solidFill>
            <a:srgbClr val="D5ED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0C76EB39-FCEC-4606-4807-0CD28B3CD313}"/>
              </a:ext>
            </a:extLst>
          </p:cNvPr>
          <p:cNvSpPr/>
          <p:nvPr/>
        </p:nvSpPr>
        <p:spPr>
          <a:xfrm>
            <a:off x="-6992" y="833401"/>
            <a:ext cx="2628000" cy="5739098"/>
          </a:xfrm>
          <a:prstGeom prst="homePlate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1" name="Arrow: Chevron 230">
            <a:extLst>
              <a:ext uri="{FF2B5EF4-FFF2-40B4-BE49-F238E27FC236}">
                <a16:creationId xmlns:a16="http://schemas.microsoft.com/office/drawing/2014/main" id="{5B21F90F-D50A-6306-8D79-259855B66B3F}"/>
              </a:ext>
            </a:extLst>
          </p:cNvPr>
          <p:cNvSpPr/>
          <p:nvPr/>
        </p:nvSpPr>
        <p:spPr>
          <a:xfrm>
            <a:off x="9342329" y="819909"/>
            <a:ext cx="586903" cy="5752590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6B5EDA6-AEFA-6608-2145-02D4BBD82192}"/>
              </a:ext>
            </a:extLst>
          </p:cNvPr>
          <p:cNvSpPr/>
          <p:nvPr/>
        </p:nvSpPr>
        <p:spPr>
          <a:xfrm>
            <a:off x="28864" y="906345"/>
            <a:ext cx="2567949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4A0A36A-E69E-1042-0714-309FFBDB6FD5}"/>
              </a:ext>
            </a:extLst>
          </p:cNvPr>
          <p:cNvCxnSpPr>
            <a:cxnSpLocks/>
          </p:cNvCxnSpPr>
          <p:nvPr/>
        </p:nvCxnSpPr>
        <p:spPr>
          <a:xfrm>
            <a:off x="1340911" y="1365982"/>
            <a:ext cx="0" cy="5364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214B8B61-5DAB-1785-91D2-6492C1F4408C}"/>
              </a:ext>
            </a:extLst>
          </p:cNvPr>
          <p:cNvCxnSpPr/>
          <p:nvPr/>
        </p:nvCxnSpPr>
        <p:spPr>
          <a:xfrm>
            <a:off x="29828" y="1317440"/>
            <a:ext cx="932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>
            <a:extLst>
              <a:ext uri="{FF2B5EF4-FFF2-40B4-BE49-F238E27FC236}">
                <a16:creationId xmlns:a16="http://schemas.microsoft.com/office/drawing/2014/main" id="{F189B4FF-B62B-A737-1A1B-2E9D6C0363A1}"/>
              </a:ext>
            </a:extLst>
          </p:cNvPr>
          <p:cNvSpPr txBox="1"/>
          <p:nvPr/>
        </p:nvSpPr>
        <p:spPr>
          <a:xfrm>
            <a:off x="0" y="1284978"/>
            <a:ext cx="135420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แผนแม่บทย่อย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18.3 การสร้าง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การเติบโตอย่างยั่งยืนบนสังคมที่เป็นมิตรต่อสภาพภูมิอากาศ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5969A-4F2F-52C3-A8FA-5ED48570D0D5}"/>
              </a:ext>
            </a:extLst>
          </p:cNvPr>
          <p:cNvSpPr txBox="1"/>
          <p:nvPr/>
        </p:nvSpPr>
        <p:spPr>
          <a:xfrm>
            <a:off x="9897602" y="1588152"/>
            <a:ext cx="2241701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10D410-3542-5393-B95E-EBE09FF8CF57}"/>
              </a:ext>
            </a:extLst>
          </p:cNvPr>
          <p:cNvSpPr txBox="1"/>
          <p:nvPr/>
        </p:nvSpPr>
        <p:spPr>
          <a:xfrm>
            <a:off x="2763436" y="1442516"/>
            <a:ext cx="554400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การปล่อยก๊าซเรือนกระจกของประเทศไทยลดลง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F83843-E52F-FE0D-9619-C28F6711603D}"/>
              </a:ext>
            </a:extLst>
          </p:cNvPr>
          <p:cNvSpPr/>
          <p:nvPr/>
        </p:nvSpPr>
        <p:spPr>
          <a:xfrm>
            <a:off x="9775846" y="4576098"/>
            <a:ext cx="2416153" cy="129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marR="0" lvl="0" indent="-8572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ค่าเป้าหมายตามแผนปฏิบัติการด้านการลดก๊าซเรือนกระจกของประเทศ (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NDC Action Plan)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โดยปี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เป็นผลการลดก๊าซเรือนกระจกในปี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2566</a:t>
            </a:r>
          </a:p>
          <a:p>
            <a:pPr marL="84138" marR="0" lvl="0" indent="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ทั้งนี้ หาก</a:t>
            </a:r>
            <a:r>
              <a:rPr kumimoji="0" lang="en-US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(ร่าง) </a:t>
            </a:r>
            <a:r>
              <a:rPr kumimoji="0" lang="en-US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NDC Action Plan</a:t>
            </a:r>
            <a: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(ฉบับปรับปรุง</a:t>
            </a:r>
            <a:r>
              <a:rPr kumimoji="0" lang="en-US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ผ่านความเห็นชอบจาก ครม. แล้ว ให้ปรับ</a:t>
            </a:r>
            <a:b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3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ค่าเป้าหมาย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ให้เป็นไปตามตามแผนฯ ดังกล่าว</a:t>
            </a: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391287-D52C-C33A-C7D1-DBBCFEEF55CE}"/>
              </a:ext>
            </a:extLst>
          </p:cNvPr>
          <p:cNvSpPr txBox="1"/>
          <p:nvPr/>
        </p:nvSpPr>
        <p:spPr>
          <a:xfrm>
            <a:off x="1352291" y="1859444"/>
            <a:ext cx="1090740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ทส.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ทส. </a:t>
            </a: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5B66FADD-4571-665B-E8C6-497969F4C16C}"/>
              </a:ext>
            </a:extLst>
          </p:cNvPr>
          <p:cNvGrpSpPr/>
          <p:nvPr/>
        </p:nvGrpSpPr>
        <p:grpSpPr>
          <a:xfrm>
            <a:off x="9940893" y="2179724"/>
            <a:ext cx="2145706" cy="2325601"/>
            <a:chOff x="9829742" y="2327736"/>
            <a:chExt cx="2347156" cy="2430887"/>
          </a:xfrm>
        </p:grpSpPr>
        <p:sp>
          <p:nvSpPr>
            <p:cNvPr id="149" name="Star: 6 Points 148">
              <a:extLst>
                <a:ext uri="{FF2B5EF4-FFF2-40B4-BE49-F238E27FC236}">
                  <a16:creationId xmlns:a16="http://schemas.microsoft.com/office/drawing/2014/main" id="{98F6ACE8-1331-D4A0-EC45-8F8DE46C203A}"/>
                </a:ext>
              </a:extLst>
            </p:cNvPr>
            <p:cNvSpPr/>
            <p:nvPr/>
          </p:nvSpPr>
          <p:spPr>
            <a:xfrm>
              <a:off x="9829742" y="2327736"/>
              <a:ext cx="2347156" cy="2430887"/>
            </a:xfrm>
            <a:prstGeom prst="star6">
              <a:avLst>
                <a:gd name="adj" fmla="val 28154"/>
                <a:gd name="hf" fmla="val 115470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3CDE101-AAC8-7B2C-7A1F-81EB612A8A7C}"/>
                </a:ext>
              </a:extLst>
            </p:cNvPr>
            <p:cNvSpPr txBox="1"/>
            <p:nvPr/>
          </p:nvSpPr>
          <p:spPr>
            <a:xfrm>
              <a:off x="9987963" y="3028501"/>
              <a:ext cx="2022914" cy="10309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ปริมาณการลดการปล่อยก๊าซเรือนกระจก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60 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MtCO</a:t>
              </a:r>
              <a:r>
                <a:rPr kumimoji="0" lang="en-US" sz="18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2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eq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*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9CA14E4-F4B5-896E-D980-78F77A9B5C20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E02048-F16D-E77A-7ADE-0F1CA4A19B71}"/>
              </a:ext>
            </a:extLst>
          </p:cNvPr>
          <p:cNvSpPr txBox="1"/>
          <p:nvPr/>
        </p:nvSpPr>
        <p:spPr bwMode="white">
          <a:xfrm>
            <a:off x="467448" y="-79832"/>
            <a:ext cx="645586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 Agenda 2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CC86E3-5AAC-846D-F84C-8B8F10746490}"/>
              </a:ext>
            </a:extLst>
          </p:cNvPr>
          <p:cNvSpPr txBox="1"/>
          <p:nvPr/>
        </p:nvSpPr>
        <p:spPr>
          <a:xfrm>
            <a:off x="467448" y="443708"/>
            <a:ext cx="9171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18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การเติบโตอย่างยั่งยืน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30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14F72235-0184-10AA-7EC4-0C7214875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011" y="371427"/>
            <a:ext cx="493805" cy="49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D012CEB9-FCB1-3E42-B971-9CF07F2624E9}"/>
              </a:ext>
            </a:extLst>
          </p:cNvPr>
          <p:cNvGrpSpPr/>
          <p:nvPr/>
        </p:nvGrpSpPr>
        <p:grpSpPr>
          <a:xfrm>
            <a:off x="10092125" y="499049"/>
            <a:ext cx="2200639" cy="701812"/>
            <a:chOff x="10092125" y="499049"/>
            <a:chExt cx="2200639" cy="701812"/>
          </a:xfrm>
        </p:grpSpPr>
        <p:sp>
          <p:nvSpPr>
            <p:cNvPr id="225" name="Arrow: Pentagon 224">
              <a:extLst>
                <a:ext uri="{FF2B5EF4-FFF2-40B4-BE49-F238E27FC236}">
                  <a16:creationId xmlns:a16="http://schemas.microsoft.com/office/drawing/2014/main" id="{A4D1C513-74A5-8D1A-71D0-28B3716645E9}"/>
                </a:ext>
              </a:extLst>
            </p:cNvPr>
            <p:cNvSpPr/>
            <p:nvPr/>
          </p:nvSpPr>
          <p:spPr>
            <a:xfrm flipH="1">
              <a:off x="10092125" y="507041"/>
              <a:ext cx="2099874" cy="627945"/>
            </a:xfrm>
            <a:prstGeom prst="homePlat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5C058D86-78B4-A0B5-3A28-5D5615DA8196}"/>
                </a:ext>
              </a:extLst>
            </p:cNvPr>
            <p:cNvSpPr txBox="1"/>
            <p:nvPr/>
          </p:nvSpPr>
          <p:spPr>
            <a:xfrm>
              <a:off x="10643687" y="499049"/>
              <a:ext cx="1029377" cy="291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เจ้าภาพหลัก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4A23B85B-6BF8-186C-7C36-2FE1A9CBD6F1}"/>
                </a:ext>
              </a:extLst>
            </p:cNvPr>
            <p:cNvSpPr txBox="1"/>
            <p:nvPr/>
          </p:nvSpPr>
          <p:spPr>
            <a:xfrm>
              <a:off x="10641392" y="656096"/>
              <a:ext cx="1651372" cy="544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กระทรวงทรัพยากรธรรมชาติและสิ่งแวดล้อม (กรมการเปลี่ยนแปลงสภาพภูมิอากาศและสิ่งแวดล้อม)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pic>
          <p:nvPicPr>
            <p:cNvPr id="228" name="Picture 20" descr="ตราสัญลักษณ์ – กรมการเปลี่ยนแปลงสภาพภูมิอากาศและสิ่งแวดล้อม">
              <a:extLst>
                <a:ext uri="{FF2B5EF4-FFF2-40B4-BE49-F238E27FC236}">
                  <a16:creationId xmlns:a16="http://schemas.microsoft.com/office/drawing/2014/main" id="{73BBC9BC-DA06-9A74-7AE0-2921AE90F2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6045" y="546120"/>
              <a:ext cx="384141" cy="38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9ED7304-57BB-D042-C9A5-E87780CE192E}"/>
              </a:ext>
            </a:extLst>
          </p:cNvPr>
          <p:cNvSpPr txBox="1"/>
          <p:nvPr/>
        </p:nvSpPr>
        <p:spPr>
          <a:xfrm>
            <a:off x="1691920" y="1492794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180301</a:t>
            </a: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62BC971A-34A2-2428-3FE3-3E5B8EB545F7}"/>
              </a:ext>
            </a:extLst>
          </p:cNvPr>
          <p:cNvCxnSpPr>
            <a:cxnSpLocks/>
          </p:cNvCxnSpPr>
          <p:nvPr/>
        </p:nvCxnSpPr>
        <p:spPr>
          <a:xfrm>
            <a:off x="2708906" y="833402"/>
            <a:ext cx="0" cy="57240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D1330570-EE71-8A84-B529-8DEAEEFD6FB0}"/>
              </a:ext>
            </a:extLst>
          </p:cNvPr>
          <p:cNvGrpSpPr/>
          <p:nvPr/>
        </p:nvGrpSpPr>
        <p:grpSpPr>
          <a:xfrm>
            <a:off x="2867013" y="4769165"/>
            <a:ext cx="6441540" cy="504581"/>
            <a:chOff x="2909151" y="6019774"/>
            <a:chExt cx="6441540" cy="50458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C62012D-8DE7-4EC1-D392-20D56E676B12}"/>
                </a:ext>
              </a:extLst>
            </p:cNvPr>
            <p:cNvSpPr txBox="1"/>
            <p:nvPr/>
          </p:nvSpPr>
          <p:spPr>
            <a:xfrm>
              <a:off x="2909151" y="6114289"/>
              <a:ext cx="5256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ปริมาณการลดการปล่อยก๊าซเรือนกระจก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A22BCC5-70D5-21A9-8226-E5E5404A8B37}"/>
                </a:ext>
              </a:extLst>
            </p:cNvPr>
            <p:cNvSpPr/>
            <p:nvPr/>
          </p:nvSpPr>
          <p:spPr>
            <a:xfrm rot="993858">
              <a:off x="7731552" y="6019774"/>
              <a:ext cx="484758" cy="1682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บังคับ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D9C86D7-42C8-C597-358B-28041A06F2C3}"/>
                </a:ext>
              </a:extLst>
            </p:cNvPr>
            <p:cNvSpPr txBox="1"/>
            <p:nvPr/>
          </p:nvSpPr>
          <p:spPr>
            <a:xfrm>
              <a:off x="8178172" y="6081413"/>
              <a:ext cx="1172519" cy="442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เฉพาะ สส. สนพ. สนข. คพ. กรอ. </a:t>
              </a:r>
              <a:r>
                <a:rPr kumimoji="0" lang="th-TH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สศ</a:t>
              </a:r>
              <a:r>
                <a:rPr kumimoji="0" lang="th-T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EF547E2-8E43-8D81-02CB-C03DC8E4B858}"/>
              </a:ext>
            </a:extLst>
          </p:cNvPr>
          <p:cNvGrpSpPr/>
          <p:nvPr/>
        </p:nvGrpSpPr>
        <p:grpSpPr>
          <a:xfrm>
            <a:off x="2808454" y="908899"/>
            <a:ext cx="6444000" cy="373493"/>
            <a:chOff x="2839984" y="908899"/>
            <a:chExt cx="6444000" cy="373493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0C66C55-07DA-A309-8426-0D4AEADCDB4B}"/>
                </a:ext>
              </a:extLst>
            </p:cNvPr>
            <p:cNvSpPr/>
            <p:nvPr/>
          </p:nvSpPr>
          <p:spPr>
            <a:xfrm>
              <a:off x="2839984" y="908899"/>
              <a:ext cx="6444000" cy="360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A7CA68-B8FE-ED73-EE74-9F5C89BACF4A}"/>
                </a:ext>
              </a:extLst>
            </p:cNvPr>
            <p:cNvSpPr txBox="1"/>
            <p:nvPr/>
          </p:nvSpPr>
          <p:spPr>
            <a:xfrm>
              <a:off x="2858966" y="913060"/>
              <a:ext cx="6408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ห่วงโซ่คุณค่า (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Value Chain) </a:t>
              </a: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66CF310-015F-66CB-336D-492CF613DF2D}"/>
              </a:ext>
            </a:extLst>
          </p:cNvPr>
          <p:cNvGrpSpPr/>
          <p:nvPr/>
        </p:nvGrpSpPr>
        <p:grpSpPr>
          <a:xfrm>
            <a:off x="6442370" y="1855529"/>
            <a:ext cx="1872000" cy="900000"/>
            <a:chOff x="6505430" y="1855529"/>
            <a:chExt cx="1872000" cy="900000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C62A97F2-921C-D67F-2971-78439C3F04B2}"/>
                </a:ext>
              </a:extLst>
            </p:cNvPr>
            <p:cNvSpPr/>
            <p:nvPr/>
          </p:nvSpPr>
          <p:spPr>
            <a:xfrm>
              <a:off x="6505430" y="1855529"/>
              <a:ext cx="1872000" cy="900000"/>
            </a:xfrm>
            <a:prstGeom prst="chevron">
              <a:avLst>
                <a:gd name="adj" fmla="val 21719"/>
              </a:avLst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B00071-3E76-1ED3-72BE-14D00BEE2B84}"/>
                </a:ext>
              </a:extLst>
            </p:cNvPr>
            <p:cNvSpPr txBox="1"/>
            <p:nvPr/>
          </p:nvSpPr>
          <p:spPr>
            <a:xfrm>
              <a:off x="6569987" y="1866489"/>
              <a:ext cx="1770355" cy="886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V03 </a:t>
              </a:r>
              <a:r>
                <a:rPr kumimoji="0" lang="th-TH" sz="1600" b="0" i="0" u="none" strike="noStrike" kern="120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สภาพแวดล้อมที่เอื้อต่อการเติบโตอย่างยั่งยืนบนสังคมที่เป็นมิตรต่อสภาพภูมิอากาศ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46E61AF-CEA9-F8C0-51DE-1E576AD9B065}"/>
              </a:ext>
            </a:extLst>
          </p:cNvPr>
          <p:cNvGrpSpPr/>
          <p:nvPr/>
        </p:nvGrpSpPr>
        <p:grpSpPr>
          <a:xfrm>
            <a:off x="2817702" y="1855529"/>
            <a:ext cx="1872000" cy="900000"/>
            <a:chOff x="2880762" y="1855529"/>
            <a:chExt cx="1872000" cy="900000"/>
          </a:xfrm>
        </p:grpSpPr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8B773351-41D0-AE91-50A2-24C7FCEA9A8D}"/>
                </a:ext>
              </a:extLst>
            </p:cNvPr>
            <p:cNvSpPr/>
            <p:nvPr/>
          </p:nvSpPr>
          <p:spPr>
            <a:xfrm>
              <a:off x="2880762" y="1855529"/>
              <a:ext cx="1872000" cy="900000"/>
            </a:xfrm>
            <a:prstGeom prst="chevron">
              <a:avLst>
                <a:gd name="adj" fmla="val 21719"/>
              </a:avLst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BC9B16DC-05D8-D193-2D60-124CD1AAD7EA}"/>
                </a:ext>
              </a:extLst>
            </p:cNvPr>
            <p:cNvSpPr txBox="1"/>
            <p:nvPr/>
          </p:nvSpPr>
          <p:spPr>
            <a:xfrm>
              <a:off x="2934433" y="1866489"/>
              <a:ext cx="1770355" cy="689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V01</a:t>
              </a:r>
              <a:r>
                <a:rPr kumimoji="0" lang="th-TH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การพัฒนาโครงสร้างพื้นฐานด้านการลดก๊าซเรือนกระจกของประเทศ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3D10515-6B93-4ABE-E6C6-4E28E7591E92}"/>
              </a:ext>
            </a:extLst>
          </p:cNvPr>
          <p:cNvGrpSpPr/>
          <p:nvPr/>
        </p:nvGrpSpPr>
        <p:grpSpPr>
          <a:xfrm>
            <a:off x="4630036" y="1855529"/>
            <a:ext cx="1872000" cy="900000"/>
            <a:chOff x="4693096" y="1855529"/>
            <a:chExt cx="1872000" cy="900000"/>
          </a:xfrm>
        </p:grpSpPr>
        <p:sp>
          <p:nvSpPr>
            <p:cNvPr id="45" name="Arrow: Chevron 44">
              <a:extLst>
                <a:ext uri="{FF2B5EF4-FFF2-40B4-BE49-F238E27FC236}">
                  <a16:creationId xmlns:a16="http://schemas.microsoft.com/office/drawing/2014/main" id="{76EA5756-3EA3-3234-CFDA-8EEC996BFF08}"/>
                </a:ext>
              </a:extLst>
            </p:cNvPr>
            <p:cNvSpPr/>
            <p:nvPr/>
          </p:nvSpPr>
          <p:spPr>
            <a:xfrm>
              <a:off x="4693096" y="1855529"/>
              <a:ext cx="1872000" cy="900000"/>
            </a:xfrm>
            <a:prstGeom prst="chevron">
              <a:avLst>
                <a:gd name="adj" fmla="val 21719"/>
              </a:avLst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A3ED31-B832-F93F-0D29-76EC50F63431}"/>
                </a:ext>
              </a:extLst>
            </p:cNvPr>
            <p:cNvSpPr txBox="1"/>
            <p:nvPr/>
          </p:nvSpPr>
          <p:spPr>
            <a:xfrm>
              <a:off x="4741324" y="1866489"/>
              <a:ext cx="1770355" cy="493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V02</a:t>
              </a:r>
              <a:r>
                <a:rPr kumimoji="0" lang="th-TH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การดำเนินงานลดก๊าซเรือนกระจก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D8DD6276-FC3A-B3D3-0D03-0F86E55E0822}"/>
              </a:ext>
            </a:extLst>
          </p:cNvPr>
          <p:cNvSpPr txBox="1"/>
          <p:nvPr/>
        </p:nvSpPr>
        <p:spPr>
          <a:xfrm>
            <a:off x="2881516" y="2778660"/>
            <a:ext cx="1536109" cy="1194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อบก.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อส.)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(สถ.)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(สศก.)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85F4FF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7800" marR="0" lvl="0" indent="-1778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721C4E-7E3B-9B68-8B8A-F1072751CBA1}"/>
              </a:ext>
            </a:extLst>
          </p:cNvPr>
          <p:cNvSpPr txBox="1"/>
          <p:nvPr/>
        </p:nvSpPr>
        <p:spPr>
          <a:xfrm>
            <a:off x="4586638" y="2778660"/>
            <a:ext cx="1753352" cy="156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อบก.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ทช.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ปม.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อส.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คพ.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สส.)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(สป.อก.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กรอ.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สอน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(สป.กษ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 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ปศ.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กข./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พด.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ฝล.)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กฟภ.)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(ขบ.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สนข.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พน. (สนพ.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ชธ.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ธพ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พพ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0252B2-5CA1-AF2D-6F7F-D69853AF1E8C}"/>
              </a:ext>
            </a:extLst>
          </p:cNvPr>
          <p:cNvSpPr txBox="1"/>
          <p:nvPr/>
        </p:nvSpPr>
        <p:spPr>
          <a:xfrm>
            <a:off x="6530385" y="2778660"/>
            <a:ext cx="1615052" cy="1377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สป.ทส.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สส.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ทธ.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อบก.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ปม.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อส.)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(อต.)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(ปภ.)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(ปศ.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กวก.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มก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อว.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th-TH" sz="14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9D5EE1-A778-6CDB-032D-DD9B90C88C9B}"/>
              </a:ext>
            </a:extLst>
          </p:cNvPr>
          <p:cNvSpPr txBox="1"/>
          <p:nvPr/>
        </p:nvSpPr>
        <p:spPr>
          <a:xfrm>
            <a:off x="8338398" y="1518856"/>
            <a:ext cx="1154723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กรมการเปลี่ยนแปลงสภาพภูมิอากาศและสิ่งแวดล้อม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011A549-7201-7AA2-D5C1-3904925FBA87}"/>
              </a:ext>
            </a:extLst>
          </p:cNvPr>
          <p:cNvGrpSpPr/>
          <p:nvPr/>
        </p:nvGrpSpPr>
        <p:grpSpPr>
          <a:xfrm>
            <a:off x="1283855" y="1513599"/>
            <a:ext cx="545361" cy="289957"/>
            <a:chOff x="1562731" y="1899324"/>
            <a:chExt cx="545361" cy="289957"/>
          </a:xfrm>
        </p:grpSpPr>
        <p:pic>
          <p:nvPicPr>
            <p:cNvPr id="54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C3A3D737-D90A-45A2-B92E-FB34C58E92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1026F62-F258-E5F6-5E7C-B76610C443FD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042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0CCD2E1-FE79-887E-E8D8-4E15AC8DBD7A}"/>
              </a:ext>
            </a:extLst>
          </p:cNvPr>
          <p:cNvSpPr/>
          <p:nvPr/>
        </p:nvSpPr>
        <p:spPr bwMode="hidden">
          <a:xfrm>
            <a:off x="76324" y="1844790"/>
            <a:ext cx="11895263" cy="422050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912931" y="6094637"/>
            <a:ext cx="1008000" cy="612000"/>
          </a:xfrm>
          <a:prstGeom prst="round2SameRect">
            <a:avLst>
              <a:gd name="adj1" fmla="val 14259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817860" y="6094637"/>
            <a:ext cx="1995601" cy="612000"/>
          </a:xfrm>
          <a:prstGeom prst="round2SameRect">
            <a:avLst>
              <a:gd name="adj1" fmla="val 17323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814108" y="6094637"/>
            <a:ext cx="1908277" cy="612000"/>
          </a:xfrm>
          <a:prstGeom prst="round2SameRect">
            <a:avLst>
              <a:gd name="adj1" fmla="val 1762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59980" y="6094637"/>
            <a:ext cx="6244479" cy="612000"/>
          </a:xfrm>
          <a:prstGeom prst="round2SameRect">
            <a:avLst>
              <a:gd name="adj1" fmla="val 18122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890131"/>
            <a:ext cx="11895262" cy="9073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E6030D7-9BD3-E6BC-2095-27161AA93142}"/>
              </a:ext>
            </a:extLst>
          </p:cNvPr>
          <p:cNvSpPr txBox="1"/>
          <p:nvPr/>
        </p:nvSpPr>
        <p:spPr>
          <a:xfrm>
            <a:off x="447230" y="967730"/>
            <a:ext cx="6372000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63863" marR="0" lvl="0" indent="-29638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ทส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กรมการเปลี่ยนแปลงสภาพภูมิอากาศและสิ่งแวดล้อม (สส.)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2" y="905344"/>
            <a:ext cx="6300000" cy="5832000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453750" y="6083508"/>
            <a:ext cx="6244479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27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793392" y="905344"/>
            <a:ext cx="1944000" cy="5832000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795782" y="905344"/>
            <a:ext cx="2037235" cy="5832000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91407" y="905344"/>
            <a:ext cx="1044000" cy="5832000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815470" y="6074799"/>
            <a:ext cx="1902366" cy="57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17859" y="6074799"/>
            <a:ext cx="1995602" cy="57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912932" y="6074799"/>
            <a:ext cx="1008000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7538878-7B82-B91C-F300-D851BC77D08A}"/>
              </a:ext>
            </a:extLst>
          </p:cNvPr>
          <p:cNvGrpSpPr/>
          <p:nvPr/>
        </p:nvGrpSpPr>
        <p:grpSpPr>
          <a:xfrm>
            <a:off x="76327" y="913719"/>
            <a:ext cx="338554" cy="861716"/>
            <a:chOff x="76327" y="974682"/>
            <a:chExt cx="338554" cy="861716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D52F46A-3119-5DE1-E044-E4B14CA6440D}"/>
                </a:ext>
              </a:extLst>
            </p:cNvPr>
            <p:cNvSpPr/>
            <p:nvPr/>
          </p:nvSpPr>
          <p:spPr>
            <a:xfrm rot="16200000">
              <a:off x="-180262" y="1268104"/>
              <a:ext cx="861714" cy="2748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0FFCCB38-75D3-0041-7DE9-1E7B96A6BCE0}"/>
                </a:ext>
              </a:extLst>
            </p:cNvPr>
            <p:cNvSpPr txBox="1"/>
            <p:nvPr/>
          </p:nvSpPr>
          <p:spPr>
            <a:xfrm rot="16200000">
              <a:off x="-185254" y="1236263"/>
              <a:ext cx="861715" cy="338554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หน่วยงานหลัก</a:t>
              </a:r>
            </a:p>
          </p:txBody>
        </p:sp>
      </p:grp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839759" y="3827359"/>
            <a:ext cx="4176000" cy="262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781910"/>
            <a:ext cx="2915861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B99D6F-F8F6-13EF-E2D8-72B3FE005FDF}"/>
              </a:ext>
            </a:extLst>
          </p:cNvPr>
          <p:cNvSpPr txBox="1"/>
          <p:nvPr/>
        </p:nvSpPr>
        <p:spPr>
          <a:xfrm>
            <a:off x="8776226" y="1834008"/>
            <a:ext cx="2056791" cy="9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ทส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องค์การบริหารจัดการก๊าซเรือนกระจก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(อบก.)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911269-FC0D-1F74-7A7A-F7C11064E925}"/>
              </a:ext>
            </a:extLst>
          </p:cNvPr>
          <p:cNvSpPr txBox="1"/>
          <p:nvPr/>
        </p:nvSpPr>
        <p:spPr>
          <a:xfrm>
            <a:off x="9690538" y="394810"/>
            <a:ext cx="2281048" cy="461665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30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A8394D-08CA-CD8C-ADD2-A8D12919EA87}"/>
              </a:ext>
            </a:extLst>
          </p:cNvPr>
          <p:cNvSpPr txBox="1"/>
          <p:nvPr/>
        </p:nvSpPr>
        <p:spPr>
          <a:xfrm>
            <a:off x="2025868" y="1841429"/>
            <a:ext cx="4449465" cy="9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36900" marR="0" lvl="0" indent="-3136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สำนักงานปลัดกระทรวงทรัพยากรธรรมชาติและสิ่งแวดล้อม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กรมควบคุมมลพิษ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คพ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3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กรมทรัพยากรธรณี (ทธ.)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4.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กรมป่าไม้ (ปม.)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กรมอุทยานแห่งชาติ สัตว์ป่า และพันธุ์พืช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อส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กรมทรัพยากรทางทะเลและชายฝั่ง (ทช.)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487076-2448-B89E-5390-8660A1FF1B19}"/>
              </a:ext>
            </a:extLst>
          </p:cNvPr>
          <p:cNvSpPr txBox="1"/>
          <p:nvPr/>
        </p:nvSpPr>
        <p:spPr>
          <a:xfrm>
            <a:off x="2025868" y="2784028"/>
            <a:ext cx="3918730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กรมอุตุนิยมวิทยา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อต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           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6528EC-ED8C-3754-75EA-D1EF6D4A2C9F}"/>
              </a:ext>
            </a:extLst>
          </p:cNvPr>
          <p:cNvSpPr txBox="1"/>
          <p:nvPr/>
        </p:nvSpPr>
        <p:spPr>
          <a:xfrm>
            <a:off x="2025868" y="3289805"/>
            <a:ext cx="4739136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สำนักงานนโยบายและแผนการขนส่งและจราจร</a:t>
            </a:r>
            <a:r>
              <a:rPr kumimoji="0" lang="en-US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สนข.</a:t>
            </a:r>
            <a:r>
              <a:rPr kumimoji="0" lang="en-US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2. </a:t>
            </a:r>
            <a:r>
              <a:rPr kumimoji="0" lang="th-TH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กรมการขนส่งทางบก </a:t>
            </a:r>
            <a:r>
              <a:rPr kumimoji="0" lang="en-US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ขบ</a:t>
            </a:r>
            <a:r>
              <a:rPr kumimoji="0" lang="en-US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th-TH" sz="16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73753C-7419-58F9-BB37-19641FAD834A}"/>
              </a:ext>
            </a:extLst>
          </p:cNvPr>
          <p:cNvSpPr txBox="1"/>
          <p:nvPr/>
        </p:nvSpPr>
        <p:spPr>
          <a:xfrm>
            <a:off x="2025868" y="3645071"/>
            <a:ext cx="4711206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สำนักงานปลัดกระทรวงอุตสาหกรรม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กรมโรงงานอุตสาหกรรม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สำนักงานคณะกรรมการอ้อยและน้ำตาลทราย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สอน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1384C3-2F18-C95D-812F-35AF68ACC8D2}"/>
              </a:ext>
            </a:extLst>
          </p:cNvPr>
          <p:cNvSpPr txBox="1"/>
          <p:nvPr/>
        </p:nvSpPr>
        <p:spPr>
          <a:xfrm>
            <a:off x="401580" y="4209215"/>
            <a:ext cx="1651145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กระทรวงพลังงาน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พน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7B93E-F87E-F789-B8DB-BB7961D8FDB2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A1BC5B-EF44-26D7-37BC-2ACFC94BD7D2}"/>
              </a:ext>
            </a:extLst>
          </p:cNvPr>
          <p:cNvSpPr txBox="1"/>
          <p:nvPr/>
        </p:nvSpPr>
        <p:spPr bwMode="white">
          <a:xfrm>
            <a:off x="422228" y="-71260"/>
            <a:ext cx="97331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2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การลดการปล่อยก๊าซเรือนกระจก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694A51-3753-05D1-E580-6BB3722123D0}"/>
              </a:ext>
            </a:extLst>
          </p:cNvPr>
          <p:cNvSpPr txBox="1"/>
          <p:nvPr/>
        </p:nvSpPr>
        <p:spPr>
          <a:xfrm>
            <a:off x="502154" y="479993"/>
            <a:ext cx="5680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87225B-6EEE-ECD6-3B00-E53F7CC61CA3}"/>
              </a:ext>
            </a:extLst>
          </p:cNvPr>
          <p:cNvSpPr txBox="1"/>
          <p:nvPr/>
        </p:nvSpPr>
        <p:spPr>
          <a:xfrm>
            <a:off x="451293" y="1834008"/>
            <a:ext cx="1741285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กระทรวทรัพยากรธรรมชาติ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 PSK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3051175" marR="0" lvl="0" indent="-3051175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และสิ่งแวดล้อม (ทส.)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62A511-8849-9770-D973-82BEC2ADC754}"/>
              </a:ext>
            </a:extLst>
          </p:cNvPr>
          <p:cNvSpPr txBox="1"/>
          <p:nvPr/>
        </p:nvSpPr>
        <p:spPr>
          <a:xfrm>
            <a:off x="422203" y="2781686"/>
            <a:ext cx="1741285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3372AC-7625-F0FA-8A4C-9C3DE73B1AB2}"/>
              </a:ext>
            </a:extLst>
          </p:cNvPr>
          <p:cNvSpPr txBox="1"/>
          <p:nvPr/>
        </p:nvSpPr>
        <p:spPr>
          <a:xfrm>
            <a:off x="414879" y="3282169"/>
            <a:ext cx="1741285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(คค.)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5E0D34-CCDF-8951-370F-19787B39DE7B}"/>
              </a:ext>
            </a:extLst>
          </p:cNvPr>
          <p:cNvSpPr txBox="1"/>
          <p:nvPr/>
        </p:nvSpPr>
        <p:spPr>
          <a:xfrm>
            <a:off x="405000" y="3630208"/>
            <a:ext cx="1741285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(อก.)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1E1852-C4DD-C43D-D07C-9792E81CB605}"/>
              </a:ext>
            </a:extLst>
          </p:cNvPr>
          <p:cNvSpPr txBox="1"/>
          <p:nvPr/>
        </p:nvSpPr>
        <p:spPr>
          <a:xfrm>
            <a:off x="2025868" y="4239039"/>
            <a:ext cx="4709133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สำนักงานนโยบายและแผนพลังงาน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สนพ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กรมเชื้อเพลิงธรรมชาติ (ชธ.)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กรมธุรกิจพลังงาน 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ธพ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กรมพัฒนาพลังงานทดแทนและอนุรักษ์พลังงาน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พพ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81F94C-033E-AC9F-8877-E416E9FC897E}"/>
              </a:ext>
            </a:extLst>
          </p:cNvPr>
          <p:cNvSpPr txBox="1"/>
          <p:nvPr/>
        </p:nvSpPr>
        <p:spPr>
          <a:xfrm>
            <a:off x="2025868" y="4759798"/>
            <a:ext cx="4788240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กรมส่งเสริมการปกครองท้องถิ่น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กรมป้องกันและบรรเทาสาธารณภัย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ปภ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63441C-00C6-DF2C-33E2-038BA5D97BBD}"/>
              </a:ext>
            </a:extLst>
          </p:cNvPr>
          <p:cNvSpPr txBox="1"/>
          <p:nvPr/>
        </p:nvSpPr>
        <p:spPr>
          <a:xfrm>
            <a:off x="394770" y="4759798"/>
            <a:ext cx="1741285" cy="31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801F87-8E0A-47A9-7C3C-04EF99420924}"/>
              </a:ext>
            </a:extLst>
          </p:cNvPr>
          <p:cNvSpPr txBox="1"/>
          <p:nvPr/>
        </p:nvSpPr>
        <p:spPr>
          <a:xfrm>
            <a:off x="2025868" y="5070317"/>
            <a:ext cx="4716226" cy="9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สำนักงานปลัดกระทรวงเกษตรและสหกรณ์ (สป.กษ.)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กรมปศุสัตว์ (ปศ.)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สำนักงานเศรษฐกิจการเกษตร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สศก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 4.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กรมฝนหลวง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ฝล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 5.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กรมการข้าว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กรมพัฒนาที่ดิน (พด.)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7. </a:t>
            </a:r>
            <a:r>
              <a:rPr kumimoji="0" lang="th-TH" sz="1600" b="0" i="0" u="none" strike="noStrike" kern="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กรมวิชาการเกษตร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กวก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สำนักงานมาตรฐานสินค้าเกษตรและอาหารแห่งชาติ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มก</a:t>
            </a:r>
            <a:r>
              <a:rPr kumimoji="0" lang="th-TH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</a:t>
            </a:r>
            <a:endParaRPr kumimoji="0" lang="en-US" sz="1600" b="0" i="0" u="none" strike="noStrike" kern="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B2C839-F6D2-65BE-73E1-6AF51A52FF62}"/>
              </a:ext>
            </a:extLst>
          </p:cNvPr>
          <p:cNvSpPr txBox="1"/>
          <p:nvPr/>
        </p:nvSpPr>
        <p:spPr>
          <a:xfrm>
            <a:off x="427910" y="5064637"/>
            <a:ext cx="1598483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กระทรวงเกษตรและสหกรณ์ (กษ.)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1A429E-F775-2766-06BB-0846BF75DCAB}"/>
              </a:ext>
            </a:extLst>
          </p:cNvPr>
          <p:cNvSpPr txBox="1"/>
          <p:nvPr/>
        </p:nvSpPr>
        <p:spPr>
          <a:xfrm>
            <a:off x="6791650" y="1834008"/>
            <a:ext cx="1826833" cy="53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การไฟฟ้าส่วนภูมิภาค (กฟภ.)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75E4AC-F2EC-FF55-2590-02E653870902}"/>
              </a:ext>
            </a:extLst>
          </p:cNvPr>
          <p:cNvSpPr txBox="1"/>
          <p:nvPr/>
        </p:nvSpPr>
        <p:spPr>
          <a:xfrm>
            <a:off x="8791414" y="2820704"/>
            <a:ext cx="2121517" cy="9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วิจัยและนวัตกรรม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อว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44000" marR="0" lvl="0" indent="-144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สำนักงานพัฒนาเทคโนโลยีอวกาศและภูมิสารสนเทศ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FAD487-8EB3-E503-8187-F9C4AE5D4CA8}"/>
              </a:ext>
            </a:extLst>
          </p:cNvPr>
          <p:cNvSpPr txBox="1"/>
          <p:nvPr/>
        </p:nvSpPr>
        <p:spPr>
          <a:xfrm>
            <a:off x="-694" y="6632664"/>
            <a:ext cx="60587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ๆ,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โดยมี สป.มท. เกี่ยวข้องในฐานะดูแลจังหวัด </a:t>
            </a:r>
          </a:p>
        </p:txBody>
      </p:sp>
    </p:spTree>
    <p:extLst>
      <p:ext uri="{BB962C8B-B14F-4D97-AF65-F5344CB8AC3E}">
        <p14:creationId xmlns:p14="http://schemas.microsoft.com/office/powerpoint/2010/main" val="17412876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9F101D-8BA4-161C-5E6A-9FD8D16B8B8E}"/>
              </a:ext>
            </a:extLst>
          </p:cNvPr>
          <p:cNvSpPr/>
          <p:nvPr/>
        </p:nvSpPr>
        <p:spPr>
          <a:xfrm>
            <a:off x="0" y="2113383"/>
            <a:ext cx="12192000" cy="2631233"/>
          </a:xfrm>
          <a:prstGeom prst="rect">
            <a:avLst/>
          </a:prstGeom>
          <a:solidFill>
            <a:srgbClr val="E56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25218005-99DB-44A0-1E8F-00E39873D190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-4" y="3031429"/>
            <a:ext cx="1219200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3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6" name="Picture 5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FA11E02C-1E02-CBE4-925C-B5D8784D7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122" y="370808"/>
            <a:ext cx="1461756" cy="146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455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6A7BC56-E4D5-245B-D3AF-37F20939EE4E}"/>
              </a:ext>
            </a:extLst>
          </p:cNvPr>
          <p:cNvSpPr/>
          <p:nvPr/>
        </p:nvSpPr>
        <p:spPr>
          <a:xfrm>
            <a:off x="348758" y="1355500"/>
            <a:ext cx="11640042" cy="5273705"/>
          </a:xfrm>
          <a:prstGeom prst="roundRect">
            <a:avLst>
              <a:gd name="adj" fmla="val 12962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61A9B4DE-D128-43A4-8937-BCA5CCC1C001}"/>
              </a:ext>
            </a:extLst>
          </p:cNvPr>
          <p:cNvSpPr txBox="1">
            <a:spLocks/>
          </p:cNvSpPr>
          <p:nvPr/>
        </p:nvSpPr>
        <p:spPr>
          <a:xfrm>
            <a:off x="9387512" y="655662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24199E-C008-9DBF-5282-5CB63D626085}"/>
              </a:ext>
            </a:extLst>
          </p:cNvPr>
          <p:cNvSpPr txBox="1"/>
          <p:nvPr/>
        </p:nvSpPr>
        <p:spPr>
          <a:xfrm>
            <a:off x="437323" y="205073"/>
            <a:ext cx="505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ที่มา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2E5D2E-DAC0-CA9B-9C9A-5990DDE94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67" y="2118670"/>
            <a:ext cx="10964099" cy="4567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273050" lvl="0" indent="-273050" defTabSz="457200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None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เห็นชอบประเด็นการจัดทำตัวชี้วัดขับเคลื่อนการบูรณาการร่วมกัน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ทั้ง 6 ประเด็น ประจำปีงบประมาณ พ.ศ 2568 ได้แก่ </a:t>
            </a:r>
            <a:b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</a:t>
            </a:r>
            <a:r>
              <a:rPr lang="th-TH" altLang="en-US" sz="22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การบริหารจัดการและอนุรักษ์ฟื้นฟูน้ำทั้งระบบ 2)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การลดการปล่อยก๊าซเรือนกระจก 3) รายได้จากการท่องเที่ยว 4) รายได้ของผู้ประกอบการ 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SMEs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 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OTOP </a:t>
            </a:r>
            <a:r>
              <a:rPr lang="th-TH" altLang="en-US" sz="22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การลดปริมาณฝุ่นละออง 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PM2.5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 6) การยกระดับผลการประเมินสมรรถนะนักเรียนตามมาตรฐานสากล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PISA)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รวมทั้งหน่วยงานที่เกี่ยวข้อง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en-US" sz="2200" b="1" i="0" u="none" strike="noStrike" kern="120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เพื่อร่วมกันขับเคลื่อนเป้าหมาย และมอบหมายให้ </a:t>
            </a:r>
            <a:r>
              <a:rPr kumimoji="0" lang="th-TH" altLang="en-US" sz="2200" b="1" i="0" u="none" strike="noStrike" kern="1200" cap="none" spc="-4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พิจารณาการกำหนดตัวชี้วัดและค่าเป้าหมายของตัวชี้วัดขับเคลื่อนการบูรณาการร่วมกัน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</a:t>
            </a:r>
          </a:p>
          <a:p>
            <a:pPr marL="273050" marR="0" lvl="0" indent="-273050" algn="l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เห็นชอบให้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ไปขับเคลื่อนส่วนราชการ จังหวัด และองค์การมหาชนที่จัดตั้งตามพระราชบัญญัติองค์การมหาชน พ.ศ. 2542 และที่แก้ไขเพิ่มเติม รวมทั้งองค์การมหาชนที่จัดตั้งตามพระราชบัญญัติเฉพาะที่ไม่อยู่ภายใต้พระราชบัญญัติการบริหารทุนหมุนเวียน พ.ศ. 2558</a:t>
            </a:r>
          </a:p>
          <a:p>
            <a:pPr marL="273050" marR="0" lvl="0" indent="-273050" algn="l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เห็นชอบให้สำนักงานคณะกรรมการนโยบายรัฐวิสาหกิจนำตัวชี้วัดขับเคลื่อนการบูรณาการร่วมกัน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ไปขับเคลื่อนหน่วยงานรัฐวิสาหกิจ และส่งผลการดำเนินงานหรือผลการประเมินให้สำนักงาน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ในสิ้นปีงบประมาณ พ.ศ. 2568</a:t>
            </a:r>
            <a:endParaRPr kumimoji="0" lang="en-US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73050" marR="0" lvl="0" indent="-273050" algn="l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เห็นชอบให้กรมบัญชีกลางนำตัวชี้วัดขับเคลื่อนการบูรณาการร่วมกัน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องค์การมหาชนที่จัดตั้งตามพระราชบัญญัติเฉพาะที่อยู่ภายใต้พระราชบัญญัติการบริหารทุนหมุนเวียน พ.ศ. 2558 และทุนหมุนเวียนอื่นภายใต้ระบบการประเมินของกรมบัญชีกลาง และส่งผลการดำเนินงานหรือผลการประเมินให้สำนักงาน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ในสิ้นปีงบประมาณ พ.ศ. 2568</a:t>
            </a:r>
          </a:p>
          <a:p>
            <a:pPr marL="273050" marR="0" lvl="0" indent="-273050" algn="l" defTabSz="4572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เห็นชอบให้กรมส่งเสริมการปกครองท้องถิ่นนำตัวชี้วัดขับเคลื่อนการบูรณาการร่วมกัน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ไปขับเคลื่อนองค์กรปกครองส่วนท้องถิ่น และส่งผลการดำเนินงานหรือผลการประเมินให้สำนักงาน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ในสิ้นปีงบประมาณ พ.ศ. </a:t>
            </a:r>
            <a:r>
              <a:rPr lang="th-TH" altLang="en-US" sz="22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2568</a:t>
            </a:r>
            <a:endParaRPr kumimoji="0" lang="th-TH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BD3D36A-0A6B-58C5-BDB7-46C5913AF01D}"/>
              </a:ext>
            </a:extLst>
          </p:cNvPr>
          <p:cNvSpPr txBox="1"/>
          <p:nvPr/>
        </p:nvSpPr>
        <p:spPr>
          <a:xfrm>
            <a:off x="651349" y="1713493"/>
            <a:ext cx="90590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marR="0" lvl="0" indent="-273050" algn="thaiDi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ตัวชี้วัดขับเคลื่อนการบูรณาการร่วมกัน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Joint KPIs)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256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4D5D017-99E6-D2F2-6A00-AE50ED46124F}"/>
              </a:ext>
            </a:extLst>
          </p:cNvPr>
          <p:cNvSpPr/>
          <p:nvPr/>
        </p:nvSpPr>
        <p:spPr>
          <a:xfrm>
            <a:off x="707738" y="1099735"/>
            <a:ext cx="11281062" cy="623700"/>
          </a:xfrm>
          <a:prstGeom prst="roundRect">
            <a:avLst>
              <a:gd name="adj" fmla="val 50000"/>
            </a:avLst>
          </a:prstGeom>
          <a:solidFill>
            <a:srgbClr val="BFE2A8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6322A3-F069-EEE5-0211-B6E6AC79A29C}"/>
              </a:ext>
            </a:extLst>
          </p:cNvPr>
          <p:cNvSpPr txBox="1"/>
          <p:nvPr/>
        </p:nvSpPr>
        <p:spPr>
          <a:xfrm>
            <a:off x="1025368" y="1202992"/>
            <a:ext cx="10338576" cy="5204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173038" marR="0" lvl="0" indent="0" algn="thaiDist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มติ </a:t>
            </a:r>
            <a:r>
              <a:rPr kumimoji="0" lang="th-TH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ครั้งที่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/256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วันที่ 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 มีนาคม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9EE55C-2661-52C8-C711-A2D39B251246}"/>
              </a:ext>
            </a:extLst>
          </p:cNvPr>
          <p:cNvGrpSpPr/>
          <p:nvPr/>
        </p:nvGrpSpPr>
        <p:grpSpPr>
          <a:xfrm>
            <a:off x="132080" y="905632"/>
            <a:ext cx="1008000" cy="972000"/>
            <a:chOff x="-84639" y="3432629"/>
            <a:chExt cx="1414086" cy="14245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F098CFE-8DAF-A6F0-B094-E3DE383CCACD}"/>
                </a:ext>
              </a:extLst>
            </p:cNvPr>
            <p:cNvGrpSpPr/>
            <p:nvPr/>
          </p:nvGrpSpPr>
          <p:grpSpPr>
            <a:xfrm>
              <a:off x="-84639" y="3432629"/>
              <a:ext cx="1414086" cy="1424561"/>
              <a:chOff x="8243711" y="2275512"/>
              <a:chExt cx="3512867" cy="351286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F6D1113-8FB7-0323-75B4-E637E7FD3561}"/>
                  </a:ext>
                </a:extLst>
              </p:cNvPr>
              <p:cNvGrpSpPr/>
              <p:nvPr/>
            </p:nvGrpSpPr>
            <p:grpSpPr>
              <a:xfrm>
                <a:off x="8243711" y="2275512"/>
                <a:ext cx="3512867" cy="3512866"/>
                <a:chOff x="4283335" y="1881752"/>
                <a:chExt cx="3891646" cy="3891646"/>
              </a:xfrm>
            </p:grpSpPr>
            <p:pic>
              <p:nvPicPr>
                <p:cNvPr id="11" name="Graphic 10">
                  <a:extLst>
                    <a:ext uri="{FF2B5EF4-FFF2-40B4-BE49-F238E27FC236}">
                      <a16:creationId xmlns:a16="http://schemas.microsoft.com/office/drawing/2014/main" id="{A031856E-13F1-707B-AECA-07AB4C7E02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</p:spPr>
            </p:pic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6381DA0A-2253-9B3A-B869-9FE7978BD5F7}"/>
                    </a:ext>
                  </a:extLst>
                </p:cNvPr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Cordia New" panose="020B0304020202020204" pitchFamily="34" charset="-34"/>
                  </a:endParaRPr>
                </a:p>
              </p:txBody>
            </p:sp>
          </p:grpSp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8D4C3415-2C65-FCF3-76C3-1F52A9302F5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619930" y="2597419"/>
                <a:ext cx="2702201" cy="2856612"/>
              </a:xfrm>
              <a:prstGeom prst="rect">
                <a:avLst/>
              </a:prstGeom>
            </p:spPr>
          </p:pic>
        </p:grpSp>
        <p:pic>
          <p:nvPicPr>
            <p:cNvPr id="8" name="Picture 2" descr="Board Approval - Selection Process Icon Png (350x350), Png Download">
              <a:extLst>
                <a:ext uri="{FF2B5EF4-FFF2-40B4-BE49-F238E27FC236}">
                  <a16:creationId xmlns:a16="http://schemas.microsoft.com/office/drawing/2014/main" id="{51B9F4A3-28B1-06A0-36FA-2DD4E1545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21" y="3629321"/>
              <a:ext cx="1041201" cy="1041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E88B07-A8EA-E288-C4AA-134B11B4A4F0}"/>
              </a:ext>
            </a:extLst>
          </p:cNvPr>
          <p:cNvSpPr txBox="1"/>
          <p:nvPr/>
        </p:nvSpPr>
        <p:spPr>
          <a:xfrm>
            <a:off x="9469821" y="1409253"/>
            <a:ext cx="2253103" cy="39728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 spc="-3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อยู่ระหว่างเสนอ ครม.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236514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0D594DE2-C9A7-4562-B081-4CFD74E5CABF}"/>
              </a:ext>
            </a:extLst>
          </p:cNvPr>
          <p:cNvSpPr/>
          <p:nvPr/>
        </p:nvSpPr>
        <p:spPr>
          <a:xfrm>
            <a:off x="36582" y="730843"/>
            <a:ext cx="2242552" cy="5911200"/>
          </a:xfrm>
          <a:prstGeom prst="homePlate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02689BE5-F58B-488C-00BF-72CB4D0B28AA}"/>
              </a:ext>
            </a:extLst>
          </p:cNvPr>
          <p:cNvSpPr/>
          <p:nvPr/>
        </p:nvSpPr>
        <p:spPr bwMode="white">
          <a:xfrm>
            <a:off x="2400476" y="726648"/>
            <a:ext cx="7346421" cy="5911200"/>
          </a:xfrm>
          <a:prstGeom prst="homePlate">
            <a:avLst>
              <a:gd name="adj" fmla="val 7334"/>
            </a:avLst>
          </a:prstGeom>
          <a:solidFill>
            <a:srgbClr val="D5ED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F907E46F-6015-1676-0850-CAF901300C4A}"/>
              </a:ext>
            </a:extLst>
          </p:cNvPr>
          <p:cNvSpPr/>
          <p:nvPr/>
        </p:nvSpPr>
        <p:spPr>
          <a:xfrm>
            <a:off x="2495765" y="766742"/>
            <a:ext cx="6694241" cy="306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14AB47C5-CFB5-D451-C91B-F62CBAED2A9F}"/>
              </a:ext>
            </a:extLst>
          </p:cNvPr>
          <p:cNvSpPr/>
          <p:nvPr/>
        </p:nvSpPr>
        <p:spPr>
          <a:xfrm>
            <a:off x="3701681" y="1350292"/>
            <a:ext cx="1332800" cy="28547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7F59A46C-D7C2-E2A2-3CBE-419754836239}"/>
              </a:ext>
            </a:extLst>
          </p:cNvPr>
          <p:cNvSpPr/>
          <p:nvPr/>
        </p:nvSpPr>
        <p:spPr>
          <a:xfrm>
            <a:off x="5025827" y="1350293"/>
            <a:ext cx="1260000" cy="26830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8D659321-4036-972D-8E54-CFB3DA56038C}"/>
              </a:ext>
            </a:extLst>
          </p:cNvPr>
          <p:cNvSpPr/>
          <p:nvPr/>
        </p:nvSpPr>
        <p:spPr>
          <a:xfrm>
            <a:off x="6267624" y="1350293"/>
            <a:ext cx="1215205" cy="27030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8517A3-A220-9B20-7EDD-1941E3F1B5CA}"/>
              </a:ext>
            </a:extLst>
          </p:cNvPr>
          <p:cNvSpPr txBox="1"/>
          <p:nvPr/>
        </p:nvSpPr>
        <p:spPr bwMode="ltGray"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EBE475-980D-522E-B760-5C5ABB88A593}"/>
              </a:ext>
            </a:extLst>
          </p:cNvPr>
          <p:cNvSpPr txBox="1"/>
          <p:nvPr/>
        </p:nvSpPr>
        <p:spPr bwMode="white">
          <a:xfrm>
            <a:off x="467448" y="-36288"/>
            <a:ext cx="562855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68: Agenda 3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4F58A9-E9EE-A743-ABAB-2678FB0D2740}"/>
              </a:ext>
            </a:extLst>
          </p:cNvPr>
          <p:cNvSpPr txBox="1"/>
          <p:nvPr/>
        </p:nvSpPr>
        <p:spPr>
          <a:xfrm>
            <a:off x="467448" y="385164"/>
            <a:ext cx="7208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5 การท่องเที่ยว</a:t>
            </a:r>
          </a:p>
        </p:txBody>
      </p:sp>
      <p:pic>
        <p:nvPicPr>
          <p:cNvPr id="20" name="Picture 19" descr="5) แผนแม่บทประเด็น การท่องเที่ยว – NSCR">
            <a:extLst>
              <a:ext uri="{FF2B5EF4-FFF2-40B4-BE49-F238E27FC236}">
                <a16:creationId xmlns:a16="http://schemas.microsoft.com/office/drawing/2014/main" id="{F83E93F8-1821-5241-BD6B-5504B2EF7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552" y="406604"/>
            <a:ext cx="320044" cy="32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extBox 132">
            <a:extLst>
              <a:ext uri="{FF2B5EF4-FFF2-40B4-BE49-F238E27FC236}">
                <a16:creationId xmlns:a16="http://schemas.microsoft.com/office/drawing/2014/main" id="{B007AF61-BD85-1A6F-DEF7-F5A9E6A67555}"/>
              </a:ext>
            </a:extLst>
          </p:cNvPr>
          <p:cNvSpPr txBox="1"/>
          <p:nvPr/>
        </p:nvSpPr>
        <p:spPr>
          <a:xfrm>
            <a:off x="15779" y="1136434"/>
            <a:ext cx="1332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05.1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การท่องเที่ยวเชิงสร้างสรรค์และวัฒนธรรม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C9107C7-1FA5-8F83-482E-05406E42B035}"/>
              </a:ext>
            </a:extLst>
          </p:cNvPr>
          <p:cNvSpPr txBox="1"/>
          <p:nvPr/>
        </p:nvSpPr>
        <p:spPr>
          <a:xfrm>
            <a:off x="26772" y="3667975"/>
            <a:ext cx="1260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05.2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การท่องเที่ยวเชิงธุรกิจ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896E70C-C029-5AFF-1E3D-0719FC674802}"/>
              </a:ext>
            </a:extLst>
          </p:cNvPr>
          <p:cNvSpPr txBox="1"/>
          <p:nvPr/>
        </p:nvSpPr>
        <p:spPr>
          <a:xfrm>
            <a:off x="35161" y="4364956"/>
            <a:ext cx="1390292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05.3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การท่องเที่ยวเชิงสุขภาพ ความงาม และแพทย์แผนไทย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782850E-2E5C-FB06-F673-EE6BA1B24AED}"/>
              </a:ext>
            </a:extLst>
          </p:cNvPr>
          <p:cNvSpPr txBox="1"/>
          <p:nvPr/>
        </p:nvSpPr>
        <p:spPr>
          <a:xfrm>
            <a:off x="28755" y="5065899"/>
            <a:ext cx="135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05.4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การท่องเที่ยวสำราญทางน้ำ</a:t>
            </a: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4A0A36A-E69E-1042-0714-309FFBDB6FD5}"/>
              </a:ext>
            </a:extLst>
          </p:cNvPr>
          <p:cNvCxnSpPr/>
          <p:nvPr/>
        </p:nvCxnSpPr>
        <p:spPr>
          <a:xfrm>
            <a:off x="1340911" y="809688"/>
            <a:ext cx="0" cy="583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C0F63D98-8571-41B8-6DBC-E5AD6A7E65FB}"/>
              </a:ext>
            </a:extLst>
          </p:cNvPr>
          <p:cNvSpPr txBox="1"/>
          <p:nvPr/>
        </p:nvSpPr>
        <p:spPr>
          <a:xfrm>
            <a:off x="3526720" y="737764"/>
            <a:ext cx="331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C646A0FF-4F72-AE3A-287D-D96637C183B1}"/>
              </a:ext>
            </a:extLst>
          </p:cNvPr>
          <p:cNvSpPr txBox="1"/>
          <p:nvPr/>
        </p:nvSpPr>
        <p:spPr>
          <a:xfrm>
            <a:off x="1648470" y="1073596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050101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CA5126B-9391-1E5D-C374-64B9AAD89C9B}"/>
              </a:ext>
            </a:extLst>
          </p:cNvPr>
          <p:cNvSpPr txBox="1"/>
          <p:nvPr/>
        </p:nvSpPr>
        <p:spPr>
          <a:xfrm>
            <a:off x="1605911" y="3619251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050201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EFF7FDB-707F-1E43-DF66-36D6917DAF19}"/>
              </a:ext>
            </a:extLst>
          </p:cNvPr>
          <p:cNvSpPr txBox="1"/>
          <p:nvPr/>
        </p:nvSpPr>
        <p:spPr>
          <a:xfrm>
            <a:off x="1610854" y="4330221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050301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59851FC-C40D-9AEB-689B-9FB829D17BD0}"/>
              </a:ext>
            </a:extLst>
          </p:cNvPr>
          <p:cNvSpPr txBox="1"/>
          <p:nvPr/>
        </p:nvSpPr>
        <p:spPr>
          <a:xfrm>
            <a:off x="1608473" y="5029255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050401</a:t>
            </a: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214B8B61-5DAB-1785-91D2-6492C1F4408C}"/>
              </a:ext>
            </a:extLst>
          </p:cNvPr>
          <p:cNvCxnSpPr>
            <a:cxnSpLocks/>
          </p:cNvCxnSpPr>
          <p:nvPr/>
        </p:nvCxnSpPr>
        <p:spPr>
          <a:xfrm>
            <a:off x="29828" y="1104258"/>
            <a:ext cx="93346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E3E5A205-716D-A2E7-CA45-E72365A8600F}"/>
              </a:ext>
            </a:extLst>
          </p:cNvPr>
          <p:cNvCxnSpPr/>
          <p:nvPr/>
        </p:nvCxnSpPr>
        <p:spPr>
          <a:xfrm>
            <a:off x="47539" y="3689927"/>
            <a:ext cx="961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1BCA38B0-86F5-7D47-ED82-401609E05701}"/>
              </a:ext>
            </a:extLst>
          </p:cNvPr>
          <p:cNvCxnSpPr/>
          <p:nvPr/>
        </p:nvCxnSpPr>
        <p:spPr>
          <a:xfrm>
            <a:off x="47539" y="4372890"/>
            <a:ext cx="950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75EF9603-66B1-D65D-7C41-A9F79CAAE891}"/>
              </a:ext>
            </a:extLst>
          </p:cNvPr>
          <p:cNvCxnSpPr/>
          <p:nvPr/>
        </p:nvCxnSpPr>
        <p:spPr>
          <a:xfrm>
            <a:off x="47540" y="5077947"/>
            <a:ext cx="943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Arrow: Chevron 150">
            <a:extLst>
              <a:ext uri="{FF2B5EF4-FFF2-40B4-BE49-F238E27FC236}">
                <a16:creationId xmlns:a16="http://schemas.microsoft.com/office/drawing/2014/main" id="{8148ABA2-855A-FA07-28ED-650F11D69516}"/>
              </a:ext>
            </a:extLst>
          </p:cNvPr>
          <p:cNvSpPr/>
          <p:nvPr/>
        </p:nvSpPr>
        <p:spPr>
          <a:xfrm>
            <a:off x="2508861" y="1360928"/>
            <a:ext cx="1215205" cy="26540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D78BA970-0959-2EA5-7577-731AD45B579A}"/>
              </a:ext>
            </a:extLst>
          </p:cNvPr>
          <p:cNvSpPr txBox="1"/>
          <p:nvPr/>
        </p:nvSpPr>
        <p:spPr>
          <a:xfrm>
            <a:off x="2505164" y="1147605"/>
            <a:ext cx="4932000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รายได้จากการท่องเที่ยวเชิงสร้างสรรค์และวัฒนธรรมเพิ่มขึ้น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56E4762F-627C-73C3-C8E8-78860A57CFA6}"/>
              </a:ext>
            </a:extLst>
          </p:cNvPr>
          <p:cNvSpPr txBox="1"/>
          <p:nvPr/>
        </p:nvSpPr>
        <p:spPr>
          <a:xfrm>
            <a:off x="1523623" y="2087475"/>
            <a:ext cx="8494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050102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FB4A3-9AC6-6686-A57D-41563B7E9500}"/>
              </a:ext>
            </a:extLst>
          </p:cNvPr>
          <p:cNvSpPr txBox="1"/>
          <p:nvPr/>
        </p:nvSpPr>
        <p:spPr>
          <a:xfrm>
            <a:off x="2511683" y="2154570"/>
            <a:ext cx="4932000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เมืองและชุมชนที่มีศักยภาพด้านการท่องเที่ยวสร้างสรรค์และวัฒนธรรมเพิ่มขึ้น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C07E9A1-5241-6323-B3FC-54FD340AA6BD}"/>
              </a:ext>
            </a:extLst>
          </p:cNvPr>
          <p:cNvCxnSpPr/>
          <p:nvPr/>
        </p:nvCxnSpPr>
        <p:spPr>
          <a:xfrm>
            <a:off x="1416994" y="2128551"/>
            <a:ext cx="806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D875EC64-4A75-BCDD-2E01-844255B26681}"/>
              </a:ext>
            </a:extLst>
          </p:cNvPr>
          <p:cNvSpPr/>
          <p:nvPr/>
        </p:nvSpPr>
        <p:spPr>
          <a:xfrm>
            <a:off x="5027952" y="2347683"/>
            <a:ext cx="1215205" cy="26726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B88C1202-26F2-B3EF-5D6A-115702178996}"/>
              </a:ext>
            </a:extLst>
          </p:cNvPr>
          <p:cNvCxnSpPr/>
          <p:nvPr/>
        </p:nvCxnSpPr>
        <p:spPr>
          <a:xfrm>
            <a:off x="1414117" y="2902042"/>
            <a:ext cx="817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965AB32A-7750-D984-F15A-525BEF48E77B}"/>
              </a:ext>
            </a:extLst>
          </p:cNvPr>
          <p:cNvSpPr txBox="1"/>
          <p:nvPr/>
        </p:nvSpPr>
        <p:spPr>
          <a:xfrm>
            <a:off x="2500376" y="2930738"/>
            <a:ext cx="4932000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สินค้าท่องเที่ยวเชิงสร้างสรรค์และวัฒนธรรมได้รับการขึ้นทะเบียนทรัพย์สินทางปัญญาเพิ่มขึ้น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1B99CBE-973F-F6B3-B3C5-F1D5EE9DD8D7}"/>
              </a:ext>
            </a:extLst>
          </p:cNvPr>
          <p:cNvSpPr txBox="1"/>
          <p:nvPr/>
        </p:nvSpPr>
        <p:spPr>
          <a:xfrm>
            <a:off x="2494402" y="3714872"/>
            <a:ext cx="4932395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รายได้จากการท่องเที่ยวเชิงธุรกิจเพิ่มขึ้น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B7814598-B425-A9A7-2370-DBAE615854C7}"/>
              </a:ext>
            </a:extLst>
          </p:cNvPr>
          <p:cNvSpPr txBox="1"/>
          <p:nvPr/>
        </p:nvSpPr>
        <p:spPr>
          <a:xfrm>
            <a:off x="2480159" y="4400404"/>
            <a:ext cx="5940000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รายได้จากการท่องเที่ยวเชิงสุขภาพ ความงาม และแพทย์แผนไทย 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A5E1992F-CD13-2643-FEC6-EC9B254739DC}"/>
              </a:ext>
            </a:extLst>
          </p:cNvPr>
          <p:cNvSpPr txBox="1"/>
          <p:nvPr/>
        </p:nvSpPr>
        <p:spPr>
          <a:xfrm>
            <a:off x="2464044" y="5099602"/>
            <a:ext cx="4968332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รายได้จากการท่องเที่ยวจากการสำราญทางน้ำเพิ่มขึ้น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8" name="Arrow: Chevron 197">
            <a:extLst>
              <a:ext uri="{FF2B5EF4-FFF2-40B4-BE49-F238E27FC236}">
                <a16:creationId xmlns:a16="http://schemas.microsoft.com/office/drawing/2014/main" id="{E6C295A0-69DF-0D91-B14B-004985A82E1D}"/>
              </a:ext>
            </a:extLst>
          </p:cNvPr>
          <p:cNvSpPr/>
          <p:nvPr/>
        </p:nvSpPr>
        <p:spPr>
          <a:xfrm>
            <a:off x="9364469" y="726648"/>
            <a:ext cx="586903" cy="5911200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EE46C702-5C7C-9D9F-D250-3E90DA7C9556}"/>
              </a:ext>
            </a:extLst>
          </p:cNvPr>
          <p:cNvSpPr txBox="1"/>
          <p:nvPr/>
        </p:nvSpPr>
        <p:spPr>
          <a:xfrm>
            <a:off x="26750" y="5744747"/>
            <a:ext cx="135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05.6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การพัฒนาระบบนิเวศการท่องเที่ยว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70B01A59-6B2D-868D-470F-5BEBD97D024A}"/>
              </a:ext>
            </a:extLst>
          </p:cNvPr>
          <p:cNvCxnSpPr/>
          <p:nvPr/>
        </p:nvCxnSpPr>
        <p:spPr>
          <a:xfrm>
            <a:off x="45535" y="5780713"/>
            <a:ext cx="932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TextBox 215">
            <a:extLst>
              <a:ext uri="{FF2B5EF4-FFF2-40B4-BE49-F238E27FC236}">
                <a16:creationId xmlns:a16="http://schemas.microsoft.com/office/drawing/2014/main" id="{71B5BF74-82D8-09B0-1BBF-61A562B2CFFD}"/>
              </a:ext>
            </a:extLst>
          </p:cNvPr>
          <p:cNvSpPr txBox="1"/>
          <p:nvPr/>
        </p:nvSpPr>
        <p:spPr>
          <a:xfrm>
            <a:off x="1628547" y="2841245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050103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5141D8-8C7E-D7C3-B85A-DA663A6FBA5E}"/>
              </a:ext>
            </a:extLst>
          </p:cNvPr>
          <p:cNvSpPr txBox="1"/>
          <p:nvPr/>
        </p:nvSpPr>
        <p:spPr>
          <a:xfrm>
            <a:off x="2501551" y="1632796"/>
            <a:ext cx="955499" cy="27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วธ. (สป.วธ.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สวธ.)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D3152B-A49F-93E5-6BDC-74FC75E057B9}"/>
              </a:ext>
            </a:extLst>
          </p:cNvPr>
          <p:cNvSpPr txBox="1"/>
          <p:nvPr/>
        </p:nvSpPr>
        <p:spPr>
          <a:xfrm>
            <a:off x="3626916" y="1640101"/>
            <a:ext cx="101283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(กสก.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มม.)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วธ. (สป.วธ.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สศร.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ศก.)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(อส.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สพ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อ.ส.พ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63F5DFB8-B8FC-0304-9064-8DBCC896DEF5}"/>
              </a:ext>
            </a:extLst>
          </p:cNvPr>
          <p:cNvSpPr txBox="1"/>
          <p:nvPr/>
        </p:nvSpPr>
        <p:spPr>
          <a:xfrm>
            <a:off x="5007756" y="1639721"/>
            <a:ext cx="1345357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./ททท.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ศก.)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(กปส.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สพ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(สถ.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พช.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58DAC205-32CE-C4DE-6B1F-0573F2CEA5BB}"/>
              </a:ext>
            </a:extLst>
          </p:cNvPr>
          <p:cNvSpPr txBox="1"/>
          <p:nvPr/>
        </p:nvSpPr>
        <p:spPr>
          <a:xfrm>
            <a:off x="6231260" y="1640563"/>
            <a:ext cx="1156251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วธ. (สป.วธ.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ศน.</a:t>
            </a:r>
            <a:r>
              <a:rPr kumimoji="0" lang="en-US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หอภาพยนตร์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DTAM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(พช.)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82CDCAC7-5492-0156-76E8-5071F7C1F493}"/>
              </a:ext>
            </a:extLst>
          </p:cNvPr>
          <p:cNvSpPr txBox="1"/>
          <p:nvPr/>
        </p:nvSpPr>
        <p:spPr>
          <a:xfrm>
            <a:off x="3650132" y="2604433"/>
            <a:ext cx="984662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สผ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ท.ธ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3893BE24-703B-9C3F-0C7D-5A2C639BA6D4}"/>
              </a:ext>
            </a:extLst>
          </p:cNvPr>
          <p:cNvSpPr txBox="1"/>
          <p:nvPr/>
        </p:nvSpPr>
        <p:spPr>
          <a:xfrm>
            <a:off x="2425508" y="2606588"/>
            <a:ext cx="1202773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สผ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ท.ธ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อส.)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(อพท.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วธ. (สป.วธ.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สศร.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หอภาพยนตร์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21F9B098-0D8A-2248-F7BC-E6FDEF8F61E1}"/>
              </a:ext>
            </a:extLst>
          </p:cNvPr>
          <p:cNvSpPr txBox="1"/>
          <p:nvPr/>
        </p:nvSpPr>
        <p:spPr>
          <a:xfrm>
            <a:off x="5023478" y="2590416"/>
            <a:ext cx="984662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(สถ.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พช.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ปค.) 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(กรมอนามัย)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C8CEBF4D-0710-2320-8B79-FA00A394843B}"/>
              </a:ext>
            </a:extLst>
          </p:cNvPr>
          <p:cNvSpPr txBox="1"/>
          <p:nvPr/>
        </p:nvSpPr>
        <p:spPr>
          <a:xfrm>
            <a:off x="6194163" y="2596457"/>
            <a:ext cx="787401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(อส.)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281FDD2C-28AE-B484-5B77-9B97379985C1}"/>
              </a:ext>
            </a:extLst>
          </p:cNvPr>
          <p:cNvSpPr txBox="1"/>
          <p:nvPr/>
        </p:nvSpPr>
        <p:spPr>
          <a:xfrm>
            <a:off x="2474206" y="3388849"/>
            <a:ext cx="984662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อพท.)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(พช.)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DTAM)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B036B2AE-B055-73E4-7B6F-CD4A9D14CE44}"/>
              </a:ext>
            </a:extLst>
          </p:cNvPr>
          <p:cNvSpPr txBox="1"/>
          <p:nvPr/>
        </p:nvSpPr>
        <p:spPr>
          <a:xfrm>
            <a:off x="3609875" y="3382808"/>
            <a:ext cx="984662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(อพท.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สป.กก.)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มท. (พช.)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กษ. (มก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กวก.)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05B6CFE1-71F5-123F-FDFD-D9E874D50F3B}"/>
              </a:ext>
            </a:extLst>
          </p:cNvPr>
          <p:cNvSpPr txBox="1"/>
          <p:nvPr/>
        </p:nvSpPr>
        <p:spPr>
          <a:xfrm>
            <a:off x="5014154" y="3384696"/>
            <a:ext cx="984662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(ทป.)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กก. (สป.กก.)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F8D346DE-7D41-17C1-4F2D-E06EA812E245}"/>
              </a:ext>
            </a:extLst>
          </p:cNvPr>
          <p:cNvSpPr txBox="1"/>
          <p:nvPr/>
        </p:nvSpPr>
        <p:spPr>
          <a:xfrm>
            <a:off x="6203639" y="3385973"/>
            <a:ext cx="1012790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(สป.กก./อพท.)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(ทป.)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3EAD7EC4-1B75-D714-3CD6-8D022C5AEA16}"/>
              </a:ext>
            </a:extLst>
          </p:cNvPr>
          <p:cNvSpPr txBox="1"/>
          <p:nvPr/>
        </p:nvSpPr>
        <p:spPr>
          <a:xfrm>
            <a:off x="2464514" y="4152541"/>
            <a:ext cx="1160242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3DF35A39-4599-D75A-B24A-7EDD911F2DCB}"/>
              </a:ext>
            </a:extLst>
          </p:cNvPr>
          <p:cNvSpPr txBox="1"/>
          <p:nvPr/>
        </p:nvSpPr>
        <p:spPr>
          <a:xfrm>
            <a:off x="3641108" y="4151203"/>
            <a:ext cx="1019133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กกท.)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(กปส.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90EE106-0A14-2851-3FBE-7C37D26CE2B3}"/>
              </a:ext>
            </a:extLst>
          </p:cNvPr>
          <p:cNvSpPr txBox="1"/>
          <p:nvPr/>
        </p:nvSpPr>
        <p:spPr>
          <a:xfrm>
            <a:off x="4958585" y="4148640"/>
            <a:ext cx="974558" cy="357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(ททท.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สป.กก.)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67CF490-06D7-209D-8627-A2E08456B342}"/>
              </a:ext>
            </a:extLst>
          </p:cNvPr>
          <p:cNvSpPr txBox="1"/>
          <p:nvPr/>
        </p:nvSpPr>
        <p:spPr>
          <a:xfrm>
            <a:off x="2465849" y="4836238"/>
            <a:ext cx="1167499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สธ. (สบส.</a:t>
            </a: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/DTAM)</a:t>
            </a:r>
            <a:endParaRPr kumimoji="0" lang="th-TH" sz="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0B6C6FF3-7F37-CFD7-D27F-25EE76C2E779}"/>
              </a:ext>
            </a:extLst>
          </p:cNvPr>
          <p:cNvSpPr txBox="1"/>
          <p:nvPr/>
        </p:nvSpPr>
        <p:spPr>
          <a:xfrm>
            <a:off x="3649199" y="4845410"/>
            <a:ext cx="975989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DTAM)</a:t>
            </a:r>
            <a:endParaRPr kumimoji="0" lang="th-TH" sz="800" b="0" i="0" u="none" strike="sng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800" b="0" i="0" u="none" strike="sng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3791CF9A-2A56-B9C1-B0BB-00908F1FB3DA}"/>
              </a:ext>
            </a:extLst>
          </p:cNvPr>
          <p:cNvSpPr txBox="1"/>
          <p:nvPr/>
        </p:nvSpPr>
        <p:spPr>
          <a:xfrm>
            <a:off x="4962939" y="4834603"/>
            <a:ext cx="981685" cy="18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ททท.)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E7FD0DBA-C713-3C40-B1E7-849208D2035B}"/>
              </a:ext>
            </a:extLst>
          </p:cNvPr>
          <p:cNvSpPr txBox="1"/>
          <p:nvPr/>
        </p:nvSpPr>
        <p:spPr>
          <a:xfrm>
            <a:off x="6207858" y="4852824"/>
            <a:ext cx="885852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(ททท.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สป.กก.)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DTAM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F37B0E18-5A15-E64C-3BFE-FFC570CD404A}"/>
              </a:ext>
            </a:extLst>
          </p:cNvPr>
          <p:cNvSpPr txBox="1"/>
          <p:nvPr/>
        </p:nvSpPr>
        <p:spPr>
          <a:xfrm>
            <a:off x="7435384" y="4857783"/>
            <a:ext cx="1051990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ททท.)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</a:t>
            </a: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(DTAM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8C8F4C65-7193-84C1-8DEC-B0866C55E8CA}"/>
              </a:ext>
            </a:extLst>
          </p:cNvPr>
          <p:cNvSpPr txBox="1"/>
          <p:nvPr/>
        </p:nvSpPr>
        <p:spPr>
          <a:xfrm>
            <a:off x="2468734" y="5540252"/>
            <a:ext cx="998378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(ทช.)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117347CC-FA5B-8BEB-FF69-5BB7E1F5E8F6}"/>
              </a:ext>
            </a:extLst>
          </p:cNvPr>
          <p:cNvSpPr txBox="1"/>
          <p:nvPr/>
        </p:nvSpPr>
        <p:spPr>
          <a:xfrm>
            <a:off x="3650132" y="5542468"/>
            <a:ext cx="817463" cy="19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005A38AB-82A2-F4DC-F4AF-787A94AE51F8}"/>
              </a:ext>
            </a:extLst>
          </p:cNvPr>
          <p:cNvSpPr txBox="1"/>
          <p:nvPr/>
        </p:nvSpPr>
        <p:spPr>
          <a:xfrm>
            <a:off x="4965757" y="5532143"/>
            <a:ext cx="1002078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(กทท.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ททท.)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CB967D63-52CE-FE83-DCB7-D67AF6D2BCB6}"/>
              </a:ext>
            </a:extLst>
          </p:cNvPr>
          <p:cNvSpPr txBox="1"/>
          <p:nvPr/>
        </p:nvSpPr>
        <p:spPr>
          <a:xfrm>
            <a:off x="5356202" y="6113544"/>
            <a:ext cx="372831" cy="2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94396A40-355E-E195-B129-5123516153D7}"/>
              </a:ext>
            </a:extLst>
          </p:cNvPr>
          <p:cNvSpPr txBox="1"/>
          <p:nvPr/>
        </p:nvSpPr>
        <p:spPr>
          <a:xfrm>
            <a:off x="2391535" y="6276206"/>
            <a:ext cx="1082908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(สป.ค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ทล.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ทช.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ทย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รฟ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ขบ.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กพท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สนข.)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อพท.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กทม.</a:t>
            </a:r>
            <a:endParaRPr kumimoji="0" lang="th-TH" sz="8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19C5B8F7-70DE-E604-3347-B4E17F4A3CD7}"/>
              </a:ext>
            </a:extLst>
          </p:cNvPr>
          <p:cNvSpPr txBox="1"/>
          <p:nvPr/>
        </p:nvSpPr>
        <p:spPr>
          <a:xfrm>
            <a:off x="3990272" y="6277749"/>
            <a:ext cx="1033620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(บ.ข.ส.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ขส.มก.)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(กฟภ.)</a:t>
            </a: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C9492BEA-2A0F-0350-B28A-09E809239BDB}"/>
              </a:ext>
            </a:extLst>
          </p:cNvPr>
          <p:cNvSpPr txBox="1"/>
          <p:nvPr/>
        </p:nvSpPr>
        <p:spPr>
          <a:xfrm>
            <a:off x="5300702" y="6279189"/>
            <a:ext cx="991345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(อส.)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ตร.</a:t>
            </a:r>
          </a:p>
        </p:txBody>
      </p:sp>
      <p:cxnSp>
        <p:nvCxnSpPr>
          <p:cNvPr id="275" name="Straight Connector 274">
            <a:extLst>
              <a:ext uri="{FF2B5EF4-FFF2-40B4-BE49-F238E27FC236}">
                <a16:creationId xmlns:a16="http://schemas.microsoft.com/office/drawing/2014/main" id="{7B0CCF29-3D4F-BFF8-0C57-B12E5C940A67}"/>
              </a:ext>
            </a:extLst>
          </p:cNvPr>
          <p:cNvCxnSpPr/>
          <p:nvPr/>
        </p:nvCxnSpPr>
        <p:spPr>
          <a:xfrm>
            <a:off x="1340911" y="809688"/>
            <a:ext cx="0" cy="583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8F8E3E94-F738-F6AA-0DF5-29DBECCD9A4A}"/>
              </a:ext>
            </a:extLst>
          </p:cNvPr>
          <p:cNvGrpSpPr/>
          <p:nvPr/>
        </p:nvGrpSpPr>
        <p:grpSpPr>
          <a:xfrm>
            <a:off x="1210110" y="3592642"/>
            <a:ext cx="545361" cy="289957"/>
            <a:chOff x="1562731" y="1899324"/>
            <a:chExt cx="545361" cy="289957"/>
          </a:xfrm>
        </p:grpSpPr>
        <p:pic>
          <p:nvPicPr>
            <p:cNvPr id="286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94251F93-5548-8487-0E26-C056AA8CBC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1F78BB1D-0719-3A10-F120-BFAE69E33ADD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A3C10FF1-A532-1AAC-3D85-594AF352925A}"/>
              </a:ext>
            </a:extLst>
          </p:cNvPr>
          <p:cNvGrpSpPr/>
          <p:nvPr/>
        </p:nvGrpSpPr>
        <p:grpSpPr>
          <a:xfrm>
            <a:off x="1226828" y="4321247"/>
            <a:ext cx="545361" cy="289957"/>
            <a:chOff x="1562731" y="1899324"/>
            <a:chExt cx="545361" cy="289957"/>
          </a:xfrm>
        </p:grpSpPr>
        <p:pic>
          <p:nvPicPr>
            <p:cNvPr id="289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E45C9ED0-B6B8-82A2-0B92-FDDC56EAD0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389A4D66-0F40-E115-2C24-AF6CC8ED86B7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91" name="Group 290">
            <a:extLst>
              <a:ext uri="{FF2B5EF4-FFF2-40B4-BE49-F238E27FC236}">
                <a16:creationId xmlns:a16="http://schemas.microsoft.com/office/drawing/2014/main" id="{BD245798-BF32-5528-7AD7-23E7033BAF62}"/>
              </a:ext>
            </a:extLst>
          </p:cNvPr>
          <p:cNvGrpSpPr/>
          <p:nvPr/>
        </p:nvGrpSpPr>
        <p:grpSpPr>
          <a:xfrm>
            <a:off x="1204756" y="4994336"/>
            <a:ext cx="545361" cy="289957"/>
            <a:chOff x="1562731" y="1899324"/>
            <a:chExt cx="545361" cy="289957"/>
          </a:xfrm>
        </p:grpSpPr>
        <p:pic>
          <p:nvPicPr>
            <p:cNvPr id="292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015D015D-694B-5495-150B-BEB49F8064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AB638B21-B962-AA27-16C0-74C985B58B4D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6EFF5E48-E4F3-100B-ADFB-B7603C8661F7}"/>
              </a:ext>
            </a:extLst>
          </p:cNvPr>
          <p:cNvSpPr txBox="1"/>
          <p:nvPr/>
        </p:nvSpPr>
        <p:spPr>
          <a:xfrm>
            <a:off x="8756312" y="1115823"/>
            <a:ext cx="1058346" cy="46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สป.กก.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สป.วธ.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E63C8F3A-D745-8C89-2188-23FF0D4CE5FF}"/>
              </a:ext>
            </a:extLst>
          </p:cNvPr>
          <p:cNvSpPr txBox="1"/>
          <p:nvPr/>
        </p:nvSpPr>
        <p:spPr>
          <a:xfrm>
            <a:off x="8759047" y="2122759"/>
            <a:ext cx="1122483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สป.กก.</a:t>
            </a: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สป.วธ.</a:t>
            </a:r>
          </a:p>
          <a:p>
            <a:pPr marL="85725" marR="0" lvl="0" indent="-85725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อพท.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4E69DB64-55C3-ADE6-131F-B849D3B2AC04}"/>
              </a:ext>
            </a:extLst>
          </p:cNvPr>
          <p:cNvSpPr txBox="1"/>
          <p:nvPr/>
        </p:nvSpPr>
        <p:spPr>
          <a:xfrm>
            <a:off x="8747190" y="2883124"/>
            <a:ext cx="1290027" cy="35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ทป.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C8E8E6EC-8650-1116-0EF2-BE68892C2250}"/>
              </a:ext>
            </a:extLst>
          </p:cNvPr>
          <p:cNvSpPr txBox="1"/>
          <p:nvPr/>
        </p:nvSpPr>
        <p:spPr>
          <a:xfrm>
            <a:off x="8763014" y="3642557"/>
            <a:ext cx="12943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สป.กก.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3BA1B1BF-C515-7528-D0A2-A5A1CE4287EC}"/>
              </a:ext>
            </a:extLst>
          </p:cNvPr>
          <p:cNvSpPr txBox="1"/>
          <p:nvPr/>
        </p:nvSpPr>
        <p:spPr>
          <a:xfrm>
            <a:off x="8756312" y="4425623"/>
            <a:ext cx="1288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สป.กก.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 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สบส.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3)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DTAM</a:t>
            </a:r>
            <a:endParaRPr kumimoji="0" lang="th-TH" sz="10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20A8E9FA-57A5-2CCF-551A-21B6EFE70CE6}"/>
              </a:ext>
            </a:extLst>
          </p:cNvPr>
          <p:cNvSpPr txBox="1"/>
          <p:nvPr/>
        </p:nvSpPr>
        <p:spPr>
          <a:xfrm>
            <a:off x="8750036" y="5050685"/>
            <a:ext cx="1123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สป.กก.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 </a:t>
            </a:r>
            <a:r>
              <a:rPr kumimoji="0" lang="th-TH" sz="10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จท</a:t>
            </a:r>
            <a:r>
              <a:rPr kumimoji="0" lang="th-TH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endParaRPr kumimoji="0" lang="en-US" sz="10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kumimoji="0" lang="th-TH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ทช.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BA85E5A-D3AE-EBAB-5895-0E4311FBCA59}"/>
              </a:ext>
            </a:extLst>
          </p:cNvPr>
          <p:cNvSpPr txBox="1"/>
          <p:nvPr/>
        </p:nvSpPr>
        <p:spPr>
          <a:xfrm>
            <a:off x="8736996" y="5743594"/>
            <a:ext cx="10557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สป.ค</a:t>
            </a:r>
            <a:r>
              <a:rPr kumimoji="0" lang="th-TH" sz="11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2)</a:t>
            </a:r>
            <a:r>
              <a:rPr kumimoji="0" lang="th-TH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ทช.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3)</a:t>
            </a:r>
            <a:r>
              <a:rPr kumimoji="0" lang="th-TH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จท</a:t>
            </a:r>
            <a:r>
              <a:rPr kumimoji="0" lang="th-TH" sz="11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18A2B557-2AE0-FF1B-87DF-2DB045095BE2}"/>
              </a:ext>
            </a:extLst>
          </p:cNvPr>
          <p:cNvSpPr txBox="1"/>
          <p:nvPr/>
        </p:nvSpPr>
        <p:spPr>
          <a:xfrm>
            <a:off x="2464513" y="5824281"/>
            <a:ext cx="4032000" cy="16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9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โครงสร้างพื้นฐานเพื่อสนับสนุนการท่องเที่ยวมีคุณภาพและมาตรฐานดีขึ้น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AB37962-E030-3D72-D965-4F4F83414163}"/>
              </a:ext>
            </a:extLst>
          </p:cNvPr>
          <p:cNvSpPr txBox="1"/>
          <p:nvPr/>
        </p:nvSpPr>
        <p:spPr>
          <a:xfrm>
            <a:off x="1586439" y="5740602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050602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3190CAE-B16F-70D1-9D40-6D43756820A9}"/>
              </a:ext>
            </a:extLst>
          </p:cNvPr>
          <p:cNvSpPr txBox="1"/>
          <p:nvPr/>
        </p:nvSpPr>
        <p:spPr>
          <a:xfrm>
            <a:off x="6214852" y="4146804"/>
            <a:ext cx="818050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สสป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น.)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071278F6-6305-B1AF-98D7-C48439DA3913}"/>
              </a:ext>
            </a:extLst>
          </p:cNvPr>
          <p:cNvSpPr txBox="1"/>
          <p:nvPr/>
        </p:nvSpPr>
        <p:spPr>
          <a:xfrm>
            <a:off x="6167342" y="5544004"/>
            <a:ext cx="839320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กก. (สป.กก.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จท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934509B1-31A1-D731-1E06-8487E0BD62AB}"/>
              </a:ext>
            </a:extLst>
          </p:cNvPr>
          <p:cNvSpPr/>
          <p:nvPr/>
        </p:nvSpPr>
        <p:spPr>
          <a:xfrm>
            <a:off x="91090" y="768384"/>
            <a:ext cx="2162081" cy="3068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A6EB9DD-C377-E7B3-A270-F69EA1D826B1}"/>
              </a:ext>
            </a:extLst>
          </p:cNvPr>
          <p:cNvSpPr txBox="1"/>
          <p:nvPr/>
        </p:nvSpPr>
        <p:spPr>
          <a:xfrm>
            <a:off x="129438" y="754584"/>
            <a:ext cx="2082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258" name="Group 257">
            <a:extLst>
              <a:ext uri="{FF2B5EF4-FFF2-40B4-BE49-F238E27FC236}">
                <a16:creationId xmlns:a16="http://schemas.microsoft.com/office/drawing/2014/main" id="{C3C2C930-6C4A-DE45-9C25-9F49C85575AB}"/>
              </a:ext>
            </a:extLst>
          </p:cNvPr>
          <p:cNvGrpSpPr/>
          <p:nvPr/>
        </p:nvGrpSpPr>
        <p:grpSpPr>
          <a:xfrm>
            <a:off x="9901726" y="2092004"/>
            <a:ext cx="2276970" cy="3106140"/>
            <a:chOff x="9808820" y="2092004"/>
            <a:chExt cx="2347156" cy="3106140"/>
          </a:xfrm>
        </p:grpSpPr>
        <p:sp>
          <p:nvSpPr>
            <p:cNvPr id="259" name="Star: 6 Points 258">
              <a:extLst>
                <a:ext uri="{FF2B5EF4-FFF2-40B4-BE49-F238E27FC236}">
                  <a16:creationId xmlns:a16="http://schemas.microsoft.com/office/drawing/2014/main" id="{32BE8150-0E03-3B78-C3A1-A91C7C8A4683}"/>
                </a:ext>
              </a:extLst>
            </p:cNvPr>
            <p:cNvSpPr/>
            <p:nvPr/>
          </p:nvSpPr>
          <p:spPr>
            <a:xfrm>
              <a:off x="9808820" y="2092004"/>
              <a:ext cx="2347156" cy="3106140"/>
            </a:xfrm>
            <a:prstGeom prst="star6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E259D893-14ED-1140-A858-439C7DC0DB64}"/>
                </a:ext>
              </a:extLst>
            </p:cNvPr>
            <p:cNvSpPr txBox="1"/>
            <p:nvPr/>
          </p:nvSpPr>
          <p:spPr>
            <a:xfrm>
              <a:off x="10235551" y="3256621"/>
              <a:ext cx="1557208" cy="8869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รายได้จากการท่องเที่ยวของประเทศ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3.8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ล้านล้านบาท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*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262" name="TextBox 261">
            <a:extLst>
              <a:ext uri="{FF2B5EF4-FFF2-40B4-BE49-F238E27FC236}">
                <a16:creationId xmlns:a16="http://schemas.microsoft.com/office/drawing/2014/main" id="{66C198E6-D27A-C72C-662E-C99964C3DED3}"/>
              </a:ext>
            </a:extLst>
          </p:cNvPr>
          <p:cNvSpPr txBox="1"/>
          <p:nvPr/>
        </p:nvSpPr>
        <p:spPr>
          <a:xfrm>
            <a:off x="1305955" y="1350708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 </a:t>
            </a:r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id="{2D32E38A-8471-69C8-A979-600F99754F22}"/>
              </a:ext>
            </a:extLst>
          </p:cNvPr>
          <p:cNvSpPr txBox="1"/>
          <p:nvPr/>
        </p:nvSpPr>
        <p:spPr>
          <a:xfrm>
            <a:off x="1309405" y="2314372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 </a:t>
            </a: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682F7AB9-29D1-1158-6675-CBCE4E214D9E}"/>
              </a:ext>
            </a:extLst>
          </p:cNvPr>
          <p:cNvSpPr txBox="1"/>
          <p:nvPr/>
        </p:nvSpPr>
        <p:spPr>
          <a:xfrm>
            <a:off x="1299112" y="3143913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พณ.</a:t>
            </a: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EBF6BE3A-A017-365B-E940-D06D80119A9C}"/>
              </a:ext>
            </a:extLst>
          </p:cNvPr>
          <p:cNvSpPr txBox="1"/>
          <p:nvPr/>
        </p:nvSpPr>
        <p:spPr>
          <a:xfrm>
            <a:off x="1290350" y="3854268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 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3E312555-8C8D-42BF-9DBF-C75016BA5651}"/>
              </a:ext>
            </a:extLst>
          </p:cNvPr>
          <p:cNvSpPr txBox="1"/>
          <p:nvPr/>
        </p:nvSpPr>
        <p:spPr>
          <a:xfrm>
            <a:off x="1297765" y="4619717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 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E3CF83BB-92E5-CDAF-35C7-59E4DF3E0C01}"/>
              </a:ext>
            </a:extLst>
          </p:cNvPr>
          <p:cNvSpPr txBox="1"/>
          <p:nvPr/>
        </p:nvSpPr>
        <p:spPr>
          <a:xfrm>
            <a:off x="1293379" y="5258978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 </a:t>
            </a: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264EE207-392F-0A07-9A32-8A3EAC3CA3D3}"/>
              </a:ext>
            </a:extLst>
          </p:cNvPr>
          <p:cNvSpPr txBox="1"/>
          <p:nvPr/>
        </p:nvSpPr>
        <p:spPr>
          <a:xfrm>
            <a:off x="1276748" y="5987718"/>
            <a:ext cx="933688" cy="29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กก.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5024412-B484-B1D7-3FC1-C07BFE591726}"/>
              </a:ext>
            </a:extLst>
          </p:cNvPr>
          <p:cNvSpPr/>
          <p:nvPr/>
        </p:nvSpPr>
        <p:spPr>
          <a:xfrm>
            <a:off x="8497681" y="1149375"/>
            <a:ext cx="218706" cy="5436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B8909C-32E6-8A5E-4B25-CE9EBFD9CC3A}"/>
              </a:ext>
            </a:extLst>
          </p:cNvPr>
          <p:cNvSpPr txBox="1"/>
          <p:nvPr/>
        </p:nvSpPr>
        <p:spPr>
          <a:xfrm rot="16200000">
            <a:off x="8023027" y="4000340"/>
            <a:ext cx="1178936" cy="21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จังหวัด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76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**</a:t>
            </a:r>
            <a:endParaRPr kumimoji="0" 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6923AB-862E-EBC0-00EC-029939F477E8}"/>
              </a:ext>
            </a:extLst>
          </p:cNvPr>
          <p:cNvSpPr/>
          <p:nvPr/>
        </p:nvSpPr>
        <p:spPr>
          <a:xfrm>
            <a:off x="9814393" y="5330205"/>
            <a:ext cx="2460797" cy="447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ค่าเป้าหมายปี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จาก แผนงานบูรณาการสร้างรายได้จากการท่องเที่ยว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52">
            <a:extLst>
              <a:ext uri="{FF2B5EF4-FFF2-40B4-BE49-F238E27FC236}">
                <a16:creationId xmlns:a16="http://schemas.microsoft.com/office/drawing/2014/main" id="{65643776-1AC5-9F47-FE28-5072B5DA31B3}"/>
              </a:ext>
            </a:extLst>
          </p:cNvPr>
          <p:cNvSpPr/>
          <p:nvPr/>
        </p:nvSpPr>
        <p:spPr>
          <a:xfrm flipH="1">
            <a:off x="2342265" y="729309"/>
            <a:ext cx="45719" cy="5922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ADE9F9-DEF4-609B-9CF6-EEB3EE1DDD38}"/>
              </a:ext>
            </a:extLst>
          </p:cNvPr>
          <p:cNvSpPr txBox="1"/>
          <p:nvPr/>
        </p:nvSpPr>
        <p:spPr>
          <a:xfrm>
            <a:off x="2510338" y="1341933"/>
            <a:ext cx="1171683" cy="36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ฐานทุนวัฒนธรรมของพื้นที่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CFE702-3D6F-F7BC-E467-CB04AE3E0A7E}"/>
              </a:ext>
            </a:extLst>
          </p:cNvPr>
          <p:cNvSpPr txBox="1"/>
          <p:nvPr/>
        </p:nvSpPr>
        <p:spPr>
          <a:xfrm>
            <a:off x="3674197" y="1340258"/>
            <a:ext cx="1332800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การเพิ่มมูลค่าให้กับสินค้า บริการและแหล่งท่องเที่ยว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9D073-8856-96C5-E572-A263FA1D5185}"/>
              </a:ext>
            </a:extLst>
          </p:cNvPr>
          <p:cNvSpPr txBox="1"/>
          <p:nvPr/>
        </p:nvSpPr>
        <p:spPr>
          <a:xfrm>
            <a:off x="4980658" y="1331675"/>
            <a:ext cx="1260676" cy="36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การตลาดเพื่อการท่องเที่ยวสร้างสรรค์และวัฒนธรรม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26A36B-A3A7-AFB5-A8A7-541128E566F2}"/>
              </a:ext>
            </a:extLst>
          </p:cNvPr>
          <p:cNvSpPr txBox="1"/>
          <p:nvPr/>
        </p:nvSpPr>
        <p:spPr>
          <a:xfrm>
            <a:off x="6263721" y="1338391"/>
            <a:ext cx="1179962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สภาพแวดล้อมที่เอื้อต่อการสร้างรายได้ฯ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500DE28-FDF2-C0DB-9260-5EB3C1604128}"/>
              </a:ext>
            </a:extLst>
          </p:cNvPr>
          <p:cNvSpPr txBox="1"/>
          <p:nvPr/>
        </p:nvSpPr>
        <p:spPr>
          <a:xfrm>
            <a:off x="4446097" y="1631268"/>
            <a:ext cx="781187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(พช.)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อก. (สมอ.)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สพ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พณ. (สวอ.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2BB5CEAD-D3EA-DC61-27B5-A69E17B963DE}"/>
              </a:ext>
            </a:extLst>
          </p:cNvPr>
          <p:cNvSpPr/>
          <p:nvPr/>
        </p:nvSpPr>
        <p:spPr>
          <a:xfrm>
            <a:off x="2502928" y="2348035"/>
            <a:ext cx="1215205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A72451B-9688-E337-AABA-E5921715DE2A}"/>
              </a:ext>
            </a:extLst>
          </p:cNvPr>
          <p:cNvSpPr txBox="1"/>
          <p:nvPr/>
        </p:nvSpPr>
        <p:spPr>
          <a:xfrm>
            <a:off x="2479468" y="2326605"/>
            <a:ext cx="1134350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อัต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ลักษณ์ วัฒนธรรมของเมืองและชุมชน</a:t>
            </a:r>
          </a:p>
        </p:txBody>
      </p:sp>
      <p:sp>
        <p:nvSpPr>
          <p:cNvPr id="35" name="Arrow: Chevron 34">
            <a:extLst>
              <a:ext uri="{FF2B5EF4-FFF2-40B4-BE49-F238E27FC236}">
                <a16:creationId xmlns:a16="http://schemas.microsoft.com/office/drawing/2014/main" id="{D4D23546-EC8B-3CAE-B5DD-81D5F8C8E1B1}"/>
              </a:ext>
            </a:extLst>
          </p:cNvPr>
          <p:cNvSpPr/>
          <p:nvPr/>
        </p:nvSpPr>
        <p:spPr>
          <a:xfrm>
            <a:off x="3692558" y="2351599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B286C2-03EA-9F49-90C4-283E44439D0B}"/>
              </a:ext>
            </a:extLst>
          </p:cNvPr>
          <p:cNvSpPr txBox="1"/>
          <p:nvPr/>
        </p:nvSpPr>
        <p:spPr>
          <a:xfrm>
            <a:off x="3670421" y="2322740"/>
            <a:ext cx="1233963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นวัตกรรมเพื่อต่อยอดทุนทางวัฒนธรรมฯ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D0C4BAE-5258-6505-D864-E061E438D385}"/>
              </a:ext>
            </a:extLst>
          </p:cNvPr>
          <p:cNvSpPr txBox="1"/>
          <p:nvPr/>
        </p:nvSpPr>
        <p:spPr>
          <a:xfrm>
            <a:off x="4994528" y="2313899"/>
            <a:ext cx="1089726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การบริหารจัดการเมืองและชุมชน</a:t>
            </a:r>
          </a:p>
        </p:txBody>
      </p:sp>
      <p:sp>
        <p:nvSpPr>
          <p:cNvPr id="42" name="Arrow: Chevron 41">
            <a:extLst>
              <a:ext uri="{FF2B5EF4-FFF2-40B4-BE49-F238E27FC236}">
                <a16:creationId xmlns:a16="http://schemas.microsoft.com/office/drawing/2014/main" id="{445790A0-5867-06E7-1476-B3BA581F296B}"/>
              </a:ext>
            </a:extLst>
          </p:cNvPr>
          <p:cNvSpPr/>
          <p:nvPr/>
        </p:nvSpPr>
        <p:spPr>
          <a:xfrm>
            <a:off x="6234563" y="2350704"/>
            <a:ext cx="1257838" cy="28039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A6E7793-3B35-5045-3206-4D3F97FD8FA9}"/>
              </a:ext>
            </a:extLst>
          </p:cNvPr>
          <p:cNvSpPr txBox="1"/>
          <p:nvPr/>
        </p:nvSpPr>
        <p:spPr>
          <a:xfrm>
            <a:off x="6177498" y="2321980"/>
            <a:ext cx="1440647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สภาพแวดล้อมที่เอื้อต่อการ</a:t>
            </a:r>
            <a:r>
              <a:rPr kumimoji="0" lang="th-TH" sz="11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เพิ่มขึ้นของเมืองและชุมชนฯ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77D3E8-EF59-FC29-2562-7DD23154CC2D}"/>
              </a:ext>
            </a:extLst>
          </p:cNvPr>
          <p:cNvSpPr txBox="1"/>
          <p:nvPr/>
        </p:nvSpPr>
        <p:spPr>
          <a:xfrm>
            <a:off x="3242668" y="2610332"/>
            <a:ext cx="569137" cy="272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กทม.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25EAB4C6-3951-5E5E-FB9A-85948317C6A8}"/>
              </a:ext>
            </a:extLst>
          </p:cNvPr>
          <p:cNvSpPr/>
          <p:nvPr/>
        </p:nvSpPr>
        <p:spPr>
          <a:xfrm>
            <a:off x="2494402" y="3122495"/>
            <a:ext cx="1215205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A95120F-E6F2-E1D3-AE3D-062E0BB67E43}"/>
              </a:ext>
            </a:extLst>
          </p:cNvPr>
          <p:cNvSpPr txBox="1"/>
          <p:nvPr/>
        </p:nvSpPr>
        <p:spPr>
          <a:xfrm>
            <a:off x="2448999" y="3110623"/>
            <a:ext cx="1206592" cy="330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อัต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ลักษณ์ วัฒนธรรมของสินค้าท่องเที่ยวฯ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1943B96-29FB-5563-73CC-1EA480034290}"/>
              </a:ext>
            </a:extLst>
          </p:cNvPr>
          <p:cNvSpPr txBox="1"/>
          <p:nvPr/>
        </p:nvSpPr>
        <p:spPr>
          <a:xfrm>
            <a:off x="5676904" y="2589616"/>
            <a:ext cx="639583" cy="18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</a:t>
            </a:r>
          </a:p>
        </p:txBody>
      </p:sp>
      <p:sp>
        <p:nvSpPr>
          <p:cNvPr id="50" name="Arrow: Chevron 49">
            <a:extLst>
              <a:ext uri="{FF2B5EF4-FFF2-40B4-BE49-F238E27FC236}">
                <a16:creationId xmlns:a16="http://schemas.microsoft.com/office/drawing/2014/main" id="{99BD6CD9-68B5-50E3-C048-95B541062D4E}"/>
              </a:ext>
            </a:extLst>
          </p:cNvPr>
          <p:cNvSpPr/>
          <p:nvPr/>
        </p:nvSpPr>
        <p:spPr>
          <a:xfrm>
            <a:off x="3682022" y="3119373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A5A804A1-5AD5-077E-D073-66E0BAA811DF}"/>
              </a:ext>
            </a:extLst>
          </p:cNvPr>
          <p:cNvSpPr txBox="1"/>
          <p:nvPr/>
        </p:nvSpPr>
        <p:spPr>
          <a:xfrm>
            <a:off x="3648277" y="3101677"/>
            <a:ext cx="1191809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การยกระดับสินค้าและบริการ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4417FFB5-EA8D-787A-EC24-77E8BB5A657C}"/>
              </a:ext>
            </a:extLst>
          </p:cNvPr>
          <p:cNvSpPr txBox="1"/>
          <p:nvPr/>
        </p:nvSpPr>
        <p:spPr>
          <a:xfrm>
            <a:off x="4268651" y="3388255"/>
            <a:ext cx="672473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อก. (สมอ.)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(ทป.)</a:t>
            </a:r>
          </a:p>
        </p:txBody>
      </p:sp>
      <p:sp>
        <p:nvSpPr>
          <p:cNvPr id="269" name="Arrow: Chevron 268">
            <a:extLst>
              <a:ext uri="{FF2B5EF4-FFF2-40B4-BE49-F238E27FC236}">
                <a16:creationId xmlns:a16="http://schemas.microsoft.com/office/drawing/2014/main" id="{7148D595-85FE-6183-3A94-1CDC77FC05DD}"/>
              </a:ext>
            </a:extLst>
          </p:cNvPr>
          <p:cNvSpPr/>
          <p:nvPr/>
        </p:nvSpPr>
        <p:spPr>
          <a:xfrm>
            <a:off x="5006997" y="3127366"/>
            <a:ext cx="1215205" cy="26512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A235514F-868D-3637-FF53-6E1A4FD167CE}"/>
              </a:ext>
            </a:extLst>
          </p:cNvPr>
          <p:cNvSpPr txBox="1"/>
          <p:nvPr/>
        </p:nvSpPr>
        <p:spPr>
          <a:xfrm>
            <a:off x="4970623" y="3103529"/>
            <a:ext cx="1111414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การจดทะเบียนทรัพย์สินทางปัญญา</a:t>
            </a:r>
          </a:p>
        </p:txBody>
      </p:sp>
      <p:sp>
        <p:nvSpPr>
          <p:cNvPr id="274" name="Arrow: Chevron 273">
            <a:extLst>
              <a:ext uri="{FF2B5EF4-FFF2-40B4-BE49-F238E27FC236}">
                <a16:creationId xmlns:a16="http://schemas.microsoft.com/office/drawing/2014/main" id="{931890D9-431C-E17B-C21B-8FB41311D15B}"/>
              </a:ext>
            </a:extLst>
          </p:cNvPr>
          <p:cNvSpPr/>
          <p:nvPr/>
        </p:nvSpPr>
        <p:spPr>
          <a:xfrm>
            <a:off x="6225591" y="3117506"/>
            <a:ext cx="1257237" cy="27074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49B5ACA3-1D7D-46F3-9875-718D6BE045FC}"/>
              </a:ext>
            </a:extLst>
          </p:cNvPr>
          <p:cNvSpPr txBox="1"/>
          <p:nvPr/>
        </p:nvSpPr>
        <p:spPr>
          <a:xfrm>
            <a:off x="6166619" y="3091466"/>
            <a:ext cx="1430846" cy="35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สภาพแวดล้อมที่เอื้อต่อการ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จด</a:t>
            </a:r>
            <a:r>
              <a:rPr kumimoji="0" lang="th-TH" sz="10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ทะเบียนทรัพย์สินทางปัญญาฯ</a:t>
            </a:r>
          </a:p>
        </p:txBody>
      </p:sp>
      <p:sp>
        <p:nvSpPr>
          <p:cNvPr id="301" name="Arrow: Chevron 300">
            <a:extLst>
              <a:ext uri="{FF2B5EF4-FFF2-40B4-BE49-F238E27FC236}">
                <a16:creationId xmlns:a16="http://schemas.microsoft.com/office/drawing/2014/main" id="{E1B43E05-91B5-9F7D-DD14-97C317A450BA}"/>
              </a:ext>
            </a:extLst>
          </p:cNvPr>
          <p:cNvSpPr/>
          <p:nvPr/>
        </p:nvSpPr>
        <p:spPr>
          <a:xfrm>
            <a:off x="2490899" y="3897299"/>
            <a:ext cx="1189701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B0207F11-8F38-B4FC-75F6-FA8EBA4E2435}"/>
              </a:ext>
            </a:extLst>
          </p:cNvPr>
          <p:cNvSpPr txBox="1"/>
          <p:nvPr/>
        </p:nvSpPr>
        <p:spPr>
          <a:xfrm>
            <a:off x="2454939" y="3878703"/>
            <a:ext cx="1163751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ความพร้อมของสินค้าและบริการฯ</a:t>
            </a:r>
          </a:p>
        </p:txBody>
      </p:sp>
      <p:sp>
        <p:nvSpPr>
          <p:cNvPr id="303" name="Arrow: Chevron 302">
            <a:extLst>
              <a:ext uri="{FF2B5EF4-FFF2-40B4-BE49-F238E27FC236}">
                <a16:creationId xmlns:a16="http://schemas.microsoft.com/office/drawing/2014/main" id="{D20374BC-74AD-CECF-98B0-180757B8BDF3}"/>
              </a:ext>
            </a:extLst>
          </p:cNvPr>
          <p:cNvSpPr/>
          <p:nvPr/>
        </p:nvSpPr>
        <p:spPr>
          <a:xfrm>
            <a:off x="3666910" y="3899580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C70248E7-1815-87C2-ABDB-896B746FA20D}"/>
              </a:ext>
            </a:extLst>
          </p:cNvPr>
          <p:cNvSpPr txBox="1"/>
          <p:nvPr/>
        </p:nvSpPr>
        <p:spPr>
          <a:xfrm>
            <a:off x="3639305" y="3878654"/>
            <a:ext cx="1260114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การตลาดท่องเที่ยวเชิงธุรกิจที่มีประสิทธิภาพ</a:t>
            </a:r>
          </a:p>
        </p:txBody>
      </p:sp>
      <p:sp>
        <p:nvSpPr>
          <p:cNvPr id="308" name="Arrow: Chevron 307">
            <a:extLst>
              <a:ext uri="{FF2B5EF4-FFF2-40B4-BE49-F238E27FC236}">
                <a16:creationId xmlns:a16="http://schemas.microsoft.com/office/drawing/2014/main" id="{C2ACA5DD-0636-5B7A-D5A4-1116084BE466}"/>
              </a:ext>
            </a:extLst>
          </p:cNvPr>
          <p:cNvSpPr/>
          <p:nvPr/>
        </p:nvSpPr>
        <p:spPr>
          <a:xfrm>
            <a:off x="4999203" y="3900428"/>
            <a:ext cx="1215205" cy="26512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86BD9D90-61AB-8FF9-041B-AF21C136905B}"/>
              </a:ext>
            </a:extLst>
          </p:cNvPr>
          <p:cNvSpPr txBox="1"/>
          <p:nvPr/>
        </p:nvSpPr>
        <p:spPr>
          <a:xfrm>
            <a:off x="4944163" y="3882563"/>
            <a:ext cx="1349975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การบริหารจัดการกิจกรรมท่องเที่ยวเชิงธุรกิจ</a:t>
            </a:r>
          </a:p>
        </p:txBody>
      </p:sp>
      <p:sp>
        <p:nvSpPr>
          <p:cNvPr id="310" name="Arrow: Chevron 309">
            <a:extLst>
              <a:ext uri="{FF2B5EF4-FFF2-40B4-BE49-F238E27FC236}">
                <a16:creationId xmlns:a16="http://schemas.microsoft.com/office/drawing/2014/main" id="{24741698-4C31-E5CC-3A13-B477BE0CB193}"/>
              </a:ext>
            </a:extLst>
          </p:cNvPr>
          <p:cNvSpPr/>
          <p:nvPr/>
        </p:nvSpPr>
        <p:spPr>
          <a:xfrm>
            <a:off x="6211338" y="3897089"/>
            <a:ext cx="1257237" cy="27074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DFC4B1C9-BB9A-1A8C-570C-06D6BA199383}"/>
              </a:ext>
            </a:extLst>
          </p:cNvPr>
          <p:cNvSpPr txBox="1"/>
          <p:nvPr/>
        </p:nvSpPr>
        <p:spPr>
          <a:xfrm>
            <a:off x="6153802" y="3874621"/>
            <a:ext cx="1464343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สภาพแวดล้อมที่เอื้อต่อการ</a:t>
            </a:r>
            <a:r>
              <a:rPr kumimoji="0" lang="th-TH" sz="11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ส่งเสริมการท่องเที่ยวต่อเนื่องฯ</a:t>
            </a: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E17402FA-4A84-5793-6BC4-809B25946AB1}"/>
              </a:ext>
            </a:extLst>
          </p:cNvPr>
          <p:cNvSpPr txBox="1"/>
          <p:nvPr/>
        </p:nvSpPr>
        <p:spPr>
          <a:xfrm>
            <a:off x="3120181" y="4149997"/>
            <a:ext cx="570196" cy="18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(อส.)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16" name="Arrow: Chevron 315">
            <a:extLst>
              <a:ext uri="{FF2B5EF4-FFF2-40B4-BE49-F238E27FC236}">
                <a16:creationId xmlns:a16="http://schemas.microsoft.com/office/drawing/2014/main" id="{8DB6C00F-93DE-6687-2178-3F7190696BF2}"/>
              </a:ext>
            </a:extLst>
          </p:cNvPr>
          <p:cNvSpPr/>
          <p:nvPr/>
        </p:nvSpPr>
        <p:spPr>
          <a:xfrm>
            <a:off x="5019795" y="4591885"/>
            <a:ext cx="1215205" cy="26726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7" name="Arrow: Chevron 316">
            <a:extLst>
              <a:ext uri="{FF2B5EF4-FFF2-40B4-BE49-F238E27FC236}">
                <a16:creationId xmlns:a16="http://schemas.microsoft.com/office/drawing/2014/main" id="{BD9738D9-EDA4-6465-DE02-8BA6EF68DF8A}"/>
              </a:ext>
            </a:extLst>
          </p:cNvPr>
          <p:cNvSpPr/>
          <p:nvPr/>
        </p:nvSpPr>
        <p:spPr>
          <a:xfrm>
            <a:off x="2494771" y="4592237"/>
            <a:ext cx="1215205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9" name="Arrow: Chevron 318">
            <a:extLst>
              <a:ext uri="{FF2B5EF4-FFF2-40B4-BE49-F238E27FC236}">
                <a16:creationId xmlns:a16="http://schemas.microsoft.com/office/drawing/2014/main" id="{5264BD7B-EFAA-56AE-A9A4-B1BDD7E0A23F}"/>
              </a:ext>
            </a:extLst>
          </p:cNvPr>
          <p:cNvSpPr/>
          <p:nvPr/>
        </p:nvSpPr>
        <p:spPr>
          <a:xfrm>
            <a:off x="3684401" y="4595801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Arrow: Chevron 153">
            <a:extLst>
              <a:ext uri="{FF2B5EF4-FFF2-40B4-BE49-F238E27FC236}">
                <a16:creationId xmlns:a16="http://schemas.microsoft.com/office/drawing/2014/main" id="{8325F717-654C-BFAC-3044-1E27941BD18E}"/>
              </a:ext>
            </a:extLst>
          </p:cNvPr>
          <p:cNvSpPr/>
          <p:nvPr/>
        </p:nvSpPr>
        <p:spPr>
          <a:xfrm>
            <a:off x="6226406" y="4588930"/>
            <a:ext cx="1257838" cy="28039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7" name="Arrow: Chevron 156">
            <a:extLst>
              <a:ext uri="{FF2B5EF4-FFF2-40B4-BE49-F238E27FC236}">
                <a16:creationId xmlns:a16="http://schemas.microsoft.com/office/drawing/2014/main" id="{F5472CEB-8035-11C0-F7E7-10541ED62F0E}"/>
              </a:ext>
            </a:extLst>
          </p:cNvPr>
          <p:cNvSpPr/>
          <p:nvPr/>
        </p:nvSpPr>
        <p:spPr>
          <a:xfrm>
            <a:off x="7469067" y="4590985"/>
            <a:ext cx="1008000" cy="28039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2105D8B6-32B3-D27B-9547-958849C2F185}"/>
              </a:ext>
            </a:extLst>
          </p:cNvPr>
          <p:cNvSpPr txBox="1"/>
          <p:nvPr/>
        </p:nvSpPr>
        <p:spPr>
          <a:xfrm>
            <a:off x="7414677" y="4571526"/>
            <a:ext cx="1112738" cy="35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V05</a:t>
            </a:r>
            <a:r>
              <a:rPr kumimoji="0" lang="th-TH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สภาพแวดล้อมที่เอื้อต่อการเพิ่มขึ้นของรายได้ฯ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67FF9D4C-38C9-ABE4-9B39-B7338872DB02}"/>
              </a:ext>
            </a:extLst>
          </p:cNvPr>
          <p:cNvSpPr txBox="1"/>
          <p:nvPr/>
        </p:nvSpPr>
        <p:spPr>
          <a:xfrm>
            <a:off x="3120936" y="4834276"/>
            <a:ext cx="520832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(สมอ.)</a:t>
            </a:r>
            <a:endParaRPr kumimoji="0" lang="en-US" sz="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(วศ.)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C0239AF3-114A-FB64-0114-7A8698286ADF}"/>
              </a:ext>
            </a:extLst>
          </p:cNvPr>
          <p:cNvSpPr txBox="1"/>
          <p:nvPr/>
        </p:nvSpPr>
        <p:spPr>
          <a:xfrm>
            <a:off x="2467108" y="4578574"/>
            <a:ext cx="1287231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สินค้าและบริการ </a:t>
            </a:r>
            <a:b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การท่องเที่ยวเชิงสุขภาพ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C7868445-4189-2823-60BA-7ECC66BD4F0F}"/>
              </a:ext>
            </a:extLst>
          </p:cNvPr>
          <p:cNvSpPr txBox="1"/>
          <p:nvPr/>
        </p:nvSpPr>
        <p:spPr>
          <a:xfrm>
            <a:off x="3630984" y="4576628"/>
            <a:ext cx="1268436" cy="342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บุคลากรที่เกี่ยวข้องในกระบวนการท่องเที่ยวฯ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2A8EC9E-5CAF-5177-06B7-B1E36FEAFFB9}"/>
              </a:ext>
            </a:extLst>
          </p:cNvPr>
          <p:cNvSpPr txBox="1"/>
          <p:nvPr/>
        </p:nvSpPr>
        <p:spPr>
          <a:xfrm>
            <a:off x="4982684" y="4575557"/>
            <a:ext cx="1361719" cy="235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สิ่งอำนวยความสะดวก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EB098353-227B-EFE1-45F8-257E1AB39273}"/>
              </a:ext>
            </a:extLst>
          </p:cNvPr>
          <p:cNvSpPr txBox="1"/>
          <p:nvPr/>
        </p:nvSpPr>
        <p:spPr>
          <a:xfrm>
            <a:off x="6204772" y="4558645"/>
            <a:ext cx="1282480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การตลาดเพื่อสนับสนุนท่องเที่ยวเชิงสุขภาพ</a:t>
            </a:r>
          </a:p>
        </p:txBody>
      </p:sp>
      <p:sp>
        <p:nvSpPr>
          <p:cNvPr id="182" name="Arrow: Chevron 181">
            <a:extLst>
              <a:ext uri="{FF2B5EF4-FFF2-40B4-BE49-F238E27FC236}">
                <a16:creationId xmlns:a16="http://schemas.microsoft.com/office/drawing/2014/main" id="{70EED29E-AD0D-EB53-69D9-CFF3E8075CBB}"/>
              </a:ext>
            </a:extLst>
          </p:cNvPr>
          <p:cNvSpPr/>
          <p:nvPr/>
        </p:nvSpPr>
        <p:spPr>
          <a:xfrm>
            <a:off x="2480528" y="5288633"/>
            <a:ext cx="1215205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Arrow: Chevron 182">
            <a:extLst>
              <a:ext uri="{FF2B5EF4-FFF2-40B4-BE49-F238E27FC236}">
                <a16:creationId xmlns:a16="http://schemas.microsoft.com/office/drawing/2014/main" id="{AC7AA5F5-EE17-34BA-6F85-37CA425CFAD4}"/>
              </a:ext>
            </a:extLst>
          </p:cNvPr>
          <p:cNvSpPr/>
          <p:nvPr/>
        </p:nvSpPr>
        <p:spPr>
          <a:xfrm>
            <a:off x="3670158" y="5292197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0C5AD8D-27A5-E82E-53F0-71056F00F47A}"/>
              </a:ext>
            </a:extLst>
          </p:cNvPr>
          <p:cNvSpPr txBox="1"/>
          <p:nvPr/>
        </p:nvSpPr>
        <p:spPr>
          <a:xfrm>
            <a:off x="2453098" y="5274631"/>
            <a:ext cx="1000192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แหล่งท่องเที่ยวเชื่อมโยงท่าเรือ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1BEEB668-0E0B-93C2-1D25-FFF3570D11B3}"/>
              </a:ext>
            </a:extLst>
          </p:cNvPr>
          <p:cNvSpPr txBox="1"/>
          <p:nvPr/>
        </p:nvSpPr>
        <p:spPr>
          <a:xfrm>
            <a:off x="3614399" y="5277280"/>
            <a:ext cx="1318822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สิ่งอำนวยความสะดวกและอุตสาหกรรมเชื่อมโยง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8" name="Arrow: Chevron 187">
            <a:extLst>
              <a:ext uri="{FF2B5EF4-FFF2-40B4-BE49-F238E27FC236}">
                <a16:creationId xmlns:a16="http://schemas.microsoft.com/office/drawing/2014/main" id="{3ADF4522-14EE-CD58-5597-805149EE560F}"/>
              </a:ext>
            </a:extLst>
          </p:cNvPr>
          <p:cNvSpPr/>
          <p:nvPr/>
        </p:nvSpPr>
        <p:spPr>
          <a:xfrm>
            <a:off x="5005682" y="5295758"/>
            <a:ext cx="1215205" cy="26726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21EB6622-DC63-D830-8E73-745DE2A50417}"/>
              </a:ext>
            </a:extLst>
          </p:cNvPr>
          <p:cNvSpPr txBox="1"/>
          <p:nvPr/>
        </p:nvSpPr>
        <p:spPr>
          <a:xfrm>
            <a:off x="4973146" y="5284254"/>
            <a:ext cx="1268188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การตลาดที่สนับสนุนการท่องเที่ยวสำราญทางน้ำ</a:t>
            </a:r>
          </a:p>
        </p:txBody>
      </p:sp>
      <p:sp>
        <p:nvSpPr>
          <p:cNvPr id="193" name="Arrow: Chevron 192">
            <a:extLst>
              <a:ext uri="{FF2B5EF4-FFF2-40B4-BE49-F238E27FC236}">
                <a16:creationId xmlns:a16="http://schemas.microsoft.com/office/drawing/2014/main" id="{D803B321-CBC9-8DCC-52A7-D4BF3DA65ED5}"/>
              </a:ext>
            </a:extLst>
          </p:cNvPr>
          <p:cNvSpPr/>
          <p:nvPr/>
        </p:nvSpPr>
        <p:spPr>
          <a:xfrm>
            <a:off x="6215321" y="5291384"/>
            <a:ext cx="1257838" cy="28039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19FD8A52-9620-3AC1-B04E-00E9007D4289}"/>
              </a:ext>
            </a:extLst>
          </p:cNvPr>
          <p:cNvSpPr txBox="1"/>
          <p:nvPr/>
        </p:nvSpPr>
        <p:spPr>
          <a:xfrm>
            <a:off x="6171597" y="5253514"/>
            <a:ext cx="1225744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สภาพแวดล้อมที่เอื้อต่อการสร้างรายได้ฯ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6F2B9D1A-53C1-F252-DB31-A696C54CBEBF}"/>
              </a:ext>
            </a:extLst>
          </p:cNvPr>
          <p:cNvSpPr txBox="1"/>
          <p:nvPr/>
        </p:nvSpPr>
        <p:spPr>
          <a:xfrm>
            <a:off x="6867565" y="5540725"/>
            <a:ext cx="1387208" cy="2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สธ 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สพ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ฉ.)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กค. (ศก.)</a:t>
            </a:r>
          </a:p>
        </p:txBody>
      </p:sp>
      <p:sp>
        <p:nvSpPr>
          <p:cNvPr id="210" name="Arrow: Chevron 209">
            <a:extLst>
              <a:ext uri="{FF2B5EF4-FFF2-40B4-BE49-F238E27FC236}">
                <a16:creationId xmlns:a16="http://schemas.microsoft.com/office/drawing/2014/main" id="{5D3E2795-BD38-6D6A-E766-11B062764703}"/>
              </a:ext>
            </a:extLst>
          </p:cNvPr>
          <p:cNvSpPr/>
          <p:nvPr/>
        </p:nvSpPr>
        <p:spPr>
          <a:xfrm>
            <a:off x="2471596" y="6016796"/>
            <a:ext cx="1548000" cy="27000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2" name="Arrow: Chevron 211">
            <a:extLst>
              <a:ext uri="{FF2B5EF4-FFF2-40B4-BE49-F238E27FC236}">
                <a16:creationId xmlns:a16="http://schemas.microsoft.com/office/drawing/2014/main" id="{12C517EA-E6A0-FACF-1678-6F4A33A1B667}"/>
              </a:ext>
            </a:extLst>
          </p:cNvPr>
          <p:cNvSpPr/>
          <p:nvPr/>
        </p:nvSpPr>
        <p:spPr>
          <a:xfrm>
            <a:off x="4002451" y="6017391"/>
            <a:ext cx="1332800" cy="26923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4" name="Arrow: Chevron 213">
            <a:extLst>
              <a:ext uri="{FF2B5EF4-FFF2-40B4-BE49-F238E27FC236}">
                <a16:creationId xmlns:a16="http://schemas.microsoft.com/office/drawing/2014/main" id="{7BD26C63-5180-087E-420E-A02C988AACD8}"/>
              </a:ext>
            </a:extLst>
          </p:cNvPr>
          <p:cNvSpPr/>
          <p:nvPr/>
        </p:nvSpPr>
        <p:spPr>
          <a:xfrm>
            <a:off x="5330881" y="6024348"/>
            <a:ext cx="1215205" cy="26726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B17BF35F-BB1C-55C6-1C3E-8E6971118E2F}"/>
              </a:ext>
            </a:extLst>
          </p:cNvPr>
          <p:cNvSpPr txBox="1"/>
          <p:nvPr/>
        </p:nvSpPr>
        <p:spPr>
          <a:xfrm>
            <a:off x="5280352" y="6010180"/>
            <a:ext cx="1353227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	</a:t>
            </a: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สภาพแวดล้อมที่เอื้อต่อการพัฒนาโครงสร้างพื้นฐานฯ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AC8315E5-4964-DC09-17F7-12FC5AF42FE7}"/>
              </a:ext>
            </a:extLst>
          </p:cNvPr>
          <p:cNvSpPr txBox="1"/>
          <p:nvPr/>
        </p:nvSpPr>
        <p:spPr>
          <a:xfrm>
            <a:off x="2456468" y="6000328"/>
            <a:ext cx="1476148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	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โครงสร้างพื้นฐานเชื่อมโยงการท่องเที่ยว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547ECAD0-D8D3-E0D4-F47A-C5D228A0AB66}"/>
              </a:ext>
            </a:extLst>
          </p:cNvPr>
          <p:cNvSpPr txBox="1"/>
          <p:nvPr/>
        </p:nvSpPr>
        <p:spPr>
          <a:xfrm>
            <a:off x="3947895" y="6000327"/>
            <a:ext cx="1455144" cy="36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	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สิ่งอำนวยความสะดวกที่ครอบคลุมทุกกลุ่มเป้าหมาย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5AF2C077-3227-B7D1-390A-D315E0FC40DE}"/>
              </a:ext>
            </a:extLst>
          </p:cNvPr>
          <p:cNvSpPr txBox="1"/>
          <p:nvPr/>
        </p:nvSpPr>
        <p:spPr>
          <a:xfrm>
            <a:off x="4725051" y="6280722"/>
            <a:ext cx="604158" cy="36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ตร.</a:t>
            </a:r>
            <a:endParaRPr kumimoji="0" lang="th-TH" sz="8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(อส.)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AF3B0749-04CD-60E1-4B60-2C26A24AEFCB}"/>
              </a:ext>
            </a:extLst>
          </p:cNvPr>
          <p:cNvSpPr txBox="1"/>
          <p:nvPr/>
        </p:nvSpPr>
        <p:spPr>
          <a:xfrm>
            <a:off x="3307932" y="6286228"/>
            <a:ext cx="740700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(กฟภ.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ยผ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ทส. (อส.)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  <a:r>
              <a:rPr kumimoji="0" lang="th-TH" sz="8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สธ.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7.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(อต.)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20" name="Arrow: Pentagon 319">
            <a:extLst>
              <a:ext uri="{FF2B5EF4-FFF2-40B4-BE49-F238E27FC236}">
                <a16:creationId xmlns:a16="http://schemas.microsoft.com/office/drawing/2014/main" id="{7B5A4EEE-A9DB-70D1-E8C7-CA3CA2BCD0BC}"/>
              </a:ext>
            </a:extLst>
          </p:cNvPr>
          <p:cNvSpPr/>
          <p:nvPr/>
        </p:nvSpPr>
        <p:spPr>
          <a:xfrm flipH="1">
            <a:off x="9795335" y="771294"/>
            <a:ext cx="2396524" cy="462298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BC280A9A-47FA-595E-020F-AF59D4CFDE92}"/>
              </a:ext>
            </a:extLst>
          </p:cNvPr>
          <p:cNvSpPr txBox="1"/>
          <p:nvPr/>
        </p:nvSpPr>
        <p:spPr>
          <a:xfrm>
            <a:off x="10231679" y="721869"/>
            <a:ext cx="1222577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BD86E184-9BEA-032B-435D-88621C11E742}"/>
              </a:ext>
            </a:extLst>
          </p:cNvPr>
          <p:cNvSpPr txBox="1"/>
          <p:nvPr/>
        </p:nvSpPr>
        <p:spPr>
          <a:xfrm>
            <a:off x="10221970" y="904421"/>
            <a:ext cx="2084257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กระทรวงการท่องเที่ยวและกีฬา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(สำนักงานปลัดกระทรวงการท่องเที่ยวและกีฬา)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323" name="Picture 2" descr="ผู้บริหารระดับสูง">
            <a:extLst>
              <a:ext uri="{FF2B5EF4-FFF2-40B4-BE49-F238E27FC236}">
                <a16:creationId xmlns:a16="http://schemas.microsoft.com/office/drawing/2014/main" id="{F9A98598-2937-9B91-3C53-656966A6C7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2" t="13862" r="24971" b="14205"/>
          <a:stretch/>
        </p:blipFill>
        <p:spPr bwMode="auto">
          <a:xfrm>
            <a:off x="9945564" y="828135"/>
            <a:ext cx="360000" cy="34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F1C335F-539D-3F29-31E6-100CE9399E20}"/>
              </a:ext>
            </a:extLst>
          </p:cNvPr>
          <p:cNvSpPr txBox="1"/>
          <p:nvPr/>
        </p:nvSpPr>
        <p:spPr>
          <a:xfrm>
            <a:off x="45535" y="6573678"/>
            <a:ext cx="1017164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C566DC-D24D-420B-A5A1-FF2385AF79A2}"/>
              </a:ext>
            </a:extLst>
          </p:cNvPr>
          <p:cNvSpPr txBox="1"/>
          <p:nvPr/>
        </p:nvSpPr>
        <p:spPr>
          <a:xfrm>
            <a:off x="9896150" y="1507147"/>
            <a:ext cx="2241701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E7519E-E72D-2D0A-00C8-1C8FD3E69938}"/>
              </a:ext>
            </a:extLst>
          </p:cNvPr>
          <p:cNvGrpSpPr/>
          <p:nvPr/>
        </p:nvGrpSpPr>
        <p:grpSpPr>
          <a:xfrm>
            <a:off x="1193071" y="2798395"/>
            <a:ext cx="545361" cy="289957"/>
            <a:chOff x="1562731" y="1899324"/>
            <a:chExt cx="545361" cy="289957"/>
          </a:xfrm>
        </p:grpSpPr>
        <p:pic>
          <p:nvPicPr>
            <p:cNvPr id="14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59777D12-709C-C470-0E64-9C58FAA06A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3A1B014-C808-B986-F877-4C38B30C4072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D62456B-F55E-B993-2723-A116D9DBB900}"/>
              </a:ext>
            </a:extLst>
          </p:cNvPr>
          <p:cNvGrpSpPr/>
          <p:nvPr/>
        </p:nvGrpSpPr>
        <p:grpSpPr>
          <a:xfrm>
            <a:off x="1206216" y="2036648"/>
            <a:ext cx="545361" cy="289957"/>
            <a:chOff x="1562731" y="1899324"/>
            <a:chExt cx="545361" cy="289957"/>
          </a:xfrm>
        </p:grpSpPr>
        <p:pic>
          <p:nvPicPr>
            <p:cNvPr id="28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F3DA326E-1F4F-ABF4-5236-8A776CE2B5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0864994-28CA-B466-884F-E2CA4678724C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7656365-F06D-B4FE-C511-8963E3A95767}"/>
              </a:ext>
            </a:extLst>
          </p:cNvPr>
          <p:cNvGrpSpPr/>
          <p:nvPr/>
        </p:nvGrpSpPr>
        <p:grpSpPr>
          <a:xfrm>
            <a:off x="1198686" y="5730544"/>
            <a:ext cx="545361" cy="289957"/>
            <a:chOff x="1562731" y="1899324"/>
            <a:chExt cx="545361" cy="289957"/>
          </a:xfrm>
        </p:grpSpPr>
        <p:pic>
          <p:nvPicPr>
            <p:cNvPr id="46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6DC54D1C-E202-2536-8F2F-710D410F79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31272D6-53D8-992A-4AB9-70C8EAB86E57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E91A94D-2793-9C06-89A4-67F5F599F51D}"/>
              </a:ext>
            </a:extLst>
          </p:cNvPr>
          <p:cNvGrpSpPr/>
          <p:nvPr/>
        </p:nvGrpSpPr>
        <p:grpSpPr>
          <a:xfrm>
            <a:off x="1225952" y="1122761"/>
            <a:ext cx="545361" cy="289957"/>
            <a:chOff x="1562731" y="1899324"/>
            <a:chExt cx="545361" cy="289957"/>
          </a:xfrm>
        </p:grpSpPr>
        <p:pic>
          <p:nvPicPr>
            <p:cNvPr id="37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27EA5902-8789-2982-ADD7-1EDCB690A8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25143B5-2329-0EEB-4162-1187BA8A265A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75210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F2C8E2-5D54-C15C-04C2-27696C645251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514A6C-024D-ECB0-B7A8-2BC3259803CE}"/>
              </a:ext>
            </a:extLst>
          </p:cNvPr>
          <p:cNvSpPr txBox="1"/>
          <p:nvPr/>
        </p:nvSpPr>
        <p:spPr bwMode="white">
          <a:xfrm>
            <a:off x="422228" y="-71260"/>
            <a:ext cx="571028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รายได้จากการท่องเที่ยว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D06F01-2A8E-09F8-8F97-48E7B3489544}"/>
              </a:ext>
            </a:extLst>
          </p:cNvPr>
          <p:cNvSpPr txBox="1"/>
          <p:nvPr/>
        </p:nvSpPr>
        <p:spPr>
          <a:xfrm>
            <a:off x="489463" y="474446"/>
            <a:ext cx="5680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6C06CB5-5E9D-783D-40F8-0F344E67723F}"/>
              </a:ext>
            </a:extLst>
          </p:cNvPr>
          <p:cNvSpPr/>
          <p:nvPr/>
        </p:nvSpPr>
        <p:spPr bwMode="hidden">
          <a:xfrm>
            <a:off x="76324" y="2655445"/>
            <a:ext cx="11895263" cy="407075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818898"/>
            <a:ext cx="11895262" cy="180478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E6030D7-9BD3-E6BC-2095-27161AA93142}"/>
              </a:ext>
            </a:extLst>
          </p:cNvPr>
          <p:cNvSpPr txBox="1"/>
          <p:nvPr/>
        </p:nvSpPr>
        <p:spPr>
          <a:xfrm>
            <a:off x="388976" y="855104"/>
            <a:ext cx="2526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กระทรวงการท่องเที่ยวและกีฬา (กก.)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F0DAD4D-5B37-616D-6922-2E5085034168}"/>
              </a:ext>
            </a:extLst>
          </p:cNvPr>
          <p:cNvSpPr txBox="1"/>
          <p:nvPr/>
        </p:nvSpPr>
        <p:spPr>
          <a:xfrm>
            <a:off x="2673446" y="857346"/>
            <a:ext cx="34006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สำนักงานปลัดกระทรวงการท่องเที่ยวและกีฬา (สป.กก.)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550665-F488-F0EF-F909-3D170E190094}"/>
              </a:ext>
            </a:extLst>
          </p:cNvPr>
          <p:cNvSpPr txBox="1"/>
          <p:nvPr/>
        </p:nvSpPr>
        <p:spPr>
          <a:xfrm>
            <a:off x="392204" y="1046857"/>
            <a:ext cx="2087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(พณ.)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4FCF173-37E8-6C0D-2ED7-0C7B3D408ADA}"/>
              </a:ext>
            </a:extLst>
          </p:cNvPr>
          <p:cNvSpPr txBox="1"/>
          <p:nvPr/>
        </p:nvSpPr>
        <p:spPr>
          <a:xfrm>
            <a:off x="1891175" y="1050469"/>
            <a:ext cx="23760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กรมทรัพย์สินทางปัญญา (ทป.)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57F3F8A-34CA-F361-DF1F-AE6EA6B02B7B}"/>
              </a:ext>
            </a:extLst>
          </p:cNvPr>
          <p:cNvSpPr txBox="1"/>
          <p:nvPr/>
        </p:nvSpPr>
        <p:spPr>
          <a:xfrm>
            <a:off x="395617" y="1251649"/>
            <a:ext cx="1996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</a:t>
            </a:r>
            <a:r>
              <a:rPr kumimoji="0" lang="th-TH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771CB59-C451-1BB6-4488-5C1850B4076D}"/>
              </a:ext>
            </a:extLst>
          </p:cNvPr>
          <p:cNvSpPr txBox="1"/>
          <p:nvPr/>
        </p:nvSpPr>
        <p:spPr>
          <a:xfrm>
            <a:off x="1891174" y="1256209"/>
            <a:ext cx="42575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กรมทางหลวงชนบท (ทช.)	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กรมเจ้าท่า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จท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สำนักงานปลัดกระทรวงคมนาคม (สป.ค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871718"/>
            <a:ext cx="5585364" cy="5813734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91280" y="871717"/>
            <a:ext cx="2229280" cy="5813734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381638" y="871717"/>
            <a:ext cx="2394462" cy="5796489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871717"/>
            <a:ext cx="1099516" cy="5796489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617231" y="1594181"/>
            <a:ext cx="1728000" cy="2672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76746" y="1534414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CD214EC-5FAA-9341-AB6E-275B12EC8D0F}"/>
              </a:ext>
            </a:extLst>
          </p:cNvPr>
          <p:cNvSpPr txBox="1"/>
          <p:nvPr/>
        </p:nvSpPr>
        <p:spPr>
          <a:xfrm>
            <a:off x="1933881" y="3494759"/>
            <a:ext cx="4257561" cy="410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กรมการพัฒนาชุมชน (พช.)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กรมส่งเสริมการปกครองท้องถิ่น (สถ.) 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กรมโยธาธิการและผังเมือง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ยผ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กรมการปกครอง (ปค.)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6446BEE-CD1B-7BFD-59E0-BAA14AAAAF65}"/>
              </a:ext>
            </a:extLst>
          </p:cNvPr>
          <p:cNvSpPr txBox="1"/>
          <p:nvPr/>
        </p:nvSpPr>
        <p:spPr>
          <a:xfrm>
            <a:off x="1940215" y="4357923"/>
            <a:ext cx="4406396" cy="259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กรมควบคุมโรค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กรมอนามัย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455992" y="4260024"/>
            <a:ext cx="3420000" cy="2742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737452" y="4180249"/>
            <a:ext cx="2019615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C07D55F-620B-36F5-8125-48C0BAF68833}"/>
              </a:ext>
            </a:extLst>
          </p:cNvPr>
          <p:cNvSpPr txBox="1"/>
          <p:nvPr/>
        </p:nvSpPr>
        <p:spPr>
          <a:xfrm>
            <a:off x="426952" y="3015800"/>
            <a:ext cx="2235013" cy="25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กระทรวงเกษตรและสหกรณ์ (กษ.)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21C6ECA-AD64-384D-A879-C93F42AF9744}"/>
              </a:ext>
            </a:extLst>
          </p:cNvPr>
          <p:cNvSpPr txBox="1"/>
          <p:nvPr/>
        </p:nvSpPr>
        <p:spPr>
          <a:xfrm>
            <a:off x="2451736" y="3014607"/>
            <a:ext cx="3981920" cy="556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กรมหม่อนไหม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(มม.) 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กรมวิชาการเกษตร (กวก.)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th-TH" sz="1400" b="0" i="0" u="none" strike="noStrike" kern="12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กรมส่งเสริมการเกษตร (กสก.)</a:t>
            </a:r>
            <a:endParaRPr kumimoji="0" lang="th-TH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สำนักงานมาตรฐานสินค้าเกษตรและอาหารแห่งชาติ (มก</a:t>
            </a:r>
            <a:r>
              <a:rPr kumimoji="0" lang="th-TH" sz="1400" b="0" i="0" u="none" strike="noStrike" kern="1200" cap="none" spc="-3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อช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35C88CF-8C26-65A7-9072-A83E96E191C2}"/>
              </a:ext>
            </a:extLst>
          </p:cNvPr>
          <p:cNvSpPr txBox="1"/>
          <p:nvPr/>
        </p:nvSpPr>
        <p:spPr>
          <a:xfrm>
            <a:off x="1933881" y="4175481"/>
            <a:ext cx="1949862" cy="247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กรมประชาสัมพันธ์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(กปส.)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92E04A9-C89A-D3C7-895B-117305FA267F}"/>
              </a:ext>
            </a:extLst>
          </p:cNvPr>
          <p:cNvSpPr txBox="1"/>
          <p:nvPr/>
        </p:nvSpPr>
        <p:spPr>
          <a:xfrm>
            <a:off x="422944" y="4862073"/>
            <a:ext cx="2408925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วิจัยและนวัตกรรม (อว.)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8758141-FB9E-3746-27B6-E0D1EEAF56F5}"/>
              </a:ext>
            </a:extLst>
          </p:cNvPr>
          <p:cNvSpPr txBox="1"/>
          <p:nvPr/>
        </p:nvSpPr>
        <p:spPr>
          <a:xfrm>
            <a:off x="2579959" y="4859458"/>
            <a:ext cx="3336343" cy="259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กรมวิทยาศาสตร์บริการ (วศ.)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150DEEE-FB07-7501-BE37-153F82FF6B4F}"/>
              </a:ext>
            </a:extLst>
          </p:cNvPr>
          <p:cNvSpPr txBox="1"/>
          <p:nvPr/>
        </p:nvSpPr>
        <p:spPr>
          <a:xfrm>
            <a:off x="437961" y="5345754"/>
            <a:ext cx="1673544" cy="25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กระทรวงการคลัง (กค.)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196EB38F-8F2C-C2F7-8E20-AEDC959B6A48}"/>
              </a:ext>
            </a:extLst>
          </p:cNvPr>
          <p:cNvSpPr txBox="1"/>
          <p:nvPr/>
        </p:nvSpPr>
        <p:spPr>
          <a:xfrm>
            <a:off x="2582671" y="5335699"/>
            <a:ext cx="3454453" cy="259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กรมศุลกากร (ศก.)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AA5E99D2-C032-8A5A-C933-AE083E671FA7}"/>
              </a:ext>
            </a:extLst>
          </p:cNvPr>
          <p:cNvSpPr txBox="1"/>
          <p:nvPr/>
        </p:nvSpPr>
        <p:spPr>
          <a:xfrm>
            <a:off x="429359" y="5865623"/>
            <a:ext cx="5334983" cy="25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ส่วนราชการไม่สังกัดสำนักนายกรัฐมนตรี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สำนักงานตำรวจแห่งชาติ (ตร.)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667B3C21-43C3-F589-2D70-07FAC0FC9D1D}"/>
              </a:ext>
            </a:extLst>
          </p:cNvPr>
          <p:cNvSpPr txBox="1"/>
          <p:nvPr/>
        </p:nvSpPr>
        <p:spPr>
          <a:xfrm>
            <a:off x="6035674" y="2594674"/>
            <a:ext cx="2575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กระทรวงการท่องเที่ยวและกีฬา (กก.)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การท่องเที่ยวแห่งประเทศไทย (ททท.)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การกีฬาแห่งประเทศไทย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(กกท.)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CA7ED23-0C96-8569-22BE-501B9C194D7A}"/>
              </a:ext>
            </a:extLst>
          </p:cNvPr>
          <p:cNvSpPr txBox="1"/>
          <p:nvPr/>
        </p:nvSpPr>
        <p:spPr>
          <a:xfrm>
            <a:off x="8387426" y="1551655"/>
            <a:ext cx="2397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กระทรวงการท่องเที่ยวและกีฬา (กก.)</a:t>
            </a:r>
          </a:p>
          <a:p>
            <a:pPr marL="165100" marR="0" lvl="0" indent="-165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6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องค์การบริหารการพัฒนาพื้นที่พิเศษเพื่อการท่องเที่ยวอย่างยั่งยืน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(อพท.)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871CC66-69A2-0F17-C1B0-56430C0561B8}"/>
              </a:ext>
            </a:extLst>
          </p:cNvPr>
          <p:cNvSpPr txBox="1"/>
          <p:nvPr/>
        </p:nvSpPr>
        <p:spPr>
          <a:xfrm>
            <a:off x="8381638" y="2597983"/>
            <a:ext cx="25754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สำนักงานส่งเสริมเศรษฐกิจสร้างสรรค์ (</a:t>
            </a:r>
            <a:r>
              <a:rPr kumimoji="0" lang="th-TH" sz="14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สศ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สำนักงานพัฒนาพิงคน</a:t>
            </a:r>
            <a:r>
              <a:rPr kumimoji="0" lang="th-TH" sz="1400" b="0" i="0" u="none" strike="noStrike" kern="1200" cap="none" spc="-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0" i="0" u="none" strike="noStrike" kern="1200" cap="none" spc="-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สพ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ค.)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DD5D5DE-8722-34BE-D1CD-59F14E835D99}"/>
              </a:ext>
            </a:extLst>
          </p:cNvPr>
          <p:cNvSpPr txBox="1"/>
          <p:nvPr/>
        </p:nvSpPr>
        <p:spPr>
          <a:xfrm>
            <a:off x="10811941" y="2633706"/>
            <a:ext cx="12207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76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จังหวัด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A20B83-09DE-B117-9ED5-E9DBC9575B96}"/>
              </a:ext>
            </a:extLst>
          </p:cNvPr>
          <p:cNvSpPr txBox="1"/>
          <p:nvPr/>
        </p:nvSpPr>
        <p:spPr>
          <a:xfrm>
            <a:off x="2579460" y="5150949"/>
            <a:ext cx="2003624" cy="259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กรมการท่องเที่ยว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กทท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04AE9B-1892-90D5-6BEF-F7780618EAE3}"/>
              </a:ext>
            </a:extLst>
          </p:cNvPr>
          <p:cNvSpPr txBox="1"/>
          <p:nvPr/>
        </p:nvSpPr>
        <p:spPr>
          <a:xfrm>
            <a:off x="2580908" y="5494728"/>
            <a:ext cx="3482184" cy="275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สำนักงานมาตรฐานผลิตภัณฑ์อุตสาหกรรม (สมอ.)  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226A28-27F2-A7F9-04F9-DDA5C93A436E}"/>
              </a:ext>
            </a:extLst>
          </p:cNvPr>
          <p:cNvSpPr txBox="1"/>
          <p:nvPr/>
        </p:nvSpPr>
        <p:spPr>
          <a:xfrm>
            <a:off x="433268" y="5526112"/>
            <a:ext cx="1882352" cy="25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(อก.)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84784D-62EB-67D1-8D6F-11212D312379}"/>
              </a:ext>
            </a:extLst>
          </p:cNvPr>
          <p:cNvSpPr txBox="1"/>
          <p:nvPr/>
        </p:nvSpPr>
        <p:spPr>
          <a:xfrm>
            <a:off x="6035674" y="5107964"/>
            <a:ext cx="2526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(ทส.)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องค์การสวนพฤกษศาสตร์ (อสพ.)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9773C0-D729-A319-2032-AF7731D52F02}"/>
              </a:ext>
            </a:extLst>
          </p:cNvPr>
          <p:cNvSpPr txBox="1"/>
          <p:nvPr/>
        </p:nvSpPr>
        <p:spPr>
          <a:xfrm>
            <a:off x="8386704" y="3666280"/>
            <a:ext cx="1865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กระทรวงวัฒนธรรม (วธ.)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หอภาพยนตร์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B99D6F-F8F6-13EF-E2D8-72B3FE005FDF}"/>
              </a:ext>
            </a:extLst>
          </p:cNvPr>
          <p:cNvSpPr txBox="1"/>
          <p:nvPr/>
        </p:nvSpPr>
        <p:spPr>
          <a:xfrm>
            <a:off x="8394511" y="4079346"/>
            <a:ext cx="2430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 (สธ.)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สถาบันการแพทย์ฉุกเฉินแห่งชาติ (</a:t>
            </a:r>
            <a:r>
              <a:rPr kumimoji="0" lang="th-TH" sz="14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สพ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ฉ.)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7C90D9-5597-E0BE-D58F-E2B0D37901EC}"/>
              </a:ext>
            </a:extLst>
          </p:cNvPr>
          <p:cNvSpPr txBox="1"/>
          <p:nvPr/>
        </p:nvSpPr>
        <p:spPr>
          <a:xfrm>
            <a:off x="1947278" y="4516963"/>
            <a:ext cx="4328422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กรมทางหลวง (ทล.)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กรมท่าอากาศยาน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ทย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กรมการขนส่งทางบก (ขบ.)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สำนักงานนโยบายและแผนการขนส่งและจราจร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(สนข.)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870EA9-D943-B288-7475-1139812DDFDD}"/>
              </a:ext>
            </a:extLst>
          </p:cNvPr>
          <p:cNvSpPr txBox="1"/>
          <p:nvPr/>
        </p:nvSpPr>
        <p:spPr>
          <a:xfrm>
            <a:off x="6022262" y="3228583"/>
            <a:ext cx="228069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</a:t>
            </a:r>
            <a:r>
              <a:rPr kumimoji="0" lang="th-TH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138113" marR="0" lvl="0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การรถไฟฟ้าขนส่งมวลชนแห่งประเทศไทย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รฟ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บริษัท ขนส่ง จำกัด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บข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องค์การขนส่งมวลชนกรุงเทพ (ขสมก.)</a:t>
            </a:r>
          </a:p>
          <a:p>
            <a:pPr marL="133350" marR="0" lvl="0" indent="-133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สำนักงานการบินพลเรือนแห่งประเทศไทย (กพท.)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2306DD-7BA8-F4D5-B2B9-B20DC9630086}"/>
              </a:ext>
            </a:extLst>
          </p:cNvPr>
          <p:cNvSpPr txBox="1"/>
          <p:nvPr/>
        </p:nvSpPr>
        <p:spPr>
          <a:xfrm>
            <a:off x="6039038" y="4680332"/>
            <a:ext cx="2071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การไฟฟ้าส่วนภูมิภาค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(กฟภ.)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19F4B5-0F65-4BAC-B3B9-3E00EB6CA8FC}"/>
              </a:ext>
            </a:extLst>
          </p:cNvPr>
          <p:cNvSpPr txBox="1"/>
          <p:nvPr/>
        </p:nvSpPr>
        <p:spPr>
          <a:xfrm>
            <a:off x="6046029" y="5567055"/>
            <a:ext cx="2168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กรุงเทพมหานคร (กทม.)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BBC1DA-D8B8-C86C-3F8C-3E7905F85D9F}"/>
              </a:ext>
            </a:extLst>
          </p:cNvPr>
          <p:cNvSpPr txBox="1"/>
          <p:nvPr/>
        </p:nvSpPr>
        <p:spPr>
          <a:xfrm>
            <a:off x="8395864" y="868955"/>
            <a:ext cx="1911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</a:p>
          <a:p>
            <a:pPr marL="122238" marR="0" lvl="0" indent="-1222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en-US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สำนักงานส่งเสริมการจัดประชุมและนิทรรศการ (</a:t>
            </a:r>
            <a:r>
              <a:rPr kumimoji="0" lang="th-TH" sz="16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สสป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น.)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3D2D9D-C9F3-71AC-9058-A92794A80E27}"/>
              </a:ext>
            </a:extLst>
          </p:cNvPr>
          <p:cNvSpPr txBox="1"/>
          <p:nvPr/>
        </p:nvSpPr>
        <p:spPr>
          <a:xfrm>
            <a:off x="423816" y="2587844"/>
            <a:ext cx="163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กระทรวงวัฒนธรรม (วธ.)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E36101-93DC-DC1E-5FF0-A52602DFC78C}"/>
              </a:ext>
            </a:extLst>
          </p:cNvPr>
          <p:cNvSpPr txBox="1"/>
          <p:nvPr/>
        </p:nvSpPr>
        <p:spPr>
          <a:xfrm>
            <a:off x="1912945" y="2631661"/>
            <a:ext cx="4257561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กรมส่งเสริมวัฒนธรรม (สวธ.)	   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กรมศิลปากร (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ศก.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ศิลป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วัฒนธรรมร่วมสมัย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(สศร.)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กรมการศาสนา (ศน.)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8549B1-9641-0157-8998-CF0DF66F6AEC}"/>
              </a:ext>
            </a:extLst>
          </p:cNvPr>
          <p:cNvSpPr txBox="1"/>
          <p:nvPr/>
        </p:nvSpPr>
        <p:spPr>
          <a:xfrm>
            <a:off x="430721" y="3437441"/>
            <a:ext cx="1703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B34F38-6892-A342-E9B1-C69C30CA55EE}"/>
              </a:ext>
            </a:extLst>
          </p:cNvPr>
          <p:cNvSpPr txBox="1"/>
          <p:nvPr/>
        </p:nvSpPr>
        <p:spPr>
          <a:xfrm>
            <a:off x="415691" y="3778830"/>
            <a:ext cx="1784014" cy="485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(ทส.)</a:t>
            </a:r>
            <a:endParaRPr kumimoji="0" lang="th-TH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66FE67F-2CC4-908A-8A2F-A105BFFE6338}"/>
              </a:ext>
            </a:extLst>
          </p:cNvPr>
          <p:cNvSpPr txBox="1"/>
          <p:nvPr/>
        </p:nvSpPr>
        <p:spPr>
          <a:xfrm>
            <a:off x="1933880" y="3802966"/>
            <a:ext cx="4214853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กรมทรัพยากรธรณี (ทธ.)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กรมอุทยานแห่งชาติ สัตว์ป่า และพันธุ์พืช (อส.)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สำนักงานนโยบายและแผนทรัพยากรธรรมชาติและสิ่งแวดล้อม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สผ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12D950A-E6A0-D4AD-7457-36305A6A93A4}"/>
              </a:ext>
            </a:extLst>
          </p:cNvPr>
          <p:cNvSpPr txBox="1"/>
          <p:nvPr/>
        </p:nvSpPr>
        <p:spPr>
          <a:xfrm>
            <a:off x="417690" y="4139127"/>
            <a:ext cx="169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DB8FB20-D9D3-2557-E5F5-9CCE723F8BF5}"/>
              </a:ext>
            </a:extLst>
          </p:cNvPr>
          <p:cNvSpPr txBox="1"/>
          <p:nvPr/>
        </p:nvSpPr>
        <p:spPr>
          <a:xfrm>
            <a:off x="413004" y="4324944"/>
            <a:ext cx="1676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 (สธ.)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3EC579B-44AC-49C1-6E07-3D5D596DDCD9}"/>
              </a:ext>
            </a:extLst>
          </p:cNvPr>
          <p:cNvSpPr txBox="1"/>
          <p:nvPr/>
        </p:nvSpPr>
        <p:spPr>
          <a:xfrm>
            <a:off x="416416" y="4470395"/>
            <a:ext cx="1578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</a:t>
            </a:r>
            <a:r>
              <a:rPr kumimoji="0" lang="th-TH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08D00F1-C48C-5C43-85BA-F87619ACAFAE}"/>
              </a:ext>
            </a:extLst>
          </p:cNvPr>
          <p:cNvSpPr txBox="1"/>
          <p:nvPr/>
        </p:nvSpPr>
        <p:spPr>
          <a:xfrm>
            <a:off x="437961" y="5104046"/>
            <a:ext cx="2264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กระทรวงการท่องเที่ยวและกีฬา (กก.)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1D66DD-5A5D-0B85-4C61-B8A15FFA0DB4}"/>
              </a:ext>
            </a:extLst>
          </p:cNvPr>
          <p:cNvSpPr txBox="1"/>
          <p:nvPr/>
        </p:nvSpPr>
        <p:spPr>
          <a:xfrm>
            <a:off x="382726" y="2170026"/>
            <a:ext cx="1784014" cy="485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(ทส.)</a:t>
            </a:r>
            <a:endParaRPr kumimoji="0" lang="th-TH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9DDB1E-D1E5-C98C-A7DD-5155F7FB584F}"/>
              </a:ext>
            </a:extLst>
          </p:cNvPr>
          <p:cNvSpPr txBox="1"/>
          <p:nvPr/>
        </p:nvSpPr>
        <p:spPr>
          <a:xfrm>
            <a:off x="1900523" y="2202071"/>
            <a:ext cx="4015779" cy="275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กรมทรัพยากรทางทะเลและชายฝั่ง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(ทช.)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B49CB8-1C64-B591-9AEF-325F70D5EF32}"/>
              </a:ext>
            </a:extLst>
          </p:cNvPr>
          <p:cNvSpPr txBox="1"/>
          <p:nvPr/>
        </p:nvSpPr>
        <p:spPr>
          <a:xfrm>
            <a:off x="402044" y="1647650"/>
            <a:ext cx="163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กระทรวงวัฒนธรรม (วธ.)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7FE1A0-4EE0-49A5-9C7B-960EE798D1E2}"/>
              </a:ext>
            </a:extLst>
          </p:cNvPr>
          <p:cNvSpPr txBox="1"/>
          <p:nvPr/>
        </p:nvSpPr>
        <p:spPr>
          <a:xfrm>
            <a:off x="1891173" y="1638302"/>
            <a:ext cx="42575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สำนักงานปลัดกระทรวงวัฒนธรรม (สป.วธ.)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868284" y="6123321"/>
            <a:ext cx="1067340" cy="527903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398577" y="6123322"/>
            <a:ext cx="2367430" cy="539063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132513" y="6123322"/>
            <a:ext cx="2186368" cy="562127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37961" y="6123324"/>
            <a:ext cx="5582408" cy="562126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947651" y="6109465"/>
            <a:ext cx="459970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37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411884" y="6114803"/>
            <a:ext cx="1596654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11276" y="6112548"/>
            <a:ext cx="1596654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975660" y="6114907"/>
            <a:ext cx="84782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76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48E9E6-46BB-4BAD-2E41-932398C23E3E}"/>
              </a:ext>
            </a:extLst>
          </p:cNvPr>
          <p:cNvSpPr txBox="1"/>
          <p:nvPr/>
        </p:nvSpPr>
        <p:spPr>
          <a:xfrm>
            <a:off x="1895080" y="1892235"/>
            <a:ext cx="4142044" cy="410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กรมสนับสนุนบริการสุขภาพ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(สบส.)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กรมการแพทย์แผนไทยและการแพทย์ทางเลือก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DTAM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1E3A9F-58F2-72E7-4E3B-FE68A42226FE}"/>
              </a:ext>
            </a:extLst>
          </p:cNvPr>
          <p:cNvSpPr txBox="1"/>
          <p:nvPr/>
        </p:nvSpPr>
        <p:spPr>
          <a:xfrm>
            <a:off x="367869" y="1837396"/>
            <a:ext cx="1676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 (สธ.)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DF87126-5593-4E0C-20BC-845FF392B924}"/>
              </a:ext>
            </a:extLst>
          </p:cNvPr>
          <p:cNvSpPr txBox="1"/>
          <p:nvPr/>
        </p:nvSpPr>
        <p:spPr>
          <a:xfrm>
            <a:off x="8406851" y="4521122"/>
            <a:ext cx="23584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(พณ.)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38113" marR="0" lvl="0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สถาบันวิจัยและพัฒนาอัญมณีและเครื่องประดับแห่งชาติ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(สวอ.)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BB736F-F5B0-C320-D4A8-C210B5CABA77}"/>
              </a:ext>
            </a:extLst>
          </p:cNvPr>
          <p:cNvSpPr txBox="1"/>
          <p:nvPr/>
        </p:nvSpPr>
        <p:spPr>
          <a:xfrm>
            <a:off x="422228" y="5671343"/>
            <a:ext cx="2408924" cy="25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C4F5BB-E630-1B0E-3A8D-B5A452F52FAB}"/>
              </a:ext>
            </a:extLst>
          </p:cNvPr>
          <p:cNvSpPr txBox="1"/>
          <p:nvPr/>
        </p:nvSpPr>
        <p:spPr>
          <a:xfrm>
            <a:off x="2581748" y="5657941"/>
            <a:ext cx="3801314" cy="275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กรมอุตุนิยมวิทยา (อต.)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563FA-E920-AA39-4F67-8FA91605B404}"/>
              </a:ext>
            </a:extLst>
          </p:cNvPr>
          <p:cNvSpPr txBox="1"/>
          <p:nvPr/>
        </p:nvSpPr>
        <p:spPr>
          <a:xfrm>
            <a:off x="8406017" y="3228583"/>
            <a:ext cx="2526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กระทรวงทรัพยากรธรรมชาติและสิ่งแวดล้อม (ทส.)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สำนักงานพัฒนาเศรษฐกิจจากฐานชีวภาพ (</a:t>
            </a:r>
            <a:r>
              <a:rPr kumimoji="0" lang="th-TH" sz="1400" b="0" i="0" u="none" strike="noStrike" kern="1200" cap="none" spc="-7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สพ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11269-FC0D-1F74-7A7A-F7C11064E925}"/>
              </a:ext>
            </a:extLst>
          </p:cNvPr>
          <p:cNvSpPr txBox="1"/>
          <p:nvPr/>
        </p:nvSpPr>
        <p:spPr>
          <a:xfrm>
            <a:off x="9100297" y="119848"/>
            <a:ext cx="2871290" cy="707886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54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76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(หน่วยงานใหม่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หน่วยงาน)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E0D1BB-3135-838A-692E-C0C9A32716CF}"/>
              </a:ext>
            </a:extLst>
          </p:cNvPr>
          <p:cNvSpPr txBox="1"/>
          <p:nvPr/>
        </p:nvSpPr>
        <p:spPr>
          <a:xfrm>
            <a:off x="-695" y="6650082"/>
            <a:ext cx="1053755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สีแดง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หน่วยงานใหม่ </a:t>
            </a:r>
          </a:p>
        </p:txBody>
      </p:sp>
    </p:spTree>
    <p:extLst>
      <p:ext uri="{BB962C8B-B14F-4D97-AF65-F5344CB8AC3E}">
        <p14:creationId xmlns:p14="http://schemas.microsoft.com/office/powerpoint/2010/main" val="27673808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413D76-AF28-B938-EFD8-43FA6B849492}"/>
              </a:ext>
            </a:extLst>
          </p:cNvPr>
          <p:cNvSpPr/>
          <p:nvPr/>
        </p:nvSpPr>
        <p:spPr>
          <a:xfrm>
            <a:off x="0" y="2113383"/>
            <a:ext cx="12192000" cy="2631233"/>
          </a:xfrm>
          <a:prstGeom prst="rect">
            <a:avLst/>
          </a:prstGeom>
          <a:solidFill>
            <a:srgbClr val="4E8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4A7DE203-3399-C7BF-071D-AA8CDC01F79D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70322" y="3013170"/>
            <a:ext cx="12192000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4: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SMEs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8" name="Picture 12" descr="16) แผนแม่บทประเด็น เศรษฐกิจฐานราก – NSCR">
            <a:extLst>
              <a:ext uri="{FF2B5EF4-FFF2-40B4-BE49-F238E27FC236}">
                <a16:creationId xmlns:a16="http://schemas.microsoft.com/office/drawing/2014/main" id="{41CDB997-87FB-AB44-1E1D-E0E5CEF56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93666"/>
            <a:ext cx="1188000" cy="118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8) แผนแม่บทประเด็น ผู้ประกอบการและวิสาหกิจขนาดกลางและขนาดย่อมยุคใหม่ – NSCR">
            <a:extLst>
              <a:ext uri="{FF2B5EF4-FFF2-40B4-BE49-F238E27FC236}">
                <a16:creationId xmlns:a16="http://schemas.microsoft.com/office/drawing/2014/main" id="{50542068-39D4-1A42-B1AD-9CB442C5E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00" y="693666"/>
            <a:ext cx="1188000" cy="118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7593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4E5D-42D6-AD3D-47AE-64D3B43BD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rrow: Pentagon 55">
            <a:extLst>
              <a:ext uri="{FF2B5EF4-FFF2-40B4-BE49-F238E27FC236}">
                <a16:creationId xmlns:a16="http://schemas.microsoft.com/office/drawing/2014/main" id="{DAFAAA7A-FCF5-9F1F-AC14-537DE14DA82E}"/>
              </a:ext>
            </a:extLst>
          </p:cNvPr>
          <p:cNvSpPr/>
          <p:nvPr/>
        </p:nvSpPr>
        <p:spPr>
          <a:xfrm>
            <a:off x="36581" y="903476"/>
            <a:ext cx="1930000" cy="5678518"/>
          </a:xfrm>
          <a:prstGeom prst="homePlate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D0B67337-B578-A53E-03F8-73DA0B64F2C2}"/>
              </a:ext>
            </a:extLst>
          </p:cNvPr>
          <p:cNvSpPr/>
          <p:nvPr/>
        </p:nvSpPr>
        <p:spPr>
          <a:xfrm>
            <a:off x="2065692" y="913051"/>
            <a:ext cx="7597341" cy="5663191"/>
          </a:xfrm>
          <a:prstGeom prst="homePlate">
            <a:avLst>
              <a:gd name="adj" fmla="val 8234"/>
            </a:avLst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4" name="Arrow: Chevron 183">
            <a:extLst>
              <a:ext uri="{FF2B5EF4-FFF2-40B4-BE49-F238E27FC236}">
                <a16:creationId xmlns:a16="http://schemas.microsoft.com/office/drawing/2014/main" id="{205E03F0-24A5-9E90-A55C-547324D1818A}"/>
              </a:ext>
            </a:extLst>
          </p:cNvPr>
          <p:cNvSpPr/>
          <p:nvPr/>
        </p:nvSpPr>
        <p:spPr>
          <a:xfrm>
            <a:off x="2133071" y="1622778"/>
            <a:ext cx="1215205" cy="660885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2C6AA28C-6081-C808-EF7B-3C7E3AB83531}"/>
              </a:ext>
            </a:extLst>
          </p:cNvPr>
          <p:cNvSpPr/>
          <p:nvPr/>
        </p:nvSpPr>
        <p:spPr>
          <a:xfrm>
            <a:off x="3286814" y="1618596"/>
            <a:ext cx="1215205" cy="656974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3A2D9448-FCAA-A2C7-7941-E1430EAEF27A}"/>
              </a:ext>
            </a:extLst>
          </p:cNvPr>
          <p:cNvSpPr/>
          <p:nvPr/>
        </p:nvSpPr>
        <p:spPr>
          <a:xfrm>
            <a:off x="4447526" y="1618595"/>
            <a:ext cx="1215205" cy="64952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01D1CD83-8433-C9F4-EBA7-7187AA1FDEAE}"/>
              </a:ext>
            </a:extLst>
          </p:cNvPr>
          <p:cNvSpPr/>
          <p:nvPr/>
        </p:nvSpPr>
        <p:spPr>
          <a:xfrm>
            <a:off x="5593367" y="1618597"/>
            <a:ext cx="1215205" cy="648992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7DA123-68A0-9B75-AAF8-FAF830ED89BA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D309D5-920E-3B23-00F1-291053B6F435}"/>
              </a:ext>
            </a:extLst>
          </p:cNvPr>
          <p:cNvSpPr txBox="1"/>
          <p:nvPr/>
        </p:nvSpPr>
        <p:spPr>
          <a:xfrm>
            <a:off x="456167" y="381251"/>
            <a:ext cx="11451650" cy="59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8 ผู้ประกอบการและวิสาหกิจขนาดกลางและขนาดย่อมยุคใหม่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และประเด็น 16 เศรษฐกิจฐานราก 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D788819-37A5-498D-1CF7-0D20FCDB2BCF}"/>
              </a:ext>
            </a:extLst>
          </p:cNvPr>
          <p:cNvSpPr txBox="1"/>
          <p:nvPr/>
        </p:nvSpPr>
        <p:spPr>
          <a:xfrm>
            <a:off x="16434" y="1548152"/>
            <a:ext cx="120706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08.1 </a:t>
            </a: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การสร้าง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ความเข้มแข็ง</a:t>
            </a:r>
            <a:b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ผู้ประกอบการอัจฉริยะ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5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E5658A43-E2F1-BECB-BDB4-C3BC6D06BF9D}"/>
              </a:ext>
            </a:extLst>
          </p:cNvPr>
          <p:cNvCxnSpPr/>
          <p:nvPr/>
        </p:nvCxnSpPr>
        <p:spPr>
          <a:xfrm>
            <a:off x="1087598" y="1019148"/>
            <a:ext cx="0" cy="5544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748774D5-A85F-D1C1-B7CE-E89D8B4BE7C6}"/>
              </a:ext>
            </a:extLst>
          </p:cNvPr>
          <p:cNvSpPr txBox="1"/>
          <p:nvPr/>
        </p:nvSpPr>
        <p:spPr>
          <a:xfrm>
            <a:off x="1283446" y="1305789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080101</a:t>
            </a: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FAA55777-234F-7C70-B8AE-7F8230C28B59}"/>
              </a:ext>
            </a:extLst>
          </p:cNvPr>
          <p:cNvCxnSpPr>
            <a:cxnSpLocks/>
          </p:cNvCxnSpPr>
          <p:nvPr/>
        </p:nvCxnSpPr>
        <p:spPr>
          <a:xfrm>
            <a:off x="-2071" y="1294649"/>
            <a:ext cx="926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90691834-25B6-9BAC-76FA-451144F390BB}"/>
              </a:ext>
            </a:extLst>
          </p:cNvPr>
          <p:cNvCxnSpPr>
            <a:cxnSpLocks/>
          </p:cNvCxnSpPr>
          <p:nvPr/>
        </p:nvCxnSpPr>
        <p:spPr>
          <a:xfrm>
            <a:off x="13909" y="4816668"/>
            <a:ext cx="946346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C50E8D83-3B1F-CE7C-386D-B36C81523743}"/>
              </a:ext>
            </a:extLst>
          </p:cNvPr>
          <p:cNvSpPr txBox="1"/>
          <p:nvPr/>
        </p:nvSpPr>
        <p:spPr>
          <a:xfrm>
            <a:off x="2212675" y="1617750"/>
            <a:ext cx="13481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73D7B8F8-DBCC-E818-3836-B368AD2C26A1}"/>
              </a:ext>
            </a:extLst>
          </p:cNvPr>
          <p:cNvSpPr txBox="1"/>
          <p:nvPr/>
        </p:nvSpPr>
        <p:spPr>
          <a:xfrm>
            <a:off x="3336992" y="1614536"/>
            <a:ext cx="1215206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สินค้าและ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บริการ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8C82B67D-A4E4-C7F1-5243-5A99028B7A1D}"/>
              </a:ext>
            </a:extLst>
          </p:cNvPr>
          <p:cNvSpPr txBox="1"/>
          <p:nvPr/>
        </p:nvSpPr>
        <p:spPr>
          <a:xfrm>
            <a:off x="4530152" y="1614317"/>
            <a:ext cx="11738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แหล่งเงินทุน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85EC846-AB3D-8E5D-E726-B19781CBC226}"/>
              </a:ext>
            </a:extLst>
          </p:cNvPr>
          <p:cNvSpPr txBox="1"/>
          <p:nvPr/>
        </p:nvSpPr>
        <p:spPr>
          <a:xfrm>
            <a:off x="5610330" y="1620375"/>
            <a:ext cx="1148823" cy="6883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ต่อการขยายตัวของวิสาหกิจเริ่มต้น</a:t>
            </a:r>
            <a:b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ในประเทศ</a:t>
            </a:r>
          </a:p>
        </p:txBody>
      </p:sp>
      <p:sp>
        <p:nvSpPr>
          <p:cNvPr id="198" name="Arrow: Chevron 197">
            <a:extLst>
              <a:ext uri="{FF2B5EF4-FFF2-40B4-BE49-F238E27FC236}">
                <a16:creationId xmlns:a16="http://schemas.microsoft.com/office/drawing/2014/main" id="{04377799-8813-4CE7-6053-21875FA37C93}"/>
              </a:ext>
            </a:extLst>
          </p:cNvPr>
          <p:cNvSpPr/>
          <p:nvPr/>
        </p:nvSpPr>
        <p:spPr>
          <a:xfrm>
            <a:off x="9262529" y="904471"/>
            <a:ext cx="586903" cy="5678519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1" name="Picture 4" descr="8) แผนแม่บทประเด็น ผู้ประกอบการและวิสาหกิจขนาดกลางและขนาดย่อมยุคใหม่ – NSCR">
            <a:extLst>
              <a:ext uri="{FF2B5EF4-FFF2-40B4-BE49-F238E27FC236}">
                <a16:creationId xmlns:a16="http://schemas.microsoft.com/office/drawing/2014/main" id="{717525FB-B648-8170-3D47-9D294DEAA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954" y="398287"/>
            <a:ext cx="555914" cy="55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12" descr="16) แผนแม่บทประเด็น เศรษฐกิจฐานราก – NSCR">
            <a:extLst>
              <a:ext uri="{FF2B5EF4-FFF2-40B4-BE49-F238E27FC236}">
                <a16:creationId xmlns:a16="http://schemas.microsoft.com/office/drawing/2014/main" id="{9B554495-7AE0-5CA9-7CF2-7E3DBEFD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602" y="393062"/>
            <a:ext cx="555914" cy="55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0" name="TextBox 199">
            <a:extLst>
              <a:ext uri="{FF2B5EF4-FFF2-40B4-BE49-F238E27FC236}">
                <a16:creationId xmlns:a16="http://schemas.microsoft.com/office/drawing/2014/main" id="{EEB6578B-46AE-3FF4-3485-A6A90CBFB82D}"/>
              </a:ext>
            </a:extLst>
          </p:cNvPr>
          <p:cNvSpPr txBox="1"/>
          <p:nvPr/>
        </p:nvSpPr>
        <p:spPr>
          <a:xfrm>
            <a:off x="463824" y="-88356"/>
            <a:ext cx="11517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4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438F73B1-5EDC-6DAD-3F1F-667A5C83D1D5}"/>
              </a:ext>
            </a:extLst>
          </p:cNvPr>
          <p:cNvSpPr/>
          <p:nvPr/>
        </p:nvSpPr>
        <p:spPr>
          <a:xfrm>
            <a:off x="61037" y="954201"/>
            <a:ext cx="1882792" cy="2824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AC76DBE4-5F4F-0D8A-6647-444AB56B393B}"/>
              </a:ext>
            </a:extLst>
          </p:cNvPr>
          <p:cNvSpPr txBox="1"/>
          <p:nvPr/>
        </p:nvSpPr>
        <p:spPr>
          <a:xfrm>
            <a:off x="-53853" y="900036"/>
            <a:ext cx="213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739BB768-5D02-346F-1F98-EF7EBD9E5FFA}"/>
              </a:ext>
            </a:extLst>
          </p:cNvPr>
          <p:cNvSpPr/>
          <p:nvPr/>
        </p:nvSpPr>
        <p:spPr>
          <a:xfrm>
            <a:off x="2112334" y="936371"/>
            <a:ext cx="7028990" cy="33014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CA31AABB-18EB-3F4E-1010-5AE4AFF01374}"/>
              </a:ext>
            </a:extLst>
          </p:cNvPr>
          <p:cNvSpPr txBox="1"/>
          <p:nvPr/>
        </p:nvSpPr>
        <p:spPr>
          <a:xfrm>
            <a:off x="3949763" y="905352"/>
            <a:ext cx="331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0CC4F280-0E1C-365E-B252-D336C27C0CF9}"/>
              </a:ext>
            </a:extLst>
          </p:cNvPr>
          <p:cNvSpPr txBox="1"/>
          <p:nvPr/>
        </p:nvSpPr>
        <p:spPr>
          <a:xfrm>
            <a:off x="-58654" y="6607332"/>
            <a:ext cx="12250653" cy="219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หมายถึง ถ่ายทอดเป็นตัวชี้วัดระดับจังหวัด (76 จังหวัด) โดยมี สป.มท. เกี่ยวข้องในฐานะดูแลจังหวัด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8BCC004C-5E45-ABC6-8239-AD25EECAD95F}"/>
              </a:ext>
            </a:extLst>
          </p:cNvPr>
          <p:cNvSpPr txBox="1"/>
          <p:nvPr/>
        </p:nvSpPr>
        <p:spPr>
          <a:xfrm>
            <a:off x="1307830" y="3173197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080102</a:t>
            </a:r>
          </a:p>
        </p:txBody>
      </p:sp>
      <p:sp>
        <p:nvSpPr>
          <p:cNvPr id="205" name="Arrow: Chevron 204">
            <a:extLst>
              <a:ext uri="{FF2B5EF4-FFF2-40B4-BE49-F238E27FC236}">
                <a16:creationId xmlns:a16="http://schemas.microsoft.com/office/drawing/2014/main" id="{488AE33D-53C2-A61D-2F93-28D682B446BF}"/>
              </a:ext>
            </a:extLst>
          </p:cNvPr>
          <p:cNvSpPr/>
          <p:nvPr/>
        </p:nvSpPr>
        <p:spPr>
          <a:xfrm>
            <a:off x="2136615" y="3455196"/>
            <a:ext cx="1215205" cy="75914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6" name="Arrow: Chevron 205">
            <a:extLst>
              <a:ext uri="{FF2B5EF4-FFF2-40B4-BE49-F238E27FC236}">
                <a16:creationId xmlns:a16="http://schemas.microsoft.com/office/drawing/2014/main" id="{27378C17-0F00-6C37-F61A-A7EE0DF158F3}"/>
              </a:ext>
            </a:extLst>
          </p:cNvPr>
          <p:cNvSpPr/>
          <p:nvPr/>
        </p:nvSpPr>
        <p:spPr>
          <a:xfrm>
            <a:off x="3290358" y="3451013"/>
            <a:ext cx="1215205" cy="75464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Arrow: Chevron 206">
            <a:extLst>
              <a:ext uri="{FF2B5EF4-FFF2-40B4-BE49-F238E27FC236}">
                <a16:creationId xmlns:a16="http://schemas.microsoft.com/office/drawing/2014/main" id="{F5F7156E-27BF-78C7-D88A-07F4BCB939A2}"/>
              </a:ext>
            </a:extLst>
          </p:cNvPr>
          <p:cNvSpPr/>
          <p:nvPr/>
        </p:nvSpPr>
        <p:spPr>
          <a:xfrm>
            <a:off x="4451070" y="3451013"/>
            <a:ext cx="1215205" cy="746086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5" name="Arrow: Chevron 214">
            <a:extLst>
              <a:ext uri="{FF2B5EF4-FFF2-40B4-BE49-F238E27FC236}">
                <a16:creationId xmlns:a16="http://schemas.microsoft.com/office/drawing/2014/main" id="{84FA1911-1B10-B373-DA9A-B615FFD608A2}"/>
              </a:ext>
            </a:extLst>
          </p:cNvPr>
          <p:cNvSpPr/>
          <p:nvPr/>
        </p:nvSpPr>
        <p:spPr>
          <a:xfrm>
            <a:off x="5596911" y="3451020"/>
            <a:ext cx="1215205" cy="74548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1D4DBAE2-1F13-7F15-9442-A2B6D8225706}"/>
              </a:ext>
            </a:extLst>
          </p:cNvPr>
          <p:cNvSpPr txBox="1"/>
          <p:nvPr/>
        </p:nvSpPr>
        <p:spPr>
          <a:xfrm>
            <a:off x="2176464" y="3467622"/>
            <a:ext cx="13481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115580FB-EBB4-8351-FDF5-ECCDD7659D16}"/>
              </a:ext>
            </a:extLst>
          </p:cNvPr>
          <p:cNvSpPr txBox="1"/>
          <p:nvPr/>
        </p:nvSpPr>
        <p:spPr>
          <a:xfrm>
            <a:off x="3300781" y="3464408"/>
            <a:ext cx="1215206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เครื่องมือและเทคโนโลยีดิจิทัล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B2B1992D-8967-6F06-7DC9-31290DD44D9B}"/>
              </a:ext>
            </a:extLst>
          </p:cNvPr>
          <p:cNvSpPr txBox="1"/>
          <p:nvPr/>
        </p:nvSpPr>
        <p:spPr>
          <a:xfrm>
            <a:off x="4493941" y="3464189"/>
            <a:ext cx="11738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แหล่งเงินทุน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A11CD079-0D75-A93C-2AD6-AA3D7BE0A10C}"/>
              </a:ext>
            </a:extLst>
          </p:cNvPr>
          <p:cNvSpPr txBox="1"/>
          <p:nvPr/>
        </p:nvSpPr>
        <p:spPr>
          <a:xfrm>
            <a:off x="5613874" y="3424441"/>
            <a:ext cx="1173869" cy="836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ต่อความสามารถในการแข่งขันด้านการใช้เครื่องมือและเทคโนโลยีดิจิทัล</a:t>
            </a:r>
          </a:p>
        </p:txBody>
      </p:sp>
      <p:sp>
        <p:nvSpPr>
          <p:cNvPr id="235" name="Arrow: Chevron 234">
            <a:extLst>
              <a:ext uri="{FF2B5EF4-FFF2-40B4-BE49-F238E27FC236}">
                <a16:creationId xmlns:a16="http://schemas.microsoft.com/office/drawing/2014/main" id="{3EC5F701-D29F-CCF4-AB8E-6263E83F95F5}"/>
              </a:ext>
            </a:extLst>
          </p:cNvPr>
          <p:cNvSpPr/>
          <p:nvPr/>
        </p:nvSpPr>
        <p:spPr>
          <a:xfrm>
            <a:off x="2140159" y="5111363"/>
            <a:ext cx="1215205" cy="665804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6" name="Arrow: Chevron 235">
            <a:extLst>
              <a:ext uri="{FF2B5EF4-FFF2-40B4-BE49-F238E27FC236}">
                <a16:creationId xmlns:a16="http://schemas.microsoft.com/office/drawing/2014/main" id="{A26393DC-D6B2-24D6-D5D6-56BE4064674D}"/>
              </a:ext>
            </a:extLst>
          </p:cNvPr>
          <p:cNvSpPr/>
          <p:nvPr/>
        </p:nvSpPr>
        <p:spPr>
          <a:xfrm>
            <a:off x="3293902" y="5107179"/>
            <a:ext cx="1215205" cy="661865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7" name="Arrow: Chevron 236">
            <a:extLst>
              <a:ext uri="{FF2B5EF4-FFF2-40B4-BE49-F238E27FC236}">
                <a16:creationId xmlns:a16="http://schemas.microsoft.com/office/drawing/2014/main" id="{CAD56D10-B2B1-82E8-B43A-382E08562CD5}"/>
              </a:ext>
            </a:extLst>
          </p:cNvPr>
          <p:cNvSpPr/>
          <p:nvPr/>
        </p:nvSpPr>
        <p:spPr>
          <a:xfrm>
            <a:off x="4454614" y="5107179"/>
            <a:ext cx="1215205" cy="654354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9" name="Arrow: Chevron 238">
            <a:extLst>
              <a:ext uri="{FF2B5EF4-FFF2-40B4-BE49-F238E27FC236}">
                <a16:creationId xmlns:a16="http://schemas.microsoft.com/office/drawing/2014/main" id="{98535610-D64D-7E5E-24C5-0835930D8E02}"/>
              </a:ext>
            </a:extLst>
          </p:cNvPr>
          <p:cNvSpPr/>
          <p:nvPr/>
        </p:nvSpPr>
        <p:spPr>
          <a:xfrm>
            <a:off x="5603007" y="5097395"/>
            <a:ext cx="1215205" cy="653823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68DAA051-E3C1-105B-7221-448E8B5D8592}"/>
              </a:ext>
            </a:extLst>
          </p:cNvPr>
          <p:cNvSpPr txBox="1"/>
          <p:nvPr/>
        </p:nvSpPr>
        <p:spPr>
          <a:xfrm>
            <a:off x="5619970" y="5070821"/>
            <a:ext cx="1173869" cy="688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</a:t>
            </a:r>
            <a:b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ที่เอื้อต่อการ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เพิ่มมูลค่าพาณิชย์อิเล็กทรอนิกส์</a:t>
            </a:r>
            <a:endParaRPr kumimoji="0" lang="th-TH" sz="12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AA71BB4C-1E64-6EA3-1E19-BFB8EF50174F}"/>
              </a:ext>
            </a:extLst>
          </p:cNvPr>
          <p:cNvSpPr txBox="1"/>
          <p:nvPr/>
        </p:nvSpPr>
        <p:spPr>
          <a:xfrm>
            <a:off x="2213171" y="5131092"/>
            <a:ext cx="13481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2F01DD9B-4098-678E-988F-AE12551FB667}"/>
              </a:ext>
            </a:extLst>
          </p:cNvPr>
          <p:cNvSpPr txBox="1"/>
          <p:nvPr/>
        </p:nvSpPr>
        <p:spPr>
          <a:xfrm>
            <a:off x="3310056" y="5100446"/>
            <a:ext cx="1059122" cy="6883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ระบบการซื้อขาย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และระบบ 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สนับสนุน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ที่ปลอดภัย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9F9EF5C2-FB58-F078-19FB-3FCA69675B1C}"/>
              </a:ext>
            </a:extLst>
          </p:cNvPr>
          <p:cNvSpPr txBox="1"/>
          <p:nvPr/>
        </p:nvSpPr>
        <p:spPr>
          <a:xfrm>
            <a:off x="4530648" y="5127659"/>
            <a:ext cx="11738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ผู้ซื้อ/ผู้บริโภค</a:t>
            </a:r>
          </a:p>
        </p:txBody>
      </p:sp>
      <p:cxnSp>
        <p:nvCxnSpPr>
          <p:cNvPr id="244" name="Straight Connector 243">
            <a:extLst>
              <a:ext uri="{FF2B5EF4-FFF2-40B4-BE49-F238E27FC236}">
                <a16:creationId xmlns:a16="http://schemas.microsoft.com/office/drawing/2014/main" id="{0BA8F1F1-51D2-79AA-6C36-52212A275732}"/>
              </a:ext>
            </a:extLst>
          </p:cNvPr>
          <p:cNvCxnSpPr>
            <a:cxnSpLocks/>
          </p:cNvCxnSpPr>
          <p:nvPr/>
        </p:nvCxnSpPr>
        <p:spPr>
          <a:xfrm>
            <a:off x="1122404" y="3163887"/>
            <a:ext cx="8450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7F351E24-69A3-5C9A-D3ED-B163EF5CE677}"/>
              </a:ext>
            </a:extLst>
          </p:cNvPr>
          <p:cNvGrpSpPr/>
          <p:nvPr/>
        </p:nvGrpSpPr>
        <p:grpSpPr>
          <a:xfrm>
            <a:off x="9784239" y="2352332"/>
            <a:ext cx="2381555" cy="2722282"/>
            <a:chOff x="9817701" y="2292635"/>
            <a:chExt cx="2347156" cy="2684336"/>
          </a:xfrm>
        </p:grpSpPr>
        <p:sp>
          <p:nvSpPr>
            <p:cNvPr id="290" name="Star: 6 Points 289">
              <a:extLst>
                <a:ext uri="{FF2B5EF4-FFF2-40B4-BE49-F238E27FC236}">
                  <a16:creationId xmlns:a16="http://schemas.microsoft.com/office/drawing/2014/main" id="{C2359F36-0E1C-ECAA-CAA4-652D20F43CC9}"/>
                </a:ext>
              </a:extLst>
            </p:cNvPr>
            <p:cNvSpPr/>
            <p:nvPr/>
          </p:nvSpPr>
          <p:spPr>
            <a:xfrm>
              <a:off x="9817701" y="2292635"/>
              <a:ext cx="2347156" cy="2684336"/>
            </a:xfrm>
            <a:prstGeom prst="star6">
              <a:avLst>
                <a:gd name="adj" fmla="val 28206"/>
                <a:gd name="hf" fmla="val 115470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491970E9-0B0D-693C-B0A2-26823D9796BF}"/>
                </a:ext>
              </a:extLst>
            </p:cNvPr>
            <p:cNvSpPr txBox="1"/>
            <p:nvPr/>
          </p:nvSpPr>
          <p:spPr>
            <a:xfrm>
              <a:off x="10006395" y="2990180"/>
              <a:ext cx="2027197" cy="1324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4625" marR="0" lvl="0" indent="-174625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สัดส่วนผลิตภัณฑ์มวลรวมของวิสาหกิจขนาดกลางและขนาดย่อมต่อผลิตภัณฑ์มวลรวมในประเทศ (เฉลี่ยร้อยละ) 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38*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74625" marR="0" lvl="0" indent="-174625" algn="l" defTabSz="914400" rtl="0" eaLnBrk="1" fontAlgn="auto" latinLnBrk="0" hangingPunct="1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อัตราการเติบโตมูลค่าสินค้า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OTOP 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17780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เพิ่มขึ้นร้อยละ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4**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CDEAE15-FCB3-402E-0845-0050502B801C}"/>
              </a:ext>
            </a:extLst>
          </p:cNvPr>
          <p:cNvSpPr txBox="1"/>
          <p:nvPr/>
        </p:nvSpPr>
        <p:spPr>
          <a:xfrm>
            <a:off x="-20082" y="1256293"/>
            <a:ext cx="1165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นแม่บทย่อย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8B0395-E152-B77B-8064-908AC2E9D325}"/>
              </a:ext>
            </a:extLst>
          </p:cNvPr>
          <p:cNvSpPr txBox="1"/>
          <p:nvPr/>
        </p:nvSpPr>
        <p:spPr>
          <a:xfrm>
            <a:off x="2114298" y="1371990"/>
            <a:ext cx="4533963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วิสาหกิจขนาดกลางและขนาดย่อมรายใหม่ในประเทศเพิ่มขึ้น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D4B9E8-81A3-7DA6-4AB9-A61E15124528}"/>
              </a:ext>
            </a:extLst>
          </p:cNvPr>
          <p:cNvSpPr txBox="1"/>
          <p:nvPr/>
        </p:nvSpPr>
        <p:spPr>
          <a:xfrm>
            <a:off x="1065698" y="1563824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สสว.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81A576-0BB4-D6C9-5CDC-A34F017A70CD}"/>
              </a:ext>
            </a:extLst>
          </p:cNvPr>
          <p:cNvSpPr txBox="1"/>
          <p:nvPr/>
        </p:nvSpPr>
        <p:spPr>
          <a:xfrm>
            <a:off x="1063147" y="3463316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อก.</a:t>
            </a:r>
          </a:p>
        </p:txBody>
      </p:sp>
      <p:sp>
        <p:nvSpPr>
          <p:cNvPr id="15" name="Arrow: Pentagon 14">
            <a:extLst>
              <a:ext uri="{FF2B5EF4-FFF2-40B4-BE49-F238E27FC236}">
                <a16:creationId xmlns:a16="http://schemas.microsoft.com/office/drawing/2014/main" id="{E396CA06-FC67-0E98-7DF2-10771A8307BC}"/>
              </a:ext>
            </a:extLst>
          </p:cNvPr>
          <p:cNvSpPr/>
          <p:nvPr/>
        </p:nvSpPr>
        <p:spPr>
          <a:xfrm flipH="1">
            <a:off x="9656208" y="968022"/>
            <a:ext cx="2529999" cy="462298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A3D39D-2B98-08F1-3813-CB16FDBFB454}"/>
              </a:ext>
            </a:extLst>
          </p:cNvPr>
          <p:cNvSpPr txBox="1"/>
          <p:nvPr/>
        </p:nvSpPr>
        <p:spPr>
          <a:xfrm>
            <a:off x="9884637" y="970349"/>
            <a:ext cx="1029377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7" name="Picture 8" descr="ยินดีต้อนรับ - SME Data Catalog">
            <a:extLst>
              <a:ext uri="{FF2B5EF4-FFF2-40B4-BE49-F238E27FC236}">
                <a16:creationId xmlns:a16="http://schemas.microsoft.com/office/drawing/2014/main" id="{7C9A9DE2-670B-C3CF-1B21-86F8D58F8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276" y="1182044"/>
            <a:ext cx="1037418" cy="21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กรมการพัฒนาชุมชน - วิกิพีเดีย">
            <a:extLst>
              <a:ext uri="{FF2B5EF4-FFF2-40B4-BE49-F238E27FC236}">
                <a16:creationId xmlns:a16="http://schemas.microsoft.com/office/drawing/2014/main" id="{2DFE7E80-C2CB-64B0-6027-40CA46FAC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796" y="1112747"/>
            <a:ext cx="284970" cy="29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689C364-F101-A11E-F618-366644818907}"/>
              </a:ext>
            </a:extLst>
          </p:cNvPr>
          <p:cNvSpPr txBox="1"/>
          <p:nvPr/>
        </p:nvSpPr>
        <p:spPr>
          <a:xfrm>
            <a:off x="11178265" y="1096510"/>
            <a:ext cx="1083307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(กรมการพัฒนาชุมชน)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4" name="สี่เหลี่ยมผืนผ้า 33">
            <a:extLst>
              <a:ext uri="{FF2B5EF4-FFF2-40B4-BE49-F238E27FC236}">
                <a16:creationId xmlns:a16="http://schemas.microsoft.com/office/drawing/2014/main" id="{5326B737-D9A1-BC67-D087-2D63452A265D}"/>
              </a:ext>
            </a:extLst>
          </p:cNvPr>
          <p:cNvSpPr/>
          <p:nvPr/>
        </p:nvSpPr>
        <p:spPr>
          <a:xfrm flipH="1">
            <a:off x="2029773" y="892948"/>
            <a:ext cx="45719" cy="570192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03">
            <a:extLst>
              <a:ext uri="{FF2B5EF4-FFF2-40B4-BE49-F238E27FC236}">
                <a16:creationId xmlns:a16="http://schemas.microsoft.com/office/drawing/2014/main" id="{B154391C-3AA8-D7C1-DB16-989E58B529DD}"/>
              </a:ext>
            </a:extLst>
          </p:cNvPr>
          <p:cNvSpPr txBox="1"/>
          <p:nvPr/>
        </p:nvSpPr>
        <p:spPr>
          <a:xfrm>
            <a:off x="2049234" y="2271560"/>
            <a:ext cx="1166412" cy="87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(สป.อว.</a:t>
            </a:r>
            <a:r>
              <a:rPr kumimoji="0" lang="en-US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กองทุนพัฒนาผู้ประกอบการเทคโนโลยีและนวัตกรรม</a:t>
            </a: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/สวทช.</a:t>
            </a:r>
            <a:r>
              <a:rPr kumimoji="0" lang="en-US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สนช.</a:t>
            </a: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endParaRPr kumimoji="0" lang="en-US" sz="9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/ETDA)   </a:t>
            </a:r>
          </a:p>
          <a:p>
            <a:pPr marL="88900" marR="0" lvl="0" indent="-889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BOI/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สสว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สคช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สวส.) </a:t>
            </a:r>
          </a:p>
          <a:p>
            <a:pPr marL="88900" marR="0" lvl="0" indent="-8890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ศธ. (สอศ.)</a:t>
            </a:r>
          </a:p>
        </p:txBody>
      </p:sp>
      <p:sp>
        <p:nvSpPr>
          <p:cNvPr id="33" name="TextBox 305">
            <a:extLst>
              <a:ext uri="{FF2B5EF4-FFF2-40B4-BE49-F238E27FC236}">
                <a16:creationId xmlns:a16="http://schemas.microsoft.com/office/drawing/2014/main" id="{9C20F6D3-F39C-E677-1F2C-05F4FF3B16B0}"/>
              </a:ext>
            </a:extLst>
          </p:cNvPr>
          <p:cNvSpPr txBox="1"/>
          <p:nvPr/>
        </p:nvSpPr>
        <p:spPr>
          <a:xfrm>
            <a:off x="3173895" y="2271560"/>
            <a:ext cx="1171189" cy="824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(วว./สนช.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/GISTDA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(อย.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กรมวิทยาศาสตร์</a:t>
            </a:r>
            <a:b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การแพทย์</a:t>
            </a: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DTAM</a:t>
            </a: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(มก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ISMED)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(สป.วธ.)</a:t>
            </a:r>
          </a:p>
        </p:txBody>
      </p:sp>
      <p:sp>
        <p:nvSpPr>
          <p:cNvPr id="35" name="TextBox 306">
            <a:extLst>
              <a:ext uri="{FF2B5EF4-FFF2-40B4-BE49-F238E27FC236}">
                <a16:creationId xmlns:a16="http://schemas.microsoft.com/office/drawing/2014/main" id="{36541612-39FF-5A3B-396D-B55F24766D48}"/>
              </a:ext>
            </a:extLst>
          </p:cNvPr>
          <p:cNvSpPr txBox="1"/>
          <p:nvPr/>
        </p:nvSpPr>
        <p:spPr>
          <a:xfrm>
            <a:off x="4353989" y="2271560"/>
            <a:ext cx="1239378" cy="617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กค. (ก.ล.ต./</a:t>
            </a:r>
            <a:r>
              <a:rPr kumimoji="0" lang="th-TH" sz="900" b="0" i="0" u="none" strike="noStrike" kern="1200" cap="none" spc="-2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บสย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 Bank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ธนาคารออมสิน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(กองทุนพัฒนาผู้ประกอบการเทคโนโลยีและนวัตกรรม)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(สป.อก.)</a:t>
            </a:r>
          </a:p>
        </p:txBody>
      </p:sp>
      <p:sp>
        <p:nvSpPr>
          <p:cNvPr id="36" name="TextBox 307">
            <a:extLst>
              <a:ext uri="{FF2B5EF4-FFF2-40B4-BE49-F238E27FC236}">
                <a16:creationId xmlns:a16="http://schemas.microsoft.com/office/drawing/2014/main" id="{5BD8E7D9-F8EF-D7D2-6816-F8CD15B77C0E}"/>
              </a:ext>
            </a:extLst>
          </p:cNvPr>
          <p:cNvSpPr txBox="1"/>
          <p:nvPr/>
        </p:nvSpPr>
        <p:spPr>
          <a:xfrm>
            <a:off x="5504158" y="2271560"/>
            <a:ext cx="1103485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endParaRPr kumimoji="0" lang="en-US" sz="900" b="0" i="0" u="none" strike="sng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(สป.อว.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สอวช./สนช.)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ISMED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th-TH" sz="900" b="0" i="1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7" name="TextBox 369">
            <a:extLst>
              <a:ext uri="{FF2B5EF4-FFF2-40B4-BE49-F238E27FC236}">
                <a16:creationId xmlns:a16="http://schemas.microsoft.com/office/drawing/2014/main" id="{6882DA2C-8FD8-576B-40F9-C990ECCF8868}"/>
              </a:ext>
            </a:extLst>
          </p:cNvPr>
          <p:cNvSpPr txBox="1"/>
          <p:nvPr/>
        </p:nvSpPr>
        <p:spPr>
          <a:xfrm>
            <a:off x="6903362" y="1627291"/>
            <a:ext cx="1009255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</a:p>
        </p:txBody>
      </p:sp>
      <p:grpSp>
        <p:nvGrpSpPr>
          <p:cNvPr id="41" name="Group 157">
            <a:extLst>
              <a:ext uri="{FF2B5EF4-FFF2-40B4-BE49-F238E27FC236}">
                <a16:creationId xmlns:a16="http://schemas.microsoft.com/office/drawing/2014/main" id="{D1330570-EE71-8A84-B529-8DEAEEFD6FB0}"/>
              </a:ext>
            </a:extLst>
          </p:cNvPr>
          <p:cNvGrpSpPr/>
          <p:nvPr/>
        </p:nvGrpSpPr>
        <p:grpSpPr>
          <a:xfrm>
            <a:off x="6880359" y="2104256"/>
            <a:ext cx="2342625" cy="570277"/>
            <a:chOff x="5251137" y="3415609"/>
            <a:chExt cx="2342625" cy="570277"/>
          </a:xfrm>
        </p:grpSpPr>
        <p:sp>
          <p:nvSpPr>
            <p:cNvPr id="42" name="TextBox 3">
              <a:extLst>
                <a:ext uri="{FF2B5EF4-FFF2-40B4-BE49-F238E27FC236}">
                  <a16:creationId xmlns:a16="http://schemas.microsoft.com/office/drawing/2014/main" id="{4C62012D-8DE7-4EC1-D392-20D56E676B12}"/>
                </a:ext>
              </a:extLst>
            </p:cNvPr>
            <p:cNvSpPr txBox="1"/>
            <p:nvPr/>
          </p:nvSpPr>
          <p:spPr>
            <a:xfrm>
              <a:off x="5251137" y="3514922"/>
              <a:ext cx="2253988" cy="4709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 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จำนวน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SME 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รายใหม่ (จดทะเบียน)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เฉพาะ </a:t>
              </a:r>
              <a:r>
                <a:rPr kumimoji="0" lang="th-TH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สสว</a:t>
              </a: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./ กสอ./ สนช./ สป.อว./ สวทช.</a:t>
              </a:r>
            </a:p>
          </p:txBody>
        </p:sp>
        <p:sp>
          <p:nvSpPr>
            <p:cNvPr id="43" name="Rectangle 6">
              <a:extLst>
                <a:ext uri="{FF2B5EF4-FFF2-40B4-BE49-F238E27FC236}">
                  <a16:creationId xmlns:a16="http://schemas.microsoft.com/office/drawing/2014/main" id="{7A22BCC5-70D5-21A9-8226-E5E5404A8B37}"/>
                </a:ext>
              </a:extLst>
            </p:cNvPr>
            <p:cNvSpPr/>
            <p:nvPr/>
          </p:nvSpPr>
          <p:spPr>
            <a:xfrm rot="993858">
              <a:off x="7109004" y="3415609"/>
              <a:ext cx="484758" cy="1682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บังคับ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51" name="TextBox 21">
            <a:extLst>
              <a:ext uri="{FF2B5EF4-FFF2-40B4-BE49-F238E27FC236}">
                <a16:creationId xmlns:a16="http://schemas.microsoft.com/office/drawing/2014/main" id="{095A5E3E-81EE-AAEB-2F4F-5713A1A650C1}"/>
              </a:ext>
            </a:extLst>
          </p:cNvPr>
          <p:cNvSpPr txBox="1"/>
          <p:nvPr/>
        </p:nvSpPr>
        <p:spPr>
          <a:xfrm>
            <a:off x="2123820" y="3215625"/>
            <a:ext cx="4533963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ความสามารถในการแข่งขันด้านการใช้เครื่องมือและเทคโนโลยีดิจิทัลดีขึ้น </a:t>
            </a:r>
          </a:p>
        </p:txBody>
      </p:sp>
      <p:sp>
        <p:nvSpPr>
          <p:cNvPr id="52" name="TextBox 345">
            <a:extLst>
              <a:ext uri="{FF2B5EF4-FFF2-40B4-BE49-F238E27FC236}">
                <a16:creationId xmlns:a16="http://schemas.microsoft.com/office/drawing/2014/main" id="{BED97DDD-325E-16F5-1A02-B371BEBA8D78}"/>
              </a:ext>
            </a:extLst>
          </p:cNvPr>
          <p:cNvSpPr txBox="1"/>
          <p:nvPr/>
        </p:nvSpPr>
        <p:spPr>
          <a:xfrm>
            <a:off x="2049234" y="4195687"/>
            <a:ext cx="1108775" cy="641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BDI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(ทป./พค./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/ISMED)</a:t>
            </a:r>
          </a:p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(สวทช.)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</a:p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(กรมอนามัย)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ทส. (สพภ.)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3" name="TextBox 355">
            <a:extLst>
              <a:ext uri="{FF2B5EF4-FFF2-40B4-BE49-F238E27FC236}">
                <a16:creationId xmlns:a16="http://schemas.microsoft.com/office/drawing/2014/main" id="{2B657785-0A4D-4929-32C5-35E4635BC021}"/>
              </a:ext>
            </a:extLst>
          </p:cNvPr>
          <p:cNvSpPr txBox="1"/>
          <p:nvPr/>
        </p:nvSpPr>
        <p:spPr>
          <a:xfrm>
            <a:off x="4353989" y="4195687"/>
            <a:ext cx="1209183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กค. (ก.ล.ต./</a:t>
            </a:r>
            <a:r>
              <a:rPr kumimoji="0" lang="th-TH" sz="900" b="0" i="0" u="none" strike="noStrike" kern="1200" cap="none" spc="-2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บสย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 D Bank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(กองทุนพัฒนาดิจิทัลเพื่อเศรษฐกิจและสังคม/</a:t>
            </a:r>
            <a:r>
              <a:rPr kumimoji="0" lang="en-US" sz="900" b="0" i="0" u="none" strike="noStrike" kern="1200" cap="none" spc="-2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54" name="TextBox 3">
            <a:extLst>
              <a:ext uri="{FF2B5EF4-FFF2-40B4-BE49-F238E27FC236}">
                <a16:creationId xmlns:a16="http://schemas.microsoft.com/office/drawing/2014/main" id="{7CB1C550-970D-A83E-DC35-AC0289126E66}"/>
              </a:ext>
            </a:extLst>
          </p:cNvPr>
          <p:cNvSpPr txBox="1"/>
          <p:nvPr/>
        </p:nvSpPr>
        <p:spPr>
          <a:xfrm>
            <a:off x="5504158" y="4195687"/>
            <a:ext cx="1334287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/ETDA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endParaRPr kumimoji="0" lang="en-US" sz="900" b="0" i="0" u="none" strike="sng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(สป.อว./สอวช./สวทช./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กห. (</a:t>
            </a:r>
            <a:r>
              <a:rPr kumimoji="0" lang="th-TH" sz="900" b="0" i="0" u="none" strike="noStrike" kern="1200" cap="none" spc="-2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สท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ป.)</a:t>
            </a:r>
            <a:endParaRPr kumimoji="0" lang="th-TH" sz="9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5" name="TextBox 19">
            <a:extLst>
              <a:ext uri="{FF2B5EF4-FFF2-40B4-BE49-F238E27FC236}">
                <a16:creationId xmlns:a16="http://schemas.microsoft.com/office/drawing/2014/main" id="{4B9B6FD3-7A88-D2E2-9C14-1BCC2E359123}"/>
              </a:ext>
            </a:extLst>
          </p:cNvPr>
          <p:cNvSpPr txBox="1"/>
          <p:nvPr/>
        </p:nvSpPr>
        <p:spPr>
          <a:xfrm>
            <a:off x="3173895" y="4195687"/>
            <a:ext cx="1139399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(วศ./มว./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/สวทช.)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ISMED/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สป.อก.)</a:t>
            </a:r>
          </a:p>
        </p:txBody>
      </p:sp>
      <p:sp>
        <p:nvSpPr>
          <p:cNvPr id="57" name="TextBox 370">
            <a:extLst>
              <a:ext uri="{FF2B5EF4-FFF2-40B4-BE49-F238E27FC236}">
                <a16:creationId xmlns:a16="http://schemas.microsoft.com/office/drawing/2014/main" id="{43CF9FB3-65A5-200E-1F7C-973606B4CC37}"/>
              </a:ext>
            </a:extLst>
          </p:cNvPr>
          <p:cNvSpPr txBox="1"/>
          <p:nvPr/>
        </p:nvSpPr>
        <p:spPr>
          <a:xfrm>
            <a:off x="6903362" y="3427704"/>
            <a:ext cx="1009255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กสอ.</a:t>
            </a:r>
          </a:p>
        </p:txBody>
      </p:sp>
      <p:grpSp>
        <p:nvGrpSpPr>
          <p:cNvPr id="131" name="Group 157">
            <a:extLst>
              <a:ext uri="{FF2B5EF4-FFF2-40B4-BE49-F238E27FC236}">
                <a16:creationId xmlns:a16="http://schemas.microsoft.com/office/drawing/2014/main" id="{1051DB54-A96A-3314-CE9F-6D974F8AC4CF}"/>
              </a:ext>
            </a:extLst>
          </p:cNvPr>
          <p:cNvGrpSpPr/>
          <p:nvPr/>
        </p:nvGrpSpPr>
        <p:grpSpPr>
          <a:xfrm>
            <a:off x="6904525" y="3899025"/>
            <a:ext cx="2342625" cy="593324"/>
            <a:chOff x="5251137" y="3415609"/>
            <a:chExt cx="2342625" cy="593324"/>
          </a:xfrm>
        </p:grpSpPr>
        <p:sp>
          <p:nvSpPr>
            <p:cNvPr id="132" name="TextBox 3">
              <a:extLst>
                <a:ext uri="{FF2B5EF4-FFF2-40B4-BE49-F238E27FC236}">
                  <a16:creationId xmlns:a16="http://schemas.microsoft.com/office/drawing/2014/main" id="{24E74E7E-7D9B-60DC-462C-F64C51133744}"/>
                </a:ext>
              </a:extLst>
            </p:cNvPr>
            <p:cNvSpPr txBox="1"/>
            <p:nvPr/>
          </p:nvSpPr>
          <p:spPr>
            <a:xfrm>
              <a:off x="5251137" y="3514922"/>
              <a:ext cx="2253988" cy="4940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 </a:t>
              </a: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จำนวน </a:t>
              </a:r>
              <a:r>
                <a:rPr kumimoji="0" lang="en-US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SME </a:t>
              </a: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ที่มีการใช้เทคโนโลยีดิจิทัล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เฉพาะ </a:t>
              </a:r>
              <a:r>
                <a:rPr kumimoji="0" lang="th-TH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สสว</a:t>
              </a: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./กสอ.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สวทช.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depa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34" name="Rectangle 6">
              <a:extLst>
                <a:ext uri="{FF2B5EF4-FFF2-40B4-BE49-F238E27FC236}">
                  <a16:creationId xmlns:a16="http://schemas.microsoft.com/office/drawing/2014/main" id="{5BC1144B-DA60-A39B-E21A-1280ADF163AC}"/>
                </a:ext>
              </a:extLst>
            </p:cNvPr>
            <p:cNvSpPr/>
            <p:nvPr/>
          </p:nvSpPr>
          <p:spPr>
            <a:xfrm rot="993858">
              <a:off x="7109004" y="3415609"/>
              <a:ext cx="484758" cy="1682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บังคับ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36" name="TextBox 21">
            <a:extLst>
              <a:ext uri="{FF2B5EF4-FFF2-40B4-BE49-F238E27FC236}">
                <a16:creationId xmlns:a16="http://schemas.microsoft.com/office/drawing/2014/main" id="{3959C629-0C62-A3D2-06C4-925F0D870245}"/>
              </a:ext>
            </a:extLst>
          </p:cNvPr>
          <p:cNvSpPr txBox="1"/>
          <p:nvPr/>
        </p:nvSpPr>
        <p:spPr>
          <a:xfrm>
            <a:off x="2125930" y="4866423"/>
            <a:ext cx="4533963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มูลค่าพาณิชย์อิเล็กทรอนิกส์ของวิสาหกิจขนาดกลางและขนาดย่อมเพิ่มขึ้น</a:t>
            </a:r>
          </a:p>
        </p:txBody>
      </p:sp>
      <p:sp>
        <p:nvSpPr>
          <p:cNvPr id="137" name="TextBox 207">
            <a:extLst>
              <a:ext uri="{FF2B5EF4-FFF2-40B4-BE49-F238E27FC236}">
                <a16:creationId xmlns:a16="http://schemas.microsoft.com/office/drawing/2014/main" id="{3AE0141A-9A85-8BC8-F3D9-3D7BF46AC972}"/>
              </a:ext>
            </a:extLst>
          </p:cNvPr>
          <p:cNvSpPr txBox="1"/>
          <p:nvPr/>
        </p:nvSpPr>
        <p:spPr>
          <a:xfrm>
            <a:off x="38221" y="4774583"/>
            <a:ext cx="12890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08.3</a:t>
            </a: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การสร้าง</a:t>
            </a:r>
            <a:b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โอกาสเข้าถึงตลาด </a:t>
            </a:r>
          </a:p>
        </p:txBody>
      </p:sp>
      <p:sp>
        <p:nvSpPr>
          <p:cNvPr id="142" name="TextBox 208">
            <a:extLst>
              <a:ext uri="{FF2B5EF4-FFF2-40B4-BE49-F238E27FC236}">
                <a16:creationId xmlns:a16="http://schemas.microsoft.com/office/drawing/2014/main" id="{C8CEA0C0-5208-C1E8-7A07-635B387F8EB5}"/>
              </a:ext>
            </a:extLst>
          </p:cNvPr>
          <p:cNvSpPr txBox="1"/>
          <p:nvPr/>
        </p:nvSpPr>
        <p:spPr>
          <a:xfrm>
            <a:off x="1258585" y="4838205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080301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4" name="TextBox 29">
            <a:extLst>
              <a:ext uri="{FF2B5EF4-FFF2-40B4-BE49-F238E27FC236}">
                <a16:creationId xmlns:a16="http://schemas.microsoft.com/office/drawing/2014/main" id="{17DB68B0-0630-85AE-488D-30603B2C404A}"/>
              </a:ext>
            </a:extLst>
          </p:cNvPr>
          <p:cNvSpPr txBox="1"/>
          <p:nvPr/>
        </p:nvSpPr>
        <p:spPr>
          <a:xfrm>
            <a:off x="1069866" y="5078950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พณ.</a:t>
            </a:r>
          </a:p>
        </p:txBody>
      </p:sp>
      <p:sp>
        <p:nvSpPr>
          <p:cNvPr id="151" name="TextBox 371">
            <a:extLst>
              <a:ext uri="{FF2B5EF4-FFF2-40B4-BE49-F238E27FC236}">
                <a16:creationId xmlns:a16="http://schemas.microsoft.com/office/drawing/2014/main" id="{35826588-6909-0AE0-C9AC-BB5CAACA53C8}"/>
              </a:ext>
            </a:extLst>
          </p:cNvPr>
          <p:cNvSpPr txBox="1"/>
          <p:nvPr/>
        </p:nvSpPr>
        <p:spPr>
          <a:xfrm>
            <a:off x="6903362" y="5099174"/>
            <a:ext cx="1187871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พค.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3)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สค.</a:t>
            </a:r>
          </a:p>
        </p:txBody>
      </p:sp>
      <p:grpSp>
        <p:nvGrpSpPr>
          <p:cNvPr id="155" name="Group 157">
            <a:extLst>
              <a:ext uri="{FF2B5EF4-FFF2-40B4-BE49-F238E27FC236}">
                <a16:creationId xmlns:a16="http://schemas.microsoft.com/office/drawing/2014/main" id="{15EB8C1F-A061-5468-8407-D92AE3629C17}"/>
              </a:ext>
            </a:extLst>
          </p:cNvPr>
          <p:cNvGrpSpPr/>
          <p:nvPr/>
        </p:nvGrpSpPr>
        <p:grpSpPr>
          <a:xfrm>
            <a:off x="6933191" y="5523128"/>
            <a:ext cx="2342625" cy="682058"/>
            <a:chOff x="5251137" y="3415609"/>
            <a:chExt cx="2342625" cy="682058"/>
          </a:xfrm>
        </p:grpSpPr>
        <p:sp>
          <p:nvSpPr>
            <p:cNvPr id="157" name="TextBox 3">
              <a:extLst>
                <a:ext uri="{FF2B5EF4-FFF2-40B4-BE49-F238E27FC236}">
                  <a16:creationId xmlns:a16="http://schemas.microsoft.com/office/drawing/2014/main" id="{F997F8C0-D0B2-21A5-EB9B-3F513D413DF0}"/>
                </a:ext>
              </a:extLst>
            </p:cNvPr>
            <p:cNvSpPr txBox="1"/>
            <p:nvPr/>
          </p:nvSpPr>
          <p:spPr>
            <a:xfrm>
              <a:off x="5251137" y="3514923"/>
              <a:ext cx="2253988" cy="5827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</a:t>
              </a: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จำนวน </a:t>
              </a:r>
              <a:r>
                <a:rPr kumimoji="0" lang="en-US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SME </a:t>
              </a: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ที่มีการใช้พาณิชย์</a:t>
              </a:r>
              <a:b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200" b="1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 อิเล็กทรอนิกส์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เฉพาะ พค.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160" name="Rectangle 6">
              <a:extLst>
                <a:ext uri="{FF2B5EF4-FFF2-40B4-BE49-F238E27FC236}">
                  <a16:creationId xmlns:a16="http://schemas.microsoft.com/office/drawing/2014/main" id="{7A07335E-EAA2-7742-A5AF-B86963049653}"/>
                </a:ext>
              </a:extLst>
            </p:cNvPr>
            <p:cNvSpPr/>
            <p:nvPr/>
          </p:nvSpPr>
          <p:spPr>
            <a:xfrm rot="993858">
              <a:off x="7109004" y="3415609"/>
              <a:ext cx="484758" cy="1682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บังคับ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61" name="TextBox 330">
            <a:extLst>
              <a:ext uri="{FF2B5EF4-FFF2-40B4-BE49-F238E27FC236}">
                <a16:creationId xmlns:a16="http://schemas.microsoft.com/office/drawing/2014/main" id="{8A8E7536-B069-01F1-F0C8-AA3D7BFB4DA4}"/>
              </a:ext>
            </a:extLst>
          </p:cNvPr>
          <p:cNvSpPr txBox="1"/>
          <p:nvPr/>
        </p:nvSpPr>
        <p:spPr>
          <a:xfrm>
            <a:off x="2049234" y="5757959"/>
            <a:ext cx="1007131" cy="305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(พค.)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(สนช.)</a:t>
            </a:r>
          </a:p>
        </p:txBody>
      </p:sp>
      <p:sp>
        <p:nvSpPr>
          <p:cNvPr id="162" name="TextBox 331">
            <a:extLst>
              <a:ext uri="{FF2B5EF4-FFF2-40B4-BE49-F238E27FC236}">
                <a16:creationId xmlns:a16="http://schemas.microsoft.com/office/drawing/2014/main" id="{24B599D2-70DE-7960-2DA4-C06C82696A07}"/>
              </a:ext>
            </a:extLst>
          </p:cNvPr>
          <p:cNvSpPr txBox="1"/>
          <p:nvPr/>
        </p:nvSpPr>
        <p:spPr>
          <a:xfrm>
            <a:off x="3173895" y="5757959"/>
            <a:ext cx="1084618" cy="305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(สค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63" name="TextBox 332">
            <a:extLst>
              <a:ext uri="{FF2B5EF4-FFF2-40B4-BE49-F238E27FC236}">
                <a16:creationId xmlns:a16="http://schemas.microsoft.com/office/drawing/2014/main" id="{B7634F12-979F-EBD7-8A5E-92524ECC23C9}"/>
              </a:ext>
            </a:extLst>
          </p:cNvPr>
          <p:cNvSpPr txBox="1"/>
          <p:nvPr/>
        </p:nvSpPr>
        <p:spPr>
          <a:xfrm>
            <a:off x="4353989" y="5757959"/>
            <a:ext cx="988699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สคบ.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(พค.)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th-TH" sz="9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4" name="TextBox 333">
            <a:extLst>
              <a:ext uri="{FF2B5EF4-FFF2-40B4-BE49-F238E27FC236}">
                <a16:creationId xmlns:a16="http://schemas.microsoft.com/office/drawing/2014/main" id="{C86498D9-9396-A11A-C958-42B5D24B3772}"/>
              </a:ext>
            </a:extLst>
          </p:cNvPr>
          <p:cNvSpPr txBox="1"/>
          <p:nvPr/>
        </p:nvSpPr>
        <p:spPr>
          <a:xfrm>
            <a:off x="5504158" y="5757959"/>
            <a:ext cx="1109977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ETDA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(พค.)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(สคบ.)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3CD35AB4-BF34-991D-6A44-15ED314F78D2}"/>
              </a:ext>
            </a:extLst>
          </p:cNvPr>
          <p:cNvSpPr/>
          <p:nvPr/>
        </p:nvSpPr>
        <p:spPr>
          <a:xfrm>
            <a:off x="9618614" y="5142745"/>
            <a:ext cx="265772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marR="0" lvl="0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213" algn="l"/>
              </a:tabLst>
              <a:defRPr/>
            </a:pP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 	ตัวชี้วัดที่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ค่าเป้าหมายจากยุทธศาสตร์การจัดสรรงบประมาณรายจ่ายประจำปีงบประมาณ พ.ศ. 256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213" algn="l"/>
              </a:tabLst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ตัวชี้วัดที่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ค่าเป้าหมายแผนปฏิบัติการขับเคลื่อนโครงการหนึ่งตำบล หนึ่งผลิตภัณฑ์ ปี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67-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70</a:t>
            </a: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F5324-3656-9FE5-E7CE-8C1D5545C1FE}"/>
              </a:ext>
            </a:extLst>
          </p:cNvPr>
          <p:cNvSpPr txBox="1"/>
          <p:nvPr/>
        </p:nvSpPr>
        <p:spPr>
          <a:xfrm>
            <a:off x="9663033" y="1704483"/>
            <a:ext cx="2545357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125CAC-AF16-0E1C-9CF4-187074C0936E}"/>
              </a:ext>
            </a:extLst>
          </p:cNvPr>
          <p:cNvGrpSpPr/>
          <p:nvPr/>
        </p:nvGrpSpPr>
        <p:grpSpPr>
          <a:xfrm>
            <a:off x="943459" y="1332379"/>
            <a:ext cx="545361" cy="289957"/>
            <a:chOff x="1562731" y="1899324"/>
            <a:chExt cx="545361" cy="289957"/>
          </a:xfrm>
        </p:grpSpPr>
        <p:pic>
          <p:nvPicPr>
            <p:cNvPr id="11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3BD54C28-D73F-799D-BF29-090DB96417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718884-7616-AE9E-7B04-129B4090EBB6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C92B4CF-7547-493E-4440-863AED8B8DDF}"/>
              </a:ext>
            </a:extLst>
          </p:cNvPr>
          <p:cNvGrpSpPr/>
          <p:nvPr/>
        </p:nvGrpSpPr>
        <p:grpSpPr>
          <a:xfrm>
            <a:off x="935957" y="3185181"/>
            <a:ext cx="545361" cy="289957"/>
            <a:chOff x="1562731" y="1899324"/>
            <a:chExt cx="545361" cy="289957"/>
          </a:xfrm>
        </p:grpSpPr>
        <p:pic>
          <p:nvPicPr>
            <p:cNvPr id="20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6940664F-E240-13E7-5D9D-5B4A26C5A2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5B6B31C-1F11-F5A5-C59A-8B9297716728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07AAE4B-759F-EB99-A54D-D4B0CE0A3981}"/>
              </a:ext>
            </a:extLst>
          </p:cNvPr>
          <p:cNvGrpSpPr/>
          <p:nvPr/>
        </p:nvGrpSpPr>
        <p:grpSpPr>
          <a:xfrm>
            <a:off x="920437" y="4817222"/>
            <a:ext cx="545361" cy="289957"/>
            <a:chOff x="1562731" y="1899324"/>
            <a:chExt cx="545361" cy="289957"/>
          </a:xfrm>
        </p:grpSpPr>
        <p:pic>
          <p:nvPicPr>
            <p:cNvPr id="29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7C3C5A47-49B5-8D2C-E1B1-072D8A66FF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67DC87D-8DB9-3AB7-33E3-B4AA3544DF83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3511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B1B09-71E2-E140-AFA6-EFF9F773B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rrow: Pentagon 55">
            <a:extLst>
              <a:ext uri="{FF2B5EF4-FFF2-40B4-BE49-F238E27FC236}">
                <a16:creationId xmlns:a16="http://schemas.microsoft.com/office/drawing/2014/main" id="{33C950DA-C52A-8A51-0C67-1F5E2243BF0E}"/>
              </a:ext>
            </a:extLst>
          </p:cNvPr>
          <p:cNvSpPr/>
          <p:nvPr/>
        </p:nvSpPr>
        <p:spPr>
          <a:xfrm>
            <a:off x="36581" y="903476"/>
            <a:ext cx="1906010" cy="5678518"/>
          </a:xfrm>
          <a:prstGeom prst="homePlate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44836818-5C73-34F9-AF35-BDF02CA0416D}"/>
              </a:ext>
            </a:extLst>
          </p:cNvPr>
          <p:cNvSpPr/>
          <p:nvPr/>
        </p:nvSpPr>
        <p:spPr>
          <a:xfrm>
            <a:off x="2065692" y="913051"/>
            <a:ext cx="7597341" cy="5663191"/>
          </a:xfrm>
          <a:prstGeom prst="homePlate">
            <a:avLst>
              <a:gd name="adj" fmla="val 8234"/>
            </a:avLst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DFB904-D581-4178-EFE1-7AA484D09F3A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77DFE6-9ED9-E3BE-431B-9522D6FCBA49}"/>
              </a:ext>
            </a:extLst>
          </p:cNvPr>
          <p:cNvSpPr txBox="1"/>
          <p:nvPr/>
        </p:nvSpPr>
        <p:spPr>
          <a:xfrm>
            <a:off x="456167" y="381251"/>
            <a:ext cx="11451650" cy="59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8 ผู้ประกอบการและวิสาหกิจขนาดกลางและขนาดย่อมยุคใหม่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และประเด็น 16 เศรษฐกิจฐานราก </a:t>
            </a: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AFCF16F-EDEA-4CB9-DA65-ACE22B7B5A54}"/>
              </a:ext>
            </a:extLst>
          </p:cNvPr>
          <p:cNvCxnSpPr/>
          <p:nvPr/>
        </p:nvCxnSpPr>
        <p:spPr>
          <a:xfrm>
            <a:off x="1087598" y="1019148"/>
            <a:ext cx="0" cy="5544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F812559B-AF43-E891-B6AB-5C66456B30EC}"/>
              </a:ext>
            </a:extLst>
          </p:cNvPr>
          <p:cNvCxnSpPr>
            <a:cxnSpLocks/>
          </p:cNvCxnSpPr>
          <p:nvPr/>
        </p:nvCxnSpPr>
        <p:spPr>
          <a:xfrm>
            <a:off x="-2071" y="1314527"/>
            <a:ext cx="9264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C5B24BC3-9489-6F09-4102-883CA3B21198}"/>
              </a:ext>
            </a:extLst>
          </p:cNvPr>
          <p:cNvCxnSpPr>
            <a:cxnSpLocks/>
          </p:cNvCxnSpPr>
          <p:nvPr/>
        </p:nvCxnSpPr>
        <p:spPr>
          <a:xfrm>
            <a:off x="13909" y="4818873"/>
            <a:ext cx="94482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1" name="Picture 4" descr="8) แผนแม่บทประเด็น ผู้ประกอบการและวิสาหกิจขนาดกลางและขนาดย่อมยุคใหม่ – NSCR">
            <a:extLst>
              <a:ext uri="{FF2B5EF4-FFF2-40B4-BE49-F238E27FC236}">
                <a16:creationId xmlns:a16="http://schemas.microsoft.com/office/drawing/2014/main" id="{5ABC192A-C97F-FA32-C339-D757DB9B6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954" y="398287"/>
            <a:ext cx="555914" cy="55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12" descr="16) แผนแม่บทประเด็น เศรษฐกิจฐานราก – NSCR">
            <a:extLst>
              <a:ext uri="{FF2B5EF4-FFF2-40B4-BE49-F238E27FC236}">
                <a16:creationId xmlns:a16="http://schemas.microsoft.com/office/drawing/2014/main" id="{A869A574-A548-0314-C403-4DE2A7F8F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602" y="393062"/>
            <a:ext cx="555914" cy="55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0" name="TextBox 199">
            <a:extLst>
              <a:ext uri="{FF2B5EF4-FFF2-40B4-BE49-F238E27FC236}">
                <a16:creationId xmlns:a16="http://schemas.microsoft.com/office/drawing/2014/main" id="{6320B601-A922-EAAF-C3DB-44A850A6A3EE}"/>
              </a:ext>
            </a:extLst>
          </p:cNvPr>
          <p:cNvSpPr txBox="1"/>
          <p:nvPr/>
        </p:nvSpPr>
        <p:spPr>
          <a:xfrm>
            <a:off x="463824" y="-88356"/>
            <a:ext cx="11517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4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8446BFEF-BB52-7DAD-FEDB-CD706D11DD74}"/>
              </a:ext>
            </a:extLst>
          </p:cNvPr>
          <p:cNvSpPr/>
          <p:nvPr/>
        </p:nvSpPr>
        <p:spPr>
          <a:xfrm>
            <a:off x="55735" y="954201"/>
            <a:ext cx="1864287" cy="2824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DA7D7D7F-5D9C-C4B6-DE9A-FBBB47BF0DE8}"/>
              </a:ext>
            </a:extLst>
          </p:cNvPr>
          <p:cNvSpPr txBox="1"/>
          <p:nvPr/>
        </p:nvSpPr>
        <p:spPr>
          <a:xfrm>
            <a:off x="-108371" y="900036"/>
            <a:ext cx="217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D8CF9328-C5EC-5BF3-DFB4-639DF487165A}"/>
              </a:ext>
            </a:extLst>
          </p:cNvPr>
          <p:cNvSpPr/>
          <p:nvPr/>
        </p:nvSpPr>
        <p:spPr>
          <a:xfrm>
            <a:off x="2112334" y="936371"/>
            <a:ext cx="7028990" cy="33014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1447A9AB-B9B5-B54B-94EA-EB5DB28EAB19}"/>
              </a:ext>
            </a:extLst>
          </p:cNvPr>
          <p:cNvSpPr txBox="1"/>
          <p:nvPr/>
        </p:nvSpPr>
        <p:spPr>
          <a:xfrm>
            <a:off x="3949763" y="905352"/>
            <a:ext cx="331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32E936-8111-E2BF-3879-786B3C8D1DF8}"/>
              </a:ext>
            </a:extLst>
          </p:cNvPr>
          <p:cNvSpPr txBox="1"/>
          <p:nvPr/>
        </p:nvSpPr>
        <p:spPr>
          <a:xfrm>
            <a:off x="-20082" y="1216537"/>
            <a:ext cx="1165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นแม่บทย่อย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CB1D91-FE29-8F95-4C63-177811345A18}"/>
              </a:ext>
            </a:extLst>
          </p:cNvPr>
          <p:cNvSpPr txBox="1"/>
          <p:nvPr/>
        </p:nvSpPr>
        <p:spPr>
          <a:xfrm>
            <a:off x="2114298" y="1342764"/>
            <a:ext cx="5722103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การขยายตัวการส่งออกของวิสาหกิจขนาดกลางและขนาดย่อมเพิ่มขึ้น</a:t>
            </a:r>
          </a:p>
        </p:txBody>
      </p:sp>
      <p:sp>
        <p:nvSpPr>
          <p:cNvPr id="137" name="TextBox 207">
            <a:extLst>
              <a:ext uri="{FF2B5EF4-FFF2-40B4-BE49-F238E27FC236}">
                <a16:creationId xmlns:a16="http://schemas.microsoft.com/office/drawing/2014/main" id="{1AFECBA6-8338-43C7-2301-F6DA01DA39CD}"/>
              </a:ext>
            </a:extLst>
          </p:cNvPr>
          <p:cNvSpPr txBox="1"/>
          <p:nvPr/>
        </p:nvSpPr>
        <p:spPr>
          <a:xfrm>
            <a:off x="38221" y="1454921"/>
            <a:ext cx="12890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08.3</a:t>
            </a: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การสร้าง</a:t>
            </a:r>
            <a:b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โอกาสเข้าถึงตลาด </a:t>
            </a:r>
          </a:p>
        </p:txBody>
      </p:sp>
      <p:sp>
        <p:nvSpPr>
          <p:cNvPr id="11" name="TextBox 219">
            <a:extLst>
              <a:ext uri="{FF2B5EF4-FFF2-40B4-BE49-F238E27FC236}">
                <a16:creationId xmlns:a16="http://schemas.microsoft.com/office/drawing/2014/main" id="{C8F4DC03-3700-7959-6CDD-42A6DAF1F43B}"/>
              </a:ext>
            </a:extLst>
          </p:cNvPr>
          <p:cNvSpPr txBox="1"/>
          <p:nvPr/>
        </p:nvSpPr>
        <p:spPr>
          <a:xfrm>
            <a:off x="1210622" y="1260934"/>
            <a:ext cx="8494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080303</a:t>
            </a:r>
          </a:p>
        </p:txBody>
      </p:sp>
      <p:sp>
        <p:nvSpPr>
          <p:cNvPr id="13" name="TextBox 366">
            <a:extLst>
              <a:ext uri="{FF2B5EF4-FFF2-40B4-BE49-F238E27FC236}">
                <a16:creationId xmlns:a16="http://schemas.microsoft.com/office/drawing/2014/main" id="{C9CF8DD0-7BDF-6FDD-9FDC-4F6FF1F84F51}"/>
              </a:ext>
            </a:extLst>
          </p:cNvPr>
          <p:cNvSpPr txBox="1"/>
          <p:nvPr/>
        </p:nvSpPr>
        <p:spPr>
          <a:xfrm>
            <a:off x="1039768" y="1557301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พณ.</a:t>
            </a:r>
          </a:p>
        </p:txBody>
      </p:sp>
      <p:cxnSp>
        <p:nvCxnSpPr>
          <p:cNvPr id="31" name="Straight Connector 255">
            <a:extLst>
              <a:ext uri="{FF2B5EF4-FFF2-40B4-BE49-F238E27FC236}">
                <a16:creationId xmlns:a16="http://schemas.microsoft.com/office/drawing/2014/main" id="{A2577317-A83D-78B8-DC31-A8E6C96F8D5C}"/>
              </a:ext>
            </a:extLst>
          </p:cNvPr>
          <p:cNvCxnSpPr>
            <a:cxnSpLocks/>
          </p:cNvCxnSpPr>
          <p:nvPr/>
        </p:nvCxnSpPr>
        <p:spPr>
          <a:xfrm>
            <a:off x="29153" y="2928068"/>
            <a:ext cx="949651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50">
            <a:extLst>
              <a:ext uri="{FF2B5EF4-FFF2-40B4-BE49-F238E27FC236}">
                <a16:creationId xmlns:a16="http://schemas.microsoft.com/office/drawing/2014/main" id="{558A6F78-DCB3-AA09-9295-219A2076A57F}"/>
              </a:ext>
            </a:extLst>
          </p:cNvPr>
          <p:cNvSpPr txBox="1"/>
          <p:nvPr/>
        </p:nvSpPr>
        <p:spPr>
          <a:xfrm>
            <a:off x="2080327" y="2319997"/>
            <a:ext cx="1172473" cy="305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(สค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/สวอ.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(สนช./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ศลช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7" name="TextBox 351">
            <a:extLst>
              <a:ext uri="{FF2B5EF4-FFF2-40B4-BE49-F238E27FC236}">
                <a16:creationId xmlns:a16="http://schemas.microsoft.com/office/drawing/2014/main" id="{B5BDF802-1519-7239-8B49-9F92DEAAFCAD}"/>
              </a:ext>
            </a:extLst>
          </p:cNvPr>
          <p:cNvSpPr txBox="1"/>
          <p:nvPr/>
        </p:nvSpPr>
        <p:spPr>
          <a:xfrm>
            <a:off x="3215834" y="2319997"/>
            <a:ext cx="1138276" cy="617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(สมอ.)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(วว./สนช./สวทช.)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(อย.)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(สวอ./สค.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ส.) </a:t>
            </a:r>
          </a:p>
        </p:txBody>
      </p:sp>
      <p:sp>
        <p:nvSpPr>
          <p:cNvPr id="48" name="TextBox 353">
            <a:extLst>
              <a:ext uri="{FF2B5EF4-FFF2-40B4-BE49-F238E27FC236}">
                <a16:creationId xmlns:a16="http://schemas.microsoft.com/office/drawing/2014/main" id="{1229C424-8670-3371-9FA9-F6EF4094A3F1}"/>
              </a:ext>
            </a:extLst>
          </p:cNvPr>
          <p:cNvSpPr txBox="1"/>
          <p:nvPr/>
        </p:nvSpPr>
        <p:spPr>
          <a:xfrm>
            <a:off x="5563874" y="2319997"/>
            <a:ext cx="1000273" cy="51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lvl="0" indent="-8890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พณ. (สป.พณ./จร./คต./สค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/สศท.)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อก. (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ISMED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ศลช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endParaRPr kumimoji="0" lang="th-TH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9" name="TextBox 360">
            <a:extLst>
              <a:ext uri="{FF2B5EF4-FFF2-40B4-BE49-F238E27FC236}">
                <a16:creationId xmlns:a16="http://schemas.microsoft.com/office/drawing/2014/main" id="{6B80841C-FDAD-812C-3E3B-97AB276BBD2B}"/>
              </a:ext>
            </a:extLst>
          </p:cNvPr>
          <p:cNvSpPr txBox="1"/>
          <p:nvPr/>
        </p:nvSpPr>
        <p:spPr>
          <a:xfrm>
            <a:off x="4372344" y="2319997"/>
            <a:ext cx="1071828" cy="201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กค. (</a:t>
            </a:r>
            <a:r>
              <a:rPr kumimoji="0" lang="th-TH" sz="900" b="0" i="0" u="none" strike="noStrike" kern="1200" cap="none" spc="-2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บสย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EXIM Bank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50" name="TextBox 361">
            <a:extLst>
              <a:ext uri="{FF2B5EF4-FFF2-40B4-BE49-F238E27FC236}">
                <a16:creationId xmlns:a16="http://schemas.microsoft.com/office/drawing/2014/main" id="{98038337-E918-2C66-1C33-F6D0D9E7543C}"/>
              </a:ext>
            </a:extLst>
          </p:cNvPr>
          <p:cNvSpPr txBox="1"/>
          <p:nvPr/>
        </p:nvSpPr>
        <p:spPr>
          <a:xfrm>
            <a:off x="6699781" y="2319997"/>
            <a:ext cx="1060002" cy="305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กค. (ศก.)</a:t>
            </a:r>
            <a:endParaRPr kumimoji="0" lang="th-TH" sz="9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(สอวช.)</a:t>
            </a:r>
          </a:p>
        </p:txBody>
      </p:sp>
      <p:sp>
        <p:nvSpPr>
          <p:cNvPr id="59" name="TextBox 372">
            <a:extLst>
              <a:ext uri="{FF2B5EF4-FFF2-40B4-BE49-F238E27FC236}">
                <a16:creationId xmlns:a16="http://schemas.microsoft.com/office/drawing/2014/main" id="{96647DE4-D868-AAA4-2945-6752A16327E6}"/>
              </a:ext>
            </a:extLst>
          </p:cNvPr>
          <p:cNvSpPr txBox="1"/>
          <p:nvPr/>
        </p:nvSpPr>
        <p:spPr>
          <a:xfrm>
            <a:off x="7965598" y="1555391"/>
            <a:ext cx="126689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สค.</a:t>
            </a:r>
          </a:p>
        </p:txBody>
      </p:sp>
      <p:sp>
        <p:nvSpPr>
          <p:cNvPr id="153" name="Arrow: Chevron 244">
            <a:extLst>
              <a:ext uri="{FF2B5EF4-FFF2-40B4-BE49-F238E27FC236}">
                <a16:creationId xmlns:a16="http://schemas.microsoft.com/office/drawing/2014/main" id="{B62E0201-5251-28A1-4133-546C564EE0FF}"/>
              </a:ext>
            </a:extLst>
          </p:cNvPr>
          <p:cNvSpPr/>
          <p:nvPr/>
        </p:nvSpPr>
        <p:spPr>
          <a:xfrm>
            <a:off x="2149066" y="1576994"/>
            <a:ext cx="1215205" cy="75914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Arrow: Chevron 245">
            <a:extLst>
              <a:ext uri="{FF2B5EF4-FFF2-40B4-BE49-F238E27FC236}">
                <a16:creationId xmlns:a16="http://schemas.microsoft.com/office/drawing/2014/main" id="{08B08F1E-1445-7428-A4D0-0EF69B39818B}"/>
              </a:ext>
            </a:extLst>
          </p:cNvPr>
          <p:cNvSpPr/>
          <p:nvPr/>
        </p:nvSpPr>
        <p:spPr>
          <a:xfrm>
            <a:off x="3302809" y="1572811"/>
            <a:ext cx="1215205" cy="75464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5" name="Arrow: Chevron 246">
            <a:extLst>
              <a:ext uri="{FF2B5EF4-FFF2-40B4-BE49-F238E27FC236}">
                <a16:creationId xmlns:a16="http://schemas.microsoft.com/office/drawing/2014/main" id="{6B226720-575F-24CD-6E34-E5EC6806EFD9}"/>
              </a:ext>
            </a:extLst>
          </p:cNvPr>
          <p:cNvSpPr/>
          <p:nvPr/>
        </p:nvSpPr>
        <p:spPr>
          <a:xfrm>
            <a:off x="4463521" y="1572811"/>
            <a:ext cx="1215205" cy="746086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6" name="Arrow: Chevron 247">
            <a:extLst>
              <a:ext uri="{FF2B5EF4-FFF2-40B4-BE49-F238E27FC236}">
                <a16:creationId xmlns:a16="http://schemas.microsoft.com/office/drawing/2014/main" id="{BBD3E5BC-29AC-DE07-A54E-1BF3DB05B562}"/>
              </a:ext>
            </a:extLst>
          </p:cNvPr>
          <p:cNvSpPr/>
          <p:nvPr/>
        </p:nvSpPr>
        <p:spPr>
          <a:xfrm>
            <a:off x="5609362" y="1572813"/>
            <a:ext cx="1215205" cy="74548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7" name="TextBox 248">
            <a:extLst>
              <a:ext uri="{FF2B5EF4-FFF2-40B4-BE49-F238E27FC236}">
                <a16:creationId xmlns:a16="http://schemas.microsoft.com/office/drawing/2014/main" id="{CDBA46F2-0019-D23B-6DF5-28D6F5F99D53}"/>
              </a:ext>
            </a:extLst>
          </p:cNvPr>
          <p:cNvSpPr txBox="1"/>
          <p:nvPr/>
        </p:nvSpPr>
        <p:spPr>
          <a:xfrm>
            <a:off x="2228670" y="1597366"/>
            <a:ext cx="1348168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marR="0" lvl="0" indent="-1127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ความพร้อม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ของผู้ประกอบการ</a:t>
            </a:r>
          </a:p>
        </p:txBody>
      </p:sp>
      <p:sp>
        <p:nvSpPr>
          <p:cNvPr id="168" name="TextBox 249">
            <a:extLst>
              <a:ext uri="{FF2B5EF4-FFF2-40B4-BE49-F238E27FC236}">
                <a16:creationId xmlns:a16="http://schemas.microsoft.com/office/drawing/2014/main" id="{AA199CBC-D8F8-2B2E-26A8-76668360B9AE}"/>
              </a:ext>
            </a:extLst>
          </p:cNvPr>
          <p:cNvSpPr txBox="1"/>
          <p:nvPr/>
        </p:nvSpPr>
        <p:spPr>
          <a:xfrm>
            <a:off x="3352987" y="1594152"/>
            <a:ext cx="1215206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สินค้าและ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บริการ</a:t>
            </a:r>
          </a:p>
        </p:txBody>
      </p:sp>
      <p:sp>
        <p:nvSpPr>
          <p:cNvPr id="169" name="TextBox 250">
            <a:extLst>
              <a:ext uri="{FF2B5EF4-FFF2-40B4-BE49-F238E27FC236}">
                <a16:creationId xmlns:a16="http://schemas.microsoft.com/office/drawing/2014/main" id="{8F14A695-CC45-57BF-23B8-F6992BE6EA08}"/>
              </a:ext>
            </a:extLst>
          </p:cNvPr>
          <p:cNvSpPr txBox="1"/>
          <p:nvPr/>
        </p:nvSpPr>
        <p:spPr>
          <a:xfrm>
            <a:off x="4546147" y="1593933"/>
            <a:ext cx="1173868" cy="245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แหล่งเงินทุน</a:t>
            </a:r>
          </a:p>
        </p:txBody>
      </p:sp>
      <p:sp>
        <p:nvSpPr>
          <p:cNvPr id="172" name="TextBox 252">
            <a:extLst>
              <a:ext uri="{FF2B5EF4-FFF2-40B4-BE49-F238E27FC236}">
                <a16:creationId xmlns:a16="http://schemas.microsoft.com/office/drawing/2014/main" id="{CB56F0A1-CBE1-30DF-F397-FE5F8E531335}"/>
              </a:ext>
            </a:extLst>
          </p:cNvPr>
          <p:cNvSpPr txBox="1"/>
          <p:nvPr/>
        </p:nvSpPr>
        <p:spPr>
          <a:xfrm>
            <a:off x="5689633" y="1592956"/>
            <a:ext cx="1173868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โอกาส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ทางการตลาด</a:t>
            </a:r>
          </a:p>
        </p:txBody>
      </p:sp>
      <p:sp>
        <p:nvSpPr>
          <p:cNvPr id="174" name="Arrow: Chevron 253">
            <a:extLst>
              <a:ext uri="{FF2B5EF4-FFF2-40B4-BE49-F238E27FC236}">
                <a16:creationId xmlns:a16="http://schemas.microsoft.com/office/drawing/2014/main" id="{A09125DA-A419-1D1D-A6B6-23BC1E81AA4A}"/>
              </a:ext>
            </a:extLst>
          </p:cNvPr>
          <p:cNvSpPr/>
          <p:nvPr/>
        </p:nvSpPr>
        <p:spPr>
          <a:xfrm>
            <a:off x="6763843" y="1572811"/>
            <a:ext cx="1215205" cy="745480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5" name="TextBox 251">
            <a:extLst>
              <a:ext uri="{FF2B5EF4-FFF2-40B4-BE49-F238E27FC236}">
                <a16:creationId xmlns:a16="http://schemas.microsoft.com/office/drawing/2014/main" id="{B592899E-6A7C-1B17-56C7-5881D68B57D9}"/>
              </a:ext>
            </a:extLst>
          </p:cNvPr>
          <p:cNvSpPr txBox="1"/>
          <p:nvPr/>
        </p:nvSpPr>
        <p:spPr>
          <a:xfrm>
            <a:off x="6787507" y="1561141"/>
            <a:ext cx="1173869" cy="836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 สภาพแวดล้อมที่เอื้อ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ต่อการขยายตัวการส่งออกของวิสาหกิจขนาดกลางและ</a:t>
            </a:r>
            <a:b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ขนาดย่อม</a:t>
            </a:r>
          </a:p>
        </p:txBody>
      </p:sp>
      <p:sp>
        <p:nvSpPr>
          <p:cNvPr id="198" name="Arrow: Chevron 197">
            <a:extLst>
              <a:ext uri="{FF2B5EF4-FFF2-40B4-BE49-F238E27FC236}">
                <a16:creationId xmlns:a16="http://schemas.microsoft.com/office/drawing/2014/main" id="{30006227-145D-1BFE-FB28-4256009E8970}"/>
              </a:ext>
            </a:extLst>
          </p:cNvPr>
          <p:cNvSpPr/>
          <p:nvPr/>
        </p:nvSpPr>
        <p:spPr>
          <a:xfrm>
            <a:off x="9262529" y="904471"/>
            <a:ext cx="586903" cy="5678519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สี่เหลี่ยมผืนผ้า 33">
            <a:extLst>
              <a:ext uri="{FF2B5EF4-FFF2-40B4-BE49-F238E27FC236}">
                <a16:creationId xmlns:a16="http://schemas.microsoft.com/office/drawing/2014/main" id="{74B97EA9-3F19-621A-89C5-3B91DDF11213}"/>
              </a:ext>
            </a:extLst>
          </p:cNvPr>
          <p:cNvSpPr/>
          <p:nvPr/>
        </p:nvSpPr>
        <p:spPr>
          <a:xfrm flipH="1">
            <a:off x="2029773" y="892948"/>
            <a:ext cx="45719" cy="570192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7" name="TextBox 47">
            <a:extLst>
              <a:ext uri="{FF2B5EF4-FFF2-40B4-BE49-F238E27FC236}">
                <a16:creationId xmlns:a16="http://schemas.microsoft.com/office/drawing/2014/main" id="{4B4C7B0F-8664-EA41-CA3E-D3791273E547}"/>
              </a:ext>
            </a:extLst>
          </p:cNvPr>
          <p:cNvSpPr txBox="1"/>
          <p:nvPr/>
        </p:nvSpPr>
        <p:spPr>
          <a:xfrm>
            <a:off x="-9561" y="2901240"/>
            <a:ext cx="14321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16.1 </a:t>
            </a:r>
            <a:r>
              <a:rPr kumimoji="0" lang="th-TH" sz="15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การยกระดับศักยภาพการเป็น</a:t>
            </a:r>
            <a:r>
              <a:rPr kumimoji="0" lang="en-US" sz="15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5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ผู้ประกอบการธุรกิจ</a:t>
            </a:r>
          </a:p>
        </p:txBody>
      </p:sp>
      <p:sp>
        <p:nvSpPr>
          <p:cNvPr id="185" name="TextBox 266">
            <a:extLst>
              <a:ext uri="{FF2B5EF4-FFF2-40B4-BE49-F238E27FC236}">
                <a16:creationId xmlns:a16="http://schemas.microsoft.com/office/drawing/2014/main" id="{5446821D-7E1B-4BA5-8018-F1AB6FEAACB1}"/>
              </a:ext>
            </a:extLst>
          </p:cNvPr>
          <p:cNvSpPr txBox="1"/>
          <p:nvPr/>
        </p:nvSpPr>
        <p:spPr>
          <a:xfrm>
            <a:off x="1304352" y="2913002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160101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6" name="TextBox 269">
            <a:extLst>
              <a:ext uri="{FF2B5EF4-FFF2-40B4-BE49-F238E27FC236}">
                <a16:creationId xmlns:a16="http://schemas.microsoft.com/office/drawing/2014/main" id="{1ED9761E-E1D8-9CEB-BCF9-FAC38903B84B}"/>
              </a:ext>
            </a:extLst>
          </p:cNvPr>
          <p:cNvSpPr txBox="1"/>
          <p:nvPr/>
        </p:nvSpPr>
        <p:spPr>
          <a:xfrm>
            <a:off x="1347282" y="4765987"/>
            <a:ext cx="693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160201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08" name="TextBox 334">
            <a:extLst>
              <a:ext uri="{FF2B5EF4-FFF2-40B4-BE49-F238E27FC236}">
                <a16:creationId xmlns:a16="http://schemas.microsoft.com/office/drawing/2014/main" id="{554237E3-D1D0-6748-0516-7452E803500E}"/>
              </a:ext>
            </a:extLst>
          </p:cNvPr>
          <p:cNvSpPr txBox="1"/>
          <p:nvPr/>
        </p:nvSpPr>
        <p:spPr>
          <a:xfrm>
            <a:off x="2080327" y="3863165"/>
            <a:ext cx="1111636" cy="824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(ปม./ปศ./กตส./กข.)  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(กสอ./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nfi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(สป.วธ.)</a:t>
            </a:r>
            <a:r>
              <a:rPr kumimoji="0" lang="th-TH" sz="9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ดศ. (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BDI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depa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กห.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ป.) 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(สวอ.)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(สวส.) 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09" name="TextBox 335">
            <a:extLst>
              <a:ext uri="{FF2B5EF4-FFF2-40B4-BE49-F238E27FC236}">
                <a16:creationId xmlns:a16="http://schemas.microsoft.com/office/drawing/2014/main" id="{721ED666-8A31-D815-66CA-31D969572E6A}"/>
              </a:ext>
            </a:extLst>
          </p:cNvPr>
          <p:cNvSpPr txBox="1"/>
          <p:nvPr/>
        </p:nvSpPr>
        <p:spPr>
          <a:xfrm>
            <a:off x="3215833" y="3863165"/>
            <a:ext cx="1143319" cy="4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กค.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บสย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กรมสรรพากร)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กห.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สท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ป.)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(สวส.)</a:t>
            </a:r>
          </a:p>
        </p:txBody>
      </p:sp>
      <p:sp>
        <p:nvSpPr>
          <p:cNvPr id="210" name="TextBox 336">
            <a:extLst>
              <a:ext uri="{FF2B5EF4-FFF2-40B4-BE49-F238E27FC236}">
                <a16:creationId xmlns:a16="http://schemas.microsoft.com/office/drawing/2014/main" id="{3B87C746-AB73-C061-A7AA-6215C7A1D97C}"/>
              </a:ext>
            </a:extLst>
          </p:cNvPr>
          <p:cNvSpPr txBox="1"/>
          <p:nvPr/>
        </p:nvSpPr>
        <p:spPr>
          <a:xfrm>
            <a:off x="4372344" y="3863165"/>
            <a:ext cx="1232508" cy="87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</a:t>
            </a:r>
            <a:r>
              <a:rPr kumimoji="0" lang="th-TH" sz="900" b="0" i="0" u="none" strike="sng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สมอ./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nfi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endParaRPr kumimoji="0" lang="th-TH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(ปศ./มก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</a:t>
            </a:r>
            <a:r>
              <a:rPr kumimoji="0" lang="th-TH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สศ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ส./สวส.)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กรมวิทยาศาสตร์การแพทย์/ อย.)</a:t>
            </a:r>
            <a:endParaRPr kumimoji="0" lang="en-US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(วว.)</a:t>
            </a: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(สศร.) </a:t>
            </a:r>
          </a:p>
          <a:p>
            <a:pPr marL="90488" marR="0" lvl="0" indent="-90488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(สวอ.)</a:t>
            </a:r>
          </a:p>
        </p:txBody>
      </p:sp>
      <p:sp>
        <p:nvSpPr>
          <p:cNvPr id="211" name="TextBox 339">
            <a:extLst>
              <a:ext uri="{FF2B5EF4-FFF2-40B4-BE49-F238E27FC236}">
                <a16:creationId xmlns:a16="http://schemas.microsoft.com/office/drawing/2014/main" id="{7AE2FFF4-A6DF-383C-D411-A3E15C6CC8CA}"/>
              </a:ext>
            </a:extLst>
          </p:cNvPr>
          <p:cNvSpPr txBox="1"/>
          <p:nvPr/>
        </p:nvSpPr>
        <p:spPr>
          <a:xfrm>
            <a:off x="6699781" y="3863165"/>
            <a:ext cx="1027917" cy="72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(กข.)</a:t>
            </a:r>
            <a:endParaRPr kumimoji="0" lang="en-US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(สอวช.)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(สมอ.) 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(สวส.)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2" name="TextBox 342">
            <a:extLst>
              <a:ext uri="{FF2B5EF4-FFF2-40B4-BE49-F238E27FC236}">
                <a16:creationId xmlns:a16="http://schemas.microsoft.com/office/drawing/2014/main" id="{AD17F6F3-E6B1-9093-7E0C-514FE4F619C3}"/>
              </a:ext>
            </a:extLst>
          </p:cNvPr>
          <p:cNvSpPr txBox="1"/>
          <p:nvPr/>
        </p:nvSpPr>
        <p:spPr>
          <a:xfrm>
            <a:off x="2080327" y="5810945"/>
            <a:ext cx="1264971" cy="824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(พค.)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(สป.อว.)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(กสก./กสส./สปก.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มม.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พด.)</a:t>
            </a: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(พช.)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(กสอ./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nfi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76 </a:t>
            </a: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***</a:t>
            </a:r>
            <a:endParaRPr kumimoji="0" lang="th-TH" sz="9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3" name="TextBox 343">
            <a:extLst>
              <a:ext uri="{FF2B5EF4-FFF2-40B4-BE49-F238E27FC236}">
                <a16:creationId xmlns:a16="http://schemas.microsoft.com/office/drawing/2014/main" id="{CF6857A4-7299-BA21-7274-5F6FE4F6F912}"/>
              </a:ext>
            </a:extLst>
          </p:cNvPr>
          <p:cNvSpPr txBox="1"/>
          <p:nvPr/>
        </p:nvSpPr>
        <p:spPr>
          <a:xfrm>
            <a:off x="3215834" y="5810945"/>
            <a:ext cx="1302180" cy="72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อว. (สนช./วว.)</a:t>
            </a:r>
            <a:r>
              <a:rPr kumimoji="0" lang="en-US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(พช.)  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อก. (กสอ./สมอ./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nfi</a:t>
            </a: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สธ. (อย./กรมวิทยาศาสตร์การแพทย์)</a:t>
            </a:r>
            <a:r>
              <a:rPr kumimoji="0" lang="en-US" sz="9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(สป.วธ.)</a:t>
            </a:r>
            <a:endParaRPr kumimoji="0" lang="en-US" sz="9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90488" marR="0" lvl="0" indent="-90488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76 </a:t>
            </a:r>
            <a:r>
              <a:rPr kumimoji="0" lang="th-TH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***</a:t>
            </a:r>
          </a:p>
        </p:txBody>
      </p:sp>
      <p:sp>
        <p:nvSpPr>
          <p:cNvPr id="214" name="TextBox 344">
            <a:extLst>
              <a:ext uri="{FF2B5EF4-FFF2-40B4-BE49-F238E27FC236}">
                <a16:creationId xmlns:a16="http://schemas.microsoft.com/office/drawing/2014/main" id="{004FB173-4F15-A461-3C1B-C05A97466C86}"/>
              </a:ext>
            </a:extLst>
          </p:cNvPr>
          <p:cNvSpPr txBox="1"/>
          <p:nvPr/>
        </p:nvSpPr>
        <p:spPr>
          <a:xfrm>
            <a:off x="4372344" y="5810945"/>
            <a:ext cx="1173868" cy="617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กษ. (กสส.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กข.) 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พณ. (สป.พณ./คน./พค./คต.)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มท. (พช.)</a:t>
            </a:r>
            <a:r>
              <a:rPr kumimoji="0" lang="th-TH" sz="9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จังหวัด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***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7" name="TextBox 373">
            <a:extLst>
              <a:ext uri="{FF2B5EF4-FFF2-40B4-BE49-F238E27FC236}">
                <a16:creationId xmlns:a16="http://schemas.microsoft.com/office/drawing/2014/main" id="{9185BCAB-226D-BA65-31F6-64CD56418488}"/>
              </a:ext>
            </a:extLst>
          </p:cNvPr>
          <p:cNvSpPr txBox="1"/>
          <p:nvPr/>
        </p:nvSpPr>
        <p:spPr>
          <a:xfrm>
            <a:off x="7965598" y="3170779"/>
            <a:ext cx="1009255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สป.กค.</a:t>
            </a:r>
          </a:p>
        </p:txBody>
      </p:sp>
      <p:sp>
        <p:nvSpPr>
          <p:cNvPr id="218" name="TextBox 14">
            <a:extLst>
              <a:ext uri="{FF2B5EF4-FFF2-40B4-BE49-F238E27FC236}">
                <a16:creationId xmlns:a16="http://schemas.microsoft.com/office/drawing/2014/main" id="{3BDCD073-0FD3-3F75-D440-4123B0D1BE28}"/>
              </a:ext>
            </a:extLst>
          </p:cNvPr>
          <p:cNvSpPr txBox="1"/>
          <p:nvPr/>
        </p:nvSpPr>
        <p:spPr>
          <a:xfrm>
            <a:off x="7965598" y="5046408"/>
            <a:ext cx="1009255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พช.</a:t>
            </a:r>
          </a:p>
        </p:txBody>
      </p:sp>
      <p:sp>
        <p:nvSpPr>
          <p:cNvPr id="219" name="กล่องข้อความ 218">
            <a:extLst>
              <a:ext uri="{FF2B5EF4-FFF2-40B4-BE49-F238E27FC236}">
                <a16:creationId xmlns:a16="http://schemas.microsoft.com/office/drawing/2014/main" id="{F12DC6D2-FB02-498F-22A3-6206191AC1EA}"/>
              </a:ext>
            </a:extLst>
          </p:cNvPr>
          <p:cNvSpPr txBox="1"/>
          <p:nvPr/>
        </p:nvSpPr>
        <p:spPr>
          <a:xfrm>
            <a:off x="5563874" y="3863165"/>
            <a:ext cx="939390" cy="317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8" marR="0" lvl="0" indent="-904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วธ. (สป.วธ./ สศร.)</a:t>
            </a:r>
          </a:p>
          <a:p>
            <a:pPr marL="90488" marR="0" lvl="0" indent="-904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นร. (สวส.)</a:t>
            </a:r>
          </a:p>
        </p:txBody>
      </p:sp>
      <p:sp>
        <p:nvSpPr>
          <p:cNvPr id="229" name="TextBox 367">
            <a:extLst>
              <a:ext uri="{FF2B5EF4-FFF2-40B4-BE49-F238E27FC236}">
                <a16:creationId xmlns:a16="http://schemas.microsoft.com/office/drawing/2014/main" id="{3B0D93C6-2B47-1D45-5F5A-D14D4A2A81F3}"/>
              </a:ext>
            </a:extLst>
          </p:cNvPr>
          <p:cNvSpPr txBox="1"/>
          <p:nvPr/>
        </p:nvSpPr>
        <p:spPr>
          <a:xfrm>
            <a:off x="1051930" y="3208181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กค.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กค.</a:t>
            </a:r>
          </a:p>
        </p:txBody>
      </p:sp>
      <p:sp>
        <p:nvSpPr>
          <p:cNvPr id="230" name="TextBox 21">
            <a:extLst>
              <a:ext uri="{FF2B5EF4-FFF2-40B4-BE49-F238E27FC236}">
                <a16:creationId xmlns:a16="http://schemas.microsoft.com/office/drawing/2014/main" id="{A697D02C-5C05-15F1-40AF-929BF0E5F654}"/>
              </a:ext>
            </a:extLst>
          </p:cNvPr>
          <p:cNvSpPr txBox="1"/>
          <p:nvPr/>
        </p:nvSpPr>
        <p:spPr>
          <a:xfrm>
            <a:off x="2131359" y="2964276"/>
            <a:ext cx="5699263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ศักยภาพและขีดความสามารถของเศรษฐกิจฐานรากเพิ่มขึ้น</a:t>
            </a:r>
          </a:p>
        </p:txBody>
      </p:sp>
      <p:sp>
        <p:nvSpPr>
          <p:cNvPr id="232" name="Arrow: Chevron 256">
            <a:extLst>
              <a:ext uri="{FF2B5EF4-FFF2-40B4-BE49-F238E27FC236}">
                <a16:creationId xmlns:a16="http://schemas.microsoft.com/office/drawing/2014/main" id="{BBD5B716-D1E8-840F-05EF-E42B8A811D52}"/>
              </a:ext>
            </a:extLst>
          </p:cNvPr>
          <p:cNvSpPr/>
          <p:nvPr/>
        </p:nvSpPr>
        <p:spPr>
          <a:xfrm>
            <a:off x="2141378" y="3198574"/>
            <a:ext cx="1215205" cy="68168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8" name="Arrow: Chevron 257">
            <a:extLst>
              <a:ext uri="{FF2B5EF4-FFF2-40B4-BE49-F238E27FC236}">
                <a16:creationId xmlns:a16="http://schemas.microsoft.com/office/drawing/2014/main" id="{34A8204D-F52D-9C38-CE9B-90F341FEA0B2}"/>
              </a:ext>
            </a:extLst>
          </p:cNvPr>
          <p:cNvSpPr/>
          <p:nvPr/>
        </p:nvSpPr>
        <p:spPr>
          <a:xfrm>
            <a:off x="3295121" y="3194391"/>
            <a:ext cx="1215205" cy="677647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5" name="Arrow: Chevron 258">
            <a:extLst>
              <a:ext uri="{FF2B5EF4-FFF2-40B4-BE49-F238E27FC236}">
                <a16:creationId xmlns:a16="http://schemas.microsoft.com/office/drawing/2014/main" id="{22F82D5E-23F1-1C02-A28C-AE80F54A90C5}"/>
              </a:ext>
            </a:extLst>
          </p:cNvPr>
          <p:cNvSpPr/>
          <p:nvPr/>
        </p:nvSpPr>
        <p:spPr>
          <a:xfrm>
            <a:off x="4455833" y="3194391"/>
            <a:ext cx="1215205" cy="669958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6" name="Arrow: Chevron 259">
            <a:extLst>
              <a:ext uri="{FF2B5EF4-FFF2-40B4-BE49-F238E27FC236}">
                <a16:creationId xmlns:a16="http://schemas.microsoft.com/office/drawing/2014/main" id="{AD3BA9B7-DFBF-BDC4-B4EC-FFAC4C79CA1F}"/>
              </a:ext>
            </a:extLst>
          </p:cNvPr>
          <p:cNvSpPr/>
          <p:nvPr/>
        </p:nvSpPr>
        <p:spPr>
          <a:xfrm>
            <a:off x="5601674" y="3194393"/>
            <a:ext cx="1215205" cy="669414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7" name="TextBox 260">
            <a:extLst>
              <a:ext uri="{FF2B5EF4-FFF2-40B4-BE49-F238E27FC236}">
                <a16:creationId xmlns:a16="http://schemas.microsoft.com/office/drawing/2014/main" id="{5CEF5376-05AB-3782-258E-9FB71E369FB7}"/>
              </a:ext>
            </a:extLst>
          </p:cNvPr>
          <p:cNvSpPr txBox="1"/>
          <p:nvPr/>
        </p:nvSpPr>
        <p:spPr>
          <a:xfrm>
            <a:off x="2220982" y="3218946"/>
            <a:ext cx="1348168" cy="615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marR="0" lvl="0" indent="-1127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องค์ความรู้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และทักษะของผู้ประกอบการ</a:t>
            </a:r>
          </a:p>
        </p:txBody>
      </p:sp>
      <p:sp>
        <p:nvSpPr>
          <p:cNvPr id="248" name="TextBox 261">
            <a:extLst>
              <a:ext uri="{FF2B5EF4-FFF2-40B4-BE49-F238E27FC236}">
                <a16:creationId xmlns:a16="http://schemas.microsoft.com/office/drawing/2014/main" id="{11F58BA6-56DE-CA92-AA8B-3CB6E005D58B}"/>
              </a:ext>
            </a:extLst>
          </p:cNvPr>
          <p:cNvSpPr txBox="1"/>
          <p:nvPr/>
        </p:nvSpPr>
        <p:spPr>
          <a:xfrm>
            <a:off x="3345299" y="3215732"/>
            <a:ext cx="1215206" cy="27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 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ทุน</a:t>
            </a:r>
          </a:p>
        </p:txBody>
      </p:sp>
      <p:sp>
        <p:nvSpPr>
          <p:cNvPr id="249" name="TextBox 262">
            <a:extLst>
              <a:ext uri="{FF2B5EF4-FFF2-40B4-BE49-F238E27FC236}">
                <a16:creationId xmlns:a16="http://schemas.microsoft.com/office/drawing/2014/main" id="{FDFE5BD4-18CA-B196-CF4E-57F20C022888}"/>
              </a:ext>
            </a:extLst>
          </p:cNvPr>
          <p:cNvSpPr txBox="1"/>
          <p:nvPr/>
        </p:nvSpPr>
        <p:spPr>
          <a:xfrm>
            <a:off x="4538459" y="3215513"/>
            <a:ext cx="1173868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ผลิตภัณฑ์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และบริการ</a:t>
            </a:r>
          </a:p>
        </p:txBody>
      </p:sp>
      <p:sp>
        <p:nvSpPr>
          <p:cNvPr id="250" name="TextBox 263">
            <a:extLst>
              <a:ext uri="{FF2B5EF4-FFF2-40B4-BE49-F238E27FC236}">
                <a16:creationId xmlns:a16="http://schemas.microsoft.com/office/drawing/2014/main" id="{03BDC7FF-ABB1-CFED-751E-53307AD5C542}"/>
              </a:ext>
            </a:extLst>
          </p:cNvPr>
          <p:cNvSpPr txBox="1"/>
          <p:nvPr/>
        </p:nvSpPr>
        <p:spPr>
          <a:xfrm>
            <a:off x="5681945" y="3214536"/>
            <a:ext cx="1173868" cy="27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V04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ตลาด</a:t>
            </a:r>
          </a:p>
        </p:txBody>
      </p:sp>
      <p:sp>
        <p:nvSpPr>
          <p:cNvPr id="251" name="Arrow: Chevron 264">
            <a:extLst>
              <a:ext uri="{FF2B5EF4-FFF2-40B4-BE49-F238E27FC236}">
                <a16:creationId xmlns:a16="http://schemas.microsoft.com/office/drawing/2014/main" id="{4267E69A-8CE8-C4CB-62DD-0DEC6AF8F9C9}"/>
              </a:ext>
            </a:extLst>
          </p:cNvPr>
          <p:cNvSpPr/>
          <p:nvPr/>
        </p:nvSpPr>
        <p:spPr>
          <a:xfrm>
            <a:off x="6756155" y="3194391"/>
            <a:ext cx="1215205" cy="669414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2" name="TextBox 281">
            <a:extLst>
              <a:ext uri="{FF2B5EF4-FFF2-40B4-BE49-F238E27FC236}">
                <a16:creationId xmlns:a16="http://schemas.microsoft.com/office/drawing/2014/main" id="{31729A84-0557-1BF4-A8AA-313758F42E33}"/>
              </a:ext>
            </a:extLst>
          </p:cNvPr>
          <p:cNvSpPr txBox="1"/>
          <p:nvPr/>
        </p:nvSpPr>
        <p:spPr>
          <a:xfrm>
            <a:off x="6769132" y="3201285"/>
            <a:ext cx="1173869" cy="688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V05</a:t>
            </a: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สภาพแวดล้อมที่เอื้อ</a:t>
            </a:r>
          </a:p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ต่อการเพิ่มศักยภาพ</a:t>
            </a:r>
            <a:b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และขีดความสามารถ</a:t>
            </a:r>
            <a:b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เศรษฐกิจฐานราก</a:t>
            </a:r>
          </a:p>
        </p:txBody>
      </p:sp>
      <p:sp>
        <p:nvSpPr>
          <p:cNvPr id="253" name="Arrow: Chevron 282">
            <a:extLst>
              <a:ext uri="{FF2B5EF4-FFF2-40B4-BE49-F238E27FC236}">
                <a16:creationId xmlns:a16="http://schemas.microsoft.com/office/drawing/2014/main" id="{038217D5-EF52-A39C-70D2-5C0B44A19625}"/>
              </a:ext>
            </a:extLst>
          </p:cNvPr>
          <p:cNvSpPr/>
          <p:nvPr/>
        </p:nvSpPr>
        <p:spPr>
          <a:xfrm>
            <a:off x="2170667" y="5083114"/>
            <a:ext cx="1215205" cy="759141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4" name="Arrow: Chevron 283">
            <a:extLst>
              <a:ext uri="{FF2B5EF4-FFF2-40B4-BE49-F238E27FC236}">
                <a16:creationId xmlns:a16="http://schemas.microsoft.com/office/drawing/2014/main" id="{1047367D-E11C-1B4B-E184-B7BD2107C57D}"/>
              </a:ext>
            </a:extLst>
          </p:cNvPr>
          <p:cNvSpPr/>
          <p:nvPr/>
        </p:nvSpPr>
        <p:spPr>
          <a:xfrm>
            <a:off x="3324410" y="5078931"/>
            <a:ext cx="1215205" cy="754649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5" name="Arrow: Chevron 284">
            <a:extLst>
              <a:ext uri="{FF2B5EF4-FFF2-40B4-BE49-F238E27FC236}">
                <a16:creationId xmlns:a16="http://schemas.microsoft.com/office/drawing/2014/main" id="{965DBFA6-E9A4-40E8-9DE2-FF6F4601969D}"/>
              </a:ext>
            </a:extLst>
          </p:cNvPr>
          <p:cNvSpPr/>
          <p:nvPr/>
        </p:nvSpPr>
        <p:spPr>
          <a:xfrm>
            <a:off x="4485122" y="5078931"/>
            <a:ext cx="1215205" cy="746086"/>
          </a:xfrm>
          <a:prstGeom prst="chevron">
            <a:avLst>
              <a:gd name="adj" fmla="val 2171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6" name="TextBox 285">
            <a:extLst>
              <a:ext uri="{FF2B5EF4-FFF2-40B4-BE49-F238E27FC236}">
                <a16:creationId xmlns:a16="http://schemas.microsoft.com/office/drawing/2014/main" id="{2ADC2E34-6E4D-7C1F-69A8-9C1D11B8B7AB}"/>
              </a:ext>
            </a:extLst>
          </p:cNvPr>
          <p:cNvSpPr txBox="1"/>
          <p:nvPr/>
        </p:nvSpPr>
        <p:spPr>
          <a:xfrm>
            <a:off x="2239636" y="5103486"/>
            <a:ext cx="1348168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marR="0" lvl="0" indent="-1127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V01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ผู้ผลิต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ผู้ประกอบการ</a:t>
            </a:r>
          </a:p>
        </p:txBody>
      </p:sp>
      <p:sp>
        <p:nvSpPr>
          <p:cNvPr id="257" name="TextBox 286">
            <a:extLst>
              <a:ext uri="{FF2B5EF4-FFF2-40B4-BE49-F238E27FC236}">
                <a16:creationId xmlns:a16="http://schemas.microsoft.com/office/drawing/2014/main" id="{047EA8FD-7DB3-AB14-CB75-0545267F4139}"/>
              </a:ext>
            </a:extLst>
          </p:cNvPr>
          <p:cNvSpPr txBox="1"/>
          <p:nvPr/>
        </p:nvSpPr>
        <p:spPr>
          <a:xfrm>
            <a:off x="3363953" y="5100272"/>
            <a:ext cx="1215206" cy="27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ผลิตภัณฑ์</a:t>
            </a:r>
          </a:p>
        </p:txBody>
      </p:sp>
      <p:sp>
        <p:nvSpPr>
          <p:cNvPr id="258" name="TextBox 287">
            <a:extLst>
              <a:ext uri="{FF2B5EF4-FFF2-40B4-BE49-F238E27FC236}">
                <a16:creationId xmlns:a16="http://schemas.microsoft.com/office/drawing/2014/main" id="{248879BE-B37E-B834-A31E-E66424A9D5DA}"/>
              </a:ext>
            </a:extLst>
          </p:cNvPr>
          <p:cNvSpPr txBox="1"/>
          <p:nvPr/>
        </p:nvSpPr>
        <p:spPr>
          <a:xfrm>
            <a:off x="4557113" y="5100053"/>
            <a:ext cx="1173868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V03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ช่องทาง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การตลาด</a:t>
            </a:r>
          </a:p>
        </p:txBody>
      </p:sp>
      <p:sp>
        <p:nvSpPr>
          <p:cNvPr id="259" name="TextBox 21">
            <a:extLst>
              <a:ext uri="{FF2B5EF4-FFF2-40B4-BE49-F238E27FC236}">
                <a16:creationId xmlns:a16="http://schemas.microsoft.com/office/drawing/2014/main" id="{7EE1341E-5C5C-F771-9D23-D045070717A6}"/>
              </a:ext>
            </a:extLst>
          </p:cNvPr>
          <p:cNvSpPr txBox="1"/>
          <p:nvPr/>
        </p:nvSpPr>
        <p:spPr>
          <a:xfrm>
            <a:off x="2152068" y="4847068"/>
            <a:ext cx="3399049" cy="1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</a:t>
            </a: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ผู้ประกอบการเศรษฐกิจฐานรากมีรายได้เพิ่มขึ้นอย่างต่อเนื่อง</a:t>
            </a:r>
          </a:p>
        </p:txBody>
      </p:sp>
      <p:sp>
        <p:nvSpPr>
          <p:cNvPr id="266" name="TextBox 167">
            <a:extLst>
              <a:ext uri="{FF2B5EF4-FFF2-40B4-BE49-F238E27FC236}">
                <a16:creationId xmlns:a16="http://schemas.microsoft.com/office/drawing/2014/main" id="{F8B397AF-8DC3-317E-C59B-C295972DDC69}"/>
              </a:ext>
            </a:extLst>
          </p:cNvPr>
          <p:cNvSpPr txBox="1"/>
          <p:nvPr/>
        </p:nvSpPr>
        <p:spPr>
          <a:xfrm>
            <a:off x="22463" y="4822109"/>
            <a:ext cx="1170635" cy="96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16.2 </a:t>
            </a: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การสร้างสภาพแวดล้อม</a:t>
            </a:r>
            <a:b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และกลไกที่ส่งเสริม </a:t>
            </a:r>
            <a:b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การพัฒนาเศรษฐกิจ</a:t>
            </a:r>
            <a:b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ฐานราก</a:t>
            </a:r>
          </a:p>
        </p:txBody>
      </p:sp>
      <p:sp>
        <p:nvSpPr>
          <p:cNvPr id="267" name="TextBox 368">
            <a:extLst>
              <a:ext uri="{FF2B5EF4-FFF2-40B4-BE49-F238E27FC236}">
                <a16:creationId xmlns:a16="http://schemas.microsoft.com/office/drawing/2014/main" id="{512C9F1A-5500-81FF-D825-7F365904F1FE}"/>
              </a:ext>
            </a:extLst>
          </p:cNvPr>
          <p:cNvSpPr txBox="1"/>
          <p:nvPr/>
        </p:nvSpPr>
        <p:spPr>
          <a:xfrm>
            <a:off x="1065271" y="5099550"/>
            <a:ext cx="1064514" cy="31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กค.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มท.</a:t>
            </a:r>
          </a:p>
        </p:txBody>
      </p:sp>
      <p:grpSp>
        <p:nvGrpSpPr>
          <p:cNvPr id="41" name="Group 157">
            <a:extLst>
              <a:ext uri="{FF2B5EF4-FFF2-40B4-BE49-F238E27FC236}">
                <a16:creationId xmlns:a16="http://schemas.microsoft.com/office/drawing/2014/main" id="{3B1D8C33-95B9-7A20-3C6B-2EF33F902E21}"/>
              </a:ext>
            </a:extLst>
          </p:cNvPr>
          <p:cNvGrpSpPr/>
          <p:nvPr/>
        </p:nvGrpSpPr>
        <p:grpSpPr>
          <a:xfrm>
            <a:off x="7944808" y="2010039"/>
            <a:ext cx="1503430" cy="783440"/>
            <a:chOff x="6352722" y="3415609"/>
            <a:chExt cx="1503430" cy="783440"/>
          </a:xfrm>
        </p:grpSpPr>
        <p:sp>
          <p:nvSpPr>
            <p:cNvPr id="42" name="TextBox 3">
              <a:extLst>
                <a:ext uri="{FF2B5EF4-FFF2-40B4-BE49-F238E27FC236}">
                  <a16:creationId xmlns:a16="http://schemas.microsoft.com/office/drawing/2014/main" id="{C315507F-C1EA-13DB-033E-D7CFBFA47229}"/>
                </a:ext>
              </a:extLst>
            </p:cNvPr>
            <p:cNvSpPr txBox="1"/>
            <p:nvPr/>
          </p:nvSpPr>
          <p:spPr>
            <a:xfrm>
              <a:off x="6352722" y="3515049"/>
              <a:ext cx="1476000" cy="68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 </a:t>
              </a:r>
              <a: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จำนวน 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SME </a:t>
              </a:r>
              <a:b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ส่งออกรายใหม่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 </a:t>
              </a:r>
              <a:r>
                <a: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มูลค่าส่งออกของ 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SME</a:t>
              </a:r>
              <a:endPara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เฉพาะ สค.</a:t>
              </a:r>
            </a:p>
          </p:txBody>
        </p:sp>
        <p:sp>
          <p:nvSpPr>
            <p:cNvPr id="43" name="Rectangle 6">
              <a:extLst>
                <a:ext uri="{FF2B5EF4-FFF2-40B4-BE49-F238E27FC236}">
                  <a16:creationId xmlns:a16="http://schemas.microsoft.com/office/drawing/2014/main" id="{53091D2F-006E-E90B-D391-7ECD38DCC4AA}"/>
                </a:ext>
              </a:extLst>
            </p:cNvPr>
            <p:cNvSpPr/>
            <p:nvPr/>
          </p:nvSpPr>
          <p:spPr>
            <a:xfrm rot="993858">
              <a:off x="7371394" y="3415609"/>
              <a:ext cx="484758" cy="1682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บังคับ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F737C53-AE7E-D0F4-B256-7B79D0B5C4CA}"/>
              </a:ext>
            </a:extLst>
          </p:cNvPr>
          <p:cNvGrpSpPr/>
          <p:nvPr/>
        </p:nvGrpSpPr>
        <p:grpSpPr>
          <a:xfrm>
            <a:off x="974657" y="1302862"/>
            <a:ext cx="545361" cy="289957"/>
            <a:chOff x="1562731" y="1899324"/>
            <a:chExt cx="545361" cy="289957"/>
          </a:xfrm>
        </p:grpSpPr>
        <p:pic>
          <p:nvPicPr>
            <p:cNvPr id="6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B2A81692-B0E3-008A-76F5-4EEBDFE2C8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DC2194D-596D-2B9E-C2E8-11B9B2639E54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EF336A7-E85C-754D-B00C-B400920B82AF}"/>
              </a:ext>
            </a:extLst>
          </p:cNvPr>
          <p:cNvGrpSpPr/>
          <p:nvPr/>
        </p:nvGrpSpPr>
        <p:grpSpPr>
          <a:xfrm>
            <a:off x="974233" y="2917569"/>
            <a:ext cx="545361" cy="289957"/>
            <a:chOff x="1562731" y="1899324"/>
            <a:chExt cx="545361" cy="289957"/>
          </a:xfrm>
        </p:grpSpPr>
        <p:pic>
          <p:nvPicPr>
            <p:cNvPr id="14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89670B3D-DB4E-1DA9-2210-1C2EDD30CE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A424801-AE2E-C690-A4D7-67A62CCBA9D6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EF40D15-F57C-EFA9-D3B3-3E774F88CE25}"/>
              </a:ext>
            </a:extLst>
          </p:cNvPr>
          <p:cNvGrpSpPr/>
          <p:nvPr/>
        </p:nvGrpSpPr>
        <p:grpSpPr>
          <a:xfrm>
            <a:off x="997397" y="4822109"/>
            <a:ext cx="545361" cy="289957"/>
            <a:chOff x="1562731" y="1899324"/>
            <a:chExt cx="545361" cy="289957"/>
          </a:xfrm>
        </p:grpSpPr>
        <p:pic>
          <p:nvPicPr>
            <p:cNvPr id="25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3CE6BA2E-3481-5634-DD92-81C8E448B3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642423" y="1899324"/>
              <a:ext cx="380474" cy="28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A8443C-59D2-F828-5F58-5D552D3EE6E2}"/>
                </a:ext>
              </a:extLst>
            </p:cNvPr>
            <p:cNvSpPr txBox="1"/>
            <p:nvPr/>
          </p:nvSpPr>
          <p:spPr>
            <a:xfrm>
              <a:off x="1562731" y="1968958"/>
              <a:ext cx="545361" cy="210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ต่อเนื่อง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B931087-D9F5-1E53-BEFC-583AE079FEA0}"/>
              </a:ext>
            </a:extLst>
          </p:cNvPr>
          <p:cNvSpPr txBox="1"/>
          <p:nvPr/>
        </p:nvSpPr>
        <p:spPr>
          <a:xfrm>
            <a:off x="-58654" y="6607332"/>
            <a:ext cx="12250653" cy="219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หมายถึง ถ่ายทอดเป็นตัวชี้วัดระดับจังหวัด (76 จังหวัด) โดยมี สป.มท. เกี่ยวข้องในฐานะดูแลจังหวัด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3393D9E8-5C85-F804-EA70-6E702F89F8FD}"/>
              </a:ext>
            </a:extLst>
          </p:cNvPr>
          <p:cNvSpPr/>
          <p:nvPr/>
        </p:nvSpPr>
        <p:spPr>
          <a:xfrm flipH="1">
            <a:off x="9656208" y="968022"/>
            <a:ext cx="2529999" cy="462298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15B146-A5A5-26C4-1761-D165A2205071}"/>
              </a:ext>
            </a:extLst>
          </p:cNvPr>
          <p:cNvSpPr txBox="1"/>
          <p:nvPr/>
        </p:nvSpPr>
        <p:spPr>
          <a:xfrm>
            <a:off x="9884637" y="970349"/>
            <a:ext cx="1029377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32" name="Picture 8" descr="ยินดีต้อนรับ - SME Data Catalog">
            <a:extLst>
              <a:ext uri="{FF2B5EF4-FFF2-40B4-BE49-F238E27FC236}">
                <a16:creationId xmlns:a16="http://schemas.microsoft.com/office/drawing/2014/main" id="{3B5F547E-112E-EF1B-60E9-B9CEEC1B4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276" y="1182044"/>
            <a:ext cx="1037418" cy="21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8" descr="กรมการพัฒนาชุมชน - วิกิพีเดีย">
            <a:extLst>
              <a:ext uri="{FF2B5EF4-FFF2-40B4-BE49-F238E27FC236}">
                <a16:creationId xmlns:a16="http://schemas.microsoft.com/office/drawing/2014/main" id="{891267E2-7964-B77C-94B5-8C155920B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796" y="1112747"/>
            <a:ext cx="284970" cy="29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C8A33D-2FD1-AA3F-22F9-41470BDA1814}"/>
              </a:ext>
            </a:extLst>
          </p:cNvPr>
          <p:cNvSpPr txBox="1"/>
          <p:nvPr/>
        </p:nvSpPr>
        <p:spPr>
          <a:xfrm>
            <a:off x="11178265" y="1096510"/>
            <a:ext cx="1083307" cy="392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(กรมการพัฒนาชุมชน)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B3ACA88-88EB-F19C-6F07-D848D5CA2420}"/>
              </a:ext>
            </a:extLst>
          </p:cNvPr>
          <p:cNvGrpSpPr/>
          <p:nvPr/>
        </p:nvGrpSpPr>
        <p:grpSpPr>
          <a:xfrm>
            <a:off x="9784239" y="2352332"/>
            <a:ext cx="2381555" cy="2722282"/>
            <a:chOff x="9817701" y="2292635"/>
            <a:chExt cx="2347156" cy="2684336"/>
          </a:xfrm>
        </p:grpSpPr>
        <p:sp>
          <p:nvSpPr>
            <p:cNvPr id="37" name="Star: 6 Points 36">
              <a:extLst>
                <a:ext uri="{FF2B5EF4-FFF2-40B4-BE49-F238E27FC236}">
                  <a16:creationId xmlns:a16="http://schemas.microsoft.com/office/drawing/2014/main" id="{7092055C-C796-F7C9-8AF8-39D8C72375CE}"/>
                </a:ext>
              </a:extLst>
            </p:cNvPr>
            <p:cNvSpPr/>
            <p:nvPr/>
          </p:nvSpPr>
          <p:spPr>
            <a:xfrm>
              <a:off x="9817701" y="2292635"/>
              <a:ext cx="2347156" cy="2684336"/>
            </a:xfrm>
            <a:prstGeom prst="star6">
              <a:avLst>
                <a:gd name="adj" fmla="val 28206"/>
                <a:gd name="hf" fmla="val 115470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85B8377-9BA6-7BF6-E1EA-FB3C20A0C95C}"/>
                </a:ext>
              </a:extLst>
            </p:cNvPr>
            <p:cNvSpPr txBox="1"/>
            <p:nvPr/>
          </p:nvSpPr>
          <p:spPr>
            <a:xfrm>
              <a:off x="10006395" y="2990180"/>
              <a:ext cx="2027197" cy="1324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4625" marR="0" lvl="0" indent="-174625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สัดส่วนผลิตภัณฑ์มวลรวมของวิสาหกิจขนาดกลางและขนาดย่อมต่อผลิตภัณฑ์มวลรวมในประเทศ (เฉลี่ยร้อยละ) 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38*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74625" marR="0" lvl="0" indent="-174625" algn="l" defTabSz="914400" rtl="0" eaLnBrk="1" fontAlgn="auto" latinLnBrk="0" hangingPunct="1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อัตราการเติบโตมูลค่าสินค้า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OTOP 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17780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เพิ่มขึ้นร้อยละ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4**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39" name="Rectangle 2">
            <a:extLst>
              <a:ext uri="{FF2B5EF4-FFF2-40B4-BE49-F238E27FC236}">
                <a16:creationId xmlns:a16="http://schemas.microsoft.com/office/drawing/2014/main" id="{A6D998C7-6B2E-E366-7CBE-4116F84DD81D}"/>
              </a:ext>
            </a:extLst>
          </p:cNvPr>
          <p:cNvSpPr/>
          <p:nvPr/>
        </p:nvSpPr>
        <p:spPr>
          <a:xfrm>
            <a:off x="9618614" y="5142745"/>
            <a:ext cx="265772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marR="0" lvl="0" indent="-17938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213" algn="l"/>
              </a:tabLst>
              <a:defRPr/>
            </a:pP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 	ตัวชี้วัดที่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ค่าเป้าหมายจากยุทธศาสตร์การจัดสรรงบประมาณรายจ่ายประจำปีงบประมาณ พ.ศ. 256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endParaRPr kumimoji="0" lang="th-TH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213" algn="l"/>
              </a:tabLst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ตัวชี้วัดที่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ค่าเป้าหมายแผนปฏิบัติการขับเคลื่อนโครงการหนึ่งตำบล หนึ่งผลิตภัณฑ์ ปี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67-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70</a:t>
            </a: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D9B7DB3-7E30-A960-73B5-4EE941EC3FFD}"/>
              </a:ext>
            </a:extLst>
          </p:cNvPr>
          <p:cNvSpPr txBox="1"/>
          <p:nvPr/>
        </p:nvSpPr>
        <p:spPr>
          <a:xfrm>
            <a:off x="9663033" y="1704483"/>
            <a:ext cx="2545357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98064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Top Corners Rounded 42">
            <a:extLst>
              <a:ext uri="{FF2B5EF4-FFF2-40B4-BE49-F238E27FC236}">
                <a16:creationId xmlns:a16="http://schemas.microsoft.com/office/drawing/2014/main" id="{8D914C07-AC13-D563-38A6-678648DC79F0}"/>
              </a:ext>
            </a:extLst>
          </p:cNvPr>
          <p:cNvSpPr/>
          <p:nvPr/>
        </p:nvSpPr>
        <p:spPr>
          <a:xfrm flipV="1">
            <a:off x="10837178" y="6186132"/>
            <a:ext cx="957898" cy="355336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Rectangle: Top Corners Rounded 44">
            <a:extLst>
              <a:ext uri="{FF2B5EF4-FFF2-40B4-BE49-F238E27FC236}">
                <a16:creationId xmlns:a16="http://schemas.microsoft.com/office/drawing/2014/main" id="{874E825F-5709-CBAF-92E6-48DD75408F1B}"/>
              </a:ext>
            </a:extLst>
          </p:cNvPr>
          <p:cNvSpPr/>
          <p:nvPr/>
        </p:nvSpPr>
        <p:spPr>
          <a:xfrm flipV="1">
            <a:off x="6056312" y="6194260"/>
            <a:ext cx="2412000" cy="355336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943293"/>
            <a:ext cx="11790093" cy="82153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E6030D7-9BD3-E6BC-2095-27161AA93142}"/>
              </a:ext>
            </a:extLst>
          </p:cNvPr>
          <p:cNvSpPr txBox="1"/>
          <p:nvPr/>
        </p:nvSpPr>
        <p:spPr>
          <a:xfrm>
            <a:off x="430089" y="908336"/>
            <a:ext cx="5544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(พณ.)   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กรมพัฒนาธุรกิจการค้า (พค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กรมส่งเสริมการค้าระหว่างประเทศ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550665-F488-F0EF-F909-3D170E190094}"/>
              </a:ext>
            </a:extLst>
          </p:cNvPr>
          <p:cNvSpPr txBox="1"/>
          <p:nvPr/>
        </p:nvSpPr>
        <p:spPr>
          <a:xfrm>
            <a:off x="430089" y="1088929"/>
            <a:ext cx="4642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มท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กรมการพัฒนาชุมชน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พช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180262" y="1231712"/>
            <a:ext cx="861714" cy="274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87213" y="1198394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865151" y="3863968"/>
            <a:ext cx="4226786" cy="262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830561"/>
            <a:ext cx="2915861" cy="3077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B9F251-F3E3-B366-FFAD-6B5940FCEB88}"/>
              </a:ext>
            </a:extLst>
          </p:cNvPr>
          <p:cNvSpPr txBox="1"/>
          <p:nvPr/>
        </p:nvSpPr>
        <p:spPr>
          <a:xfrm>
            <a:off x="481711" y="325896"/>
            <a:ext cx="70958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สรุปหน่วยงานเจ้าภาพ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/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A8394D-08CA-CD8C-ADD2-A8D12919EA87}"/>
              </a:ext>
            </a:extLst>
          </p:cNvPr>
          <p:cNvSpPr txBox="1"/>
          <p:nvPr/>
        </p:nvSpPr>
        <p:spPr>
          <a:xfrm>
            <a:off x="430089" y="4445340"/>
            <a:ext cx="5508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</a:t>
            </a:r>
            <a:r>
              <a:rPr kumimoji="0" lang="en-US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สธ</a:t>
            </a:r>
            <a:r>
              <a:rPr kumimoji="0" lang="en-US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กรมวิทยาศาสตร์การแพทย์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สำนักงานคณะกรรมการอาหารและยา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อย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กรมการแพทย์แผนไทยและการแพทย์ทางเลือก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DTAM)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4. กรมอนามัย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6528EC-ED8C-3754-75EA-D1EF6D4A2C9F}"/>
              </a:ext>
            </a:extLst>
          </p:cNvPr>
          <p:cNvSpPr txBox="1"/>
          <p:nvPr/>
        </p:nvSpPr>
        <p:spPr>
          <a:xfrm>
            <a:off x="421315" y="4832655"/>
            <a:ext cx="513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กระทรวงศึกษาธิการ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ศธ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สำนักงานคณะกรรมการการอาชีวศึกษา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สอศ.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9D616A-8A4A-CF29-F112-B09156A13F7A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1913A9-3C5E-D78A-C058-7A5F9D5ADC7E}"/>
              </a:ext>
            </a:extLst>
          </p:cNvPr>
          <p:cNvSpPr txBox="1"/>
          <p:nvPr/>
        </p:nvSpPr>
        <p:spPr bwMode="white">
          <a:xfrm>
            <a:off x="463824" y="-88356"/>
            <a:ext cx="11517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4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AA150B-01C8-232B-893D-F4822E588677}"/>
              </a:ext>
            </a:extLst>
          </p:cNvPr>
          <p:cNvSpPr txBox="1"/>
          <p:nvPr/>
        </p:nvSpPr>
        <p:spPr>
          <a:xfrm>
            <a:off x="8532416" y="942305"/>
            <a:ext cx="23350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  <a:b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สำนักงานส่งเสริมวิสาหกิจขนาดกลาง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และขนาดย่อม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สสว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D1F8C0-269D-C71A-4991-D0D7F2980F28}"/>
              </a:ext>
            </a:extLst>
          </p:cNvPr>
          <p:cNvSpPr txBox="1"/>
          <p:nvPr/>
        </p:nvSpPr>
        <p:spPr>
          <a:xfrm>
            <a:off x="430089" y="1757368"/>
            <a:ext cx="545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11313" algn="l"/>
              </a:tabLst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</a:t>
            </a: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นร</a:t>
            </a: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สำนักงานคณะกรรมการคุ้มครองผู้บริโภค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สคบ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</a:t>
            </a:r>
          </a:p>
          <a:p>
            <a:pPr marL="1612900" marR="0" lvl="0" indent="-161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6938" algn="l"/>
              </a:tabLst>
              <a:defRPr/>
            </a:pP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                       2.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สำนักงานคณะกรรมการส่งเสริมการลงทุน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(BOI)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C0C5A2-B559-3C3A-34A2-45DEB4CF7A9C}"/>
              </a:ext>
            </a:extLst>
          </p:cNvPr>
          <p:cNvSpPr txBox="1"/>
          <p:nvPr/>
        </p:nvSpPr>
        <p:spPr>
          <a:xfrm>
            <a:off x="430089" y="2196957"/>
            <a:ext cx="513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กระทรวงการคลัง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กค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กรมศุลกากร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ศก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กรมสรรพากร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56851A-B542-BFE9-92CA-9B285BB7B524}"/>
              </a:ext>
            </a:extLst>
          </p:cNvPr>
          <p:cNvSpPr txBox="1"/>
          <p:nvPr/>
        </p:nvSpPr>
        <p:spPr>
          <a:xfrm>
            <a:off x="430089" y="2446228"/>
            <a:ext cx="54549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กระทรวงเกษตรและ        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กรมการข้าว 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กข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   2. 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กรมตรวจบัญชีสหกรณ์ (กตส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กรมประมง (ปม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สหกรณ์</a:t>
            </a: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กษ</a:t>
            </a:r>
            <a:r>
              <a:rPr kumimoji="0" lang="en-US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   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4.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กรมปศุสัตว์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ปศ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 5.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กรมพัฒนาที่ดิน (พด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กรมส่งเสริมการเกษตร (กสก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7.</a:t>
            </a:r>
            <a:r>
              <a:rPr kumimoji="0" lang="en-US" sz="14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กรมส่งเสริมสหกรณ์ (กสส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กรมหม่อนไหม (มม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9.</a:t>
            </a: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สำนักงานการปฏิรูป  </a:t>
            </a:r>
          </a:p>
          <a:p>
            <a:pPr marL="1076325" marR="0" lvl="0" indent="-1076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 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ที่ดินเพื่อเกษตรกรรม (สปก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10.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สำนักงานมาตรฐานสินค้าเกษตรและ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อาหารแห่งชาติ (มกอช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5E1237-496F-B7B5-9317-B8B301EB5C65}"/>
              </a:ext>
            </a:extLst>
          </p:cNvPr>
          <p:cNvSpPr txBox="1"/>
          <p:nvPr/>
        </p:nvSpPr>
        <p:spPr>
          <a:xfrm>
            <a:off x="493876" y="4218236"/>
            <a:ext cx="5665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กระทรวงวัฒนธรรม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วธ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สำนักงานปลัดกระทรวงวัฒนธรรม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(สป.วธ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สำนักงาน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ศิลป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วัฒนธรรมร่วมสมัย (สศร.)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09C4077-D16A-DEBB-F04E-C118BF224E3B}"/>
              </a:ext>
            </a:extLst>
          </p:cNvPr>
          <p:cNvSpPr txBox="1"/>
          <p:nvPr/>
        </p:nvSpPr>
        <p:spPr>
          <a:xfrm>
            <a:off x="8532416" y="1756957"/>
            <a:ext cx="2326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marR="0" lvl="0" indent="-2682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นร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สถาบันคุณวุฒิวิชาชีพ (</a:t>
            </a:r>
            <a:r>
              <a:rPr kumimoji="0" lang="th-TH" sz="1400" b="0" i="0" u="none" strike="noStrike" kern="1200" cap="none" spc="-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สคช</a:t>
            </a:r>
            <a:r>
              <a:rPr kumimoji="0" lang="th-TH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</a:t>
            </a:r>
          </a:p>
          <a:p>
            <a:pPr marL="268288" marR="0" lvl="0" indent="-2682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สำนักงานส่งเสริมเศรษฐกิจสร้างสรรค์ (</a:t>
            </a:r>
            <a:r>
              <a:rPr kumimoji="0" lang="th-TH" sz="14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สศ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ส.)  </a:t>
            </a:r>
            <a:endParaRPr kumimoji="0" lang="en-US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68288" marR="0" lvl="0" indent="-2682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สำนักงานส่งเสริมวิสาหกิจเพื่อสังคม (สวส.)</a:t>
            </a:r>
            <a:endParaRPr kumimoji="0" lang="en-US" sz="1400" b="0" i="0" u="none" strike="noStrike" kern="12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21571F-F9A4-9FCE-ABAC-6128B0B6B0BD}"/>
              </a:ext>
            </a:extLst>
          </p:cNvPr>
          <p:cNvSpPr txBox="1"/>
          <p:nvPr/>
        </p:nvSpPr>
        <p:spPr>
          <a:xfrm>
            <a:off x="430089" y="3534804"/>
            <a:ext cx="54482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(พณ.) 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สำนักงานปลัดกระทรวงพาณิชย์ (สป</a:t>
            </a: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พณ</a:t>
            </a: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กรมการค้าต่างประเทศ </a:t>
            </a: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คต</a:t>
            </a: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กรมการค้าภายใน (คน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กรมเจรจาการค้าระหว่างประเทศ (จร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กรมทรัพย์สินทางปัญญา (ทป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541AC8-335D-E3D4-157B-7A20E1D1952C}"/>
              </a:ext>
            </a:extLst>
          </p:cNvPr>
          <p:cNvSpPr/>
          <p:nvPr/>
        </p:nvSpPr>
        <p:spPr bwMode="hidden">
          <a:xfrm>
            <a:off x="76324" y="1745165"/>
            <a:ext cx="11790094" cy="44481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F7714F-AB1B-4AE1-FFA4-7303FD9191F4}"/>
              </a:ext>
            </a:extLst>
          </p:cNvPr>
          <p:cNvSpPr txBox="1"/>
          <p:nvPr/>
        </p:nvSpPr>
        <p:spPr>
          <a:xfrm>
            <a:off x="430089" y="1279461"/>
            <a:ext cx="4642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กระทรวงการคลัง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กค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สำนักงานปลัดกระทรวงการคลัง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(สป.กค.)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0E62F4D-EFB9-7353-E45E-7C8429909DBD}"/>
              </a:ext>
            </a:extLst>
          </p:cNvPr>
          <p:cNvSpPr txBox="1"/>
          <p:nvPr/>
        </p:nvSpPr>
        <p:spPr>
          <a:xfrm>
            <a:off x="5993970" y="1767972"/>
            <a:ext cx="265404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กระทรวงการคลัง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กค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สำนักงานคณะกรรมการกำกับ</a:t>
            </a: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หลักทรัพย์และ</a:t>
            </a:r>
            <a:b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ตลาดหลักทรัพย์ (ก.ล.ต.)</a:t>
            </a:r>
            <a:r>
              <a:rPr kumimoji="0" lang="en-US" sz="1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endParaRPr kumimoji="0" lang="th-TH" sz="1400" b="0" i="0" u="none" strike="noStrike" kern="1200" cap="none" spc="-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บรรษัทประกันสินเชื่ออุตสาหกรรมขนาดย่อม (</a:t>
            </a:r>
            <a:r>
              <a:rPr kumimoji="0" lang="th-TH" sz="1400" b="0" i="0" u="none" strike="noStrike" kern="1200" cap="none" spc="-4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บสย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ธนาคารพัฒนาวิสาหกิจขนาดกลางและขนาดย่อม</a:t>
            </a:r>
            <a:b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แห่งประเทศไทย (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SME D Bank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ธนาคารเพื่อการส่งออกและนำเข้า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แห่งประเทศไทย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EXIM Bank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ธนาคารออมสิน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DCA0BF-064D-52EC-F710-CD0DB3C5EF40}"/>
              </a:ext>
            </a:extLst>
          </p:cNvPr>
          <p:cNvSpPr txBox="1"/>
          <p:nvPr/>
        </p:nvSpPr>
        <p:spPr>
          <a:xfrm>
            <a:off x="5993970" y="4115983"/>
            <a:ext cx="24561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กระทรวงการอุดมศึกษาวิทยาศาสตร์ วิจัย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และนวัตกรรม (อว.)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สถาบันวิจัยวิทยาศาสตร์ และเทคโนโลยี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แห่งประเทศไทย (วว.)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กองทุนพัฒนาผู้ประกอบการเทคโนโลยี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และนวัตกรรม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49D56A5-D7C7-320F-4408-D0847DEF9AE9}"/>
              </a:ext>
            </a:extLst>
          </p:cNvPr>
          <p:cNvSpPr txBox="1"/>
          <p:nvPr/>
        </p:nvSpPr>
        <p:spPr>
          <a:xfrm>
            <a:off x="10817613" y="1773639"/>
            <a:ext cx="99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53A310-C1FA-25B2-F7DB-DCBF73E1BE38}"/>
              </a:ext>
            </a:extLst>
          </p:cNvPr>
          <p:cNvSpPr txBox="1"/>
          <p:nvPr/>
        </p:nvSpPr>
        <p:spPr>
          <a:xfrm>
            <a:off x="8532416" y="2640536"/>
            <a:ext cx="24049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สำนักงานส่งเสริมเศรษฐกิจดิจิทัล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depa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สำนักงานพัฒนาธุรกรรมทาง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อิเล็กทรอนิกส์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(ETDA)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สถาบันข้อมูลขนาดใหญ่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BDI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AA334DFF-8C63-009C-EC68-31B71DA27E08}"/>
              </a:ext>
            </a:extLst>
          </p:cNvPr>
          <p:cNvSpPr txBox="1"/>
          <p:nvPr/>
        </p:nvSpPr>
        <p:spPr>
          <a:xfrm>
            <a:off x="8527764" y="3734569"/>
            <a:ext cx="26059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(ทส.)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สำนักงานพัฒนาเศรษฐกิจจากฐานชีวภาพ 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สพ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ภ.) </a:t>
            </a: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id="{E1A3B6A1-7E04-6C57-C135-9335F2EFE559}"/>
              </a:ext>
            </a:extLst>
          </p:cNvPr>
          <p:cNvSpPr txBox="1"/>
          <p:nvPr/>
        </p:nvSpPr>
        <p:spPr>
          <a:xfrm>
            <a:off x="8535644" y="4640102"/>
            <a:ext cx="2095703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พณ.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สถาบันวิจัยและพัฒนาอัญมณี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 </a:t>
            </a:r>
            <a:b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เครื่องประดับ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แห่งชาติ (สวอ.)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สถาบันส่งเสริม</a:t>
            </a:r>
            <a:r>
              <a:rPr kumimoji="0" lang="th-TH" sz="1400" b="0" i="0" u="none" strike="noStrike" kern="1200" cap="none" spc="-4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ศิลป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หัตถกรรมไทย (</a:t>
            </a:r>
            <a:r>
              <a:rPr kumimoji="0" lang="th-TH" sz="1400" b="0" i="0" u="none" strike="noStrike" kern="1200" cap="none" spc="-4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สศท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en-US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9" name="Rectangle: Top Corners Rounded 43">
            <a:extLst>
              <a:ext uri="{FF2B5EF4-FFF2-40B4-BE49-F238E27FC236}">
                <a16:creationId xmlns:a16="http://schemas.microsoft.com/office/drawing/2014/main" id="{DC3FCCE3-1A1F-4E09-A941-50D5598EB23D}"/>
              </a:ext>
            </a:extLst>
          </p:cNvPr>
          <p:cNvSpPr/>
          <p:nvPr/>
        </p:nvSpPr>
        <p:spPr>
          <a:xfrm flipV="1">
            <a:off x="8495960" y="6211242"/>
            <a:ext cx="2335096" cy="355336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1" name="Rectangle: Top Corners Rounded 45">
            <a:extLst>
              <a:ext uri="{FF2B5EF4-FFF2-40B4-BE49-F238E27FC236}">
                <a16:creationId xmlns:a16="http://schemas.microsoft.com/office/drawing/2014/main" id="{DD6E8CD2-752A-D6A3-0B12-515752B1797B}"/>
              </a:ext>
            </a:extLst>
          </p:cNvPr>
          <p:cNvSpPr/>
          <p:nvPr/>
        </p:nvSpPr>
        <p:spPr>
          <a:xfrm flipV="1">
            <a:off x="480637" y="6202504"/>
            <a:ext cx="5511441" cy="355336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2" name="TextBox 92">
            <a:extLst>
              <a:ext uri="{FF2B5EF4-FFF2-40B4-BE49-F238E27FC236}">
                <a16:creationId xmlns:a16="http://schemas.microsoft.com/office/drawing/2014/main" id="{F47BE9C8-72D0-261D-D8AE-E1D4109D764E}"/>
              </a:ext>
            </a:extLst>
          </p:cNvPr>
          <p:cNvSpPr txBox="1"/>
          <p:nvPr/>
        </p:nvSpPr>
        <p:spPr>
          <a:xfrm>
            <a:off x="1679265" y="6222717"/>
            <a:ext cx="2901151" cy="44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3" name="TextBox 96">
            <a:extLst>
              <a:ext uri="{FF2B5EF4-FFF2-40B4-BE49-F238E27FC236}">
                <a16:creationId xmlns:a16="http://schemas.microsoft.com/office/drawing/2014/main" id="{DA5176AE-3713-1C31-0E1B-D1EED836DACB}"/>
              </a:ext>
            </a:extLst>
          </p:cNvPr>
          <p:cNvSpPr txBox="1"/>
          <p:nvPr/>
        </p:nvSpPr>
        <p:spPr>
          <a:xfrm>
            <a:off x="6411884" y="6239961"/>
            <a:ext cx="1596654" cy="494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4" name="TextBox 97">
            <a:extLst>
              <a:ext uri="{FF2B5EF4-FFF2-40B4-BE49-F238E27FC236}">
                <a16:creationId xmlns:a16="http://schemas.microsoft.com/office/drawing/2014/main" id="{C70AB7F8-5742-2D05-BBB6-5B802B80ED98}"/>
              </a:ext>
            </a:extLst>
          </p:cNvPr>
          <p:cNvSpPr txBox="1"/>
          <p:nvPr/>
        </p:nvSpPr>
        <p:spPr>
          <a:xfrm>
            <a:off x="8887476" y="6220257"/>
            <a:ext cx="1596654" cy="494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TextBox 98">
            <a:extLst>
              <a:ext uri="{FF2B5EF4-FFF2-40B4-BE49-F238E27FC236}">
                <a16:creationId xmlns:a16="http://schemas.microsoft.com/office/drawing/2014/main" id="{FFC42F5B-7E96-5945-465D-E07ACA8BF05D}"/>
              </a:ext>
            </a:extLst>
          </p:cNvPr>
          <p:cNvSpPr txBox="1"/>
          <p:nvPr/>
        </p:nvSpPr>
        <p:spPr>
          <a:xfrm>
            <a:off x="10919537" y="6180428"/>
            <a:ext cx="793179" cy="494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6" name="TextBox 13">
            <a:extLst>
              <a:ext uri="{FF2B5EF4-FFF2-40B4-BE49-F238E27FC236}">
                <a16:creationId xmlns:a16="http://schemas.microsoft.com/office/drawing/2014/main" id="{119EC3D7-7BB4-018E-7437-101CE0E6BF96}"/>
              </a:ext>
            </a:extLst>
          </p:cNvPr>
          <p:cNvSpPr txBox="1"/>
          <p:nvPr/>
        </p:nvSpPr>
        <p:spPr>
          <a:xfrm>
            <a:off x="430172" y="5065980"/>
            <a:ext cx="5578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   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สำนักงานปลัดกระทรวงการอุดมศึกษา วิทยาศาสตร์ วิจัยและนวัตกรรม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วิทยาศาสตร์ วิจัย และ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กรมวิทยาศาสตร์บริการ (วศ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b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นวัตกรรม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อว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PSK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81E7416-7350-9592-A177-3636AD7258A3}"/>
              </a:ext>
            </a:extLst>
          </p:cNvPr>
          <p:cNvSpPr txBox="1"/>
          <p:nvPr/>
        </p:nvSpPr>
        <p:spPr>
          <a:xfrm>
            <a:off x="5983745" y="3699211"/>
            <a:ext cx="2415820" cy="480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กองทุนพัฒนาดิจิทัลเพื่อเศรษฐกิจและสังคม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09315" y="966307"/>
            <a:ext cx="2497973" cy="5607179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966308"/>
            <a:ext cx="5543583" cy="5607179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966307"/>
            <a:ext cx="957899" cy="5590547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551766" y="966308"/>
            <a:ext cx="2228499" cy="5618218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31C7B1-4876-CD43-1C1E-40AF62D3D5F5}"/>
              </a:ext>
            </a:extLst>
          </p:cNvPr>
          <p:cNvSpPr txBox="1"/>
          <p:nvPr/>
        </p:nvSpPr>
        <p:spPr>
          <a:xfrm>
            <a:off x="-694" y="6562991"/>
            <a:ext cx="8009232" cy="270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สีแดง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หน่วยงานใหม่ 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38461A7D-A82D-9D22-9C25-3D32059607E2}"/>
              </a:ext>
            </a:extLst>
          </p:cNvPr>
          <p:cNvSpPr txBox="1"/>
          <p:nvPr/>
        </p:nvSpPr>
        <p:spPr>
          <a:xfrm>
            <a:off x="9014182" y="344701"/>
            <a:ext cx="2676229" cy="591509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62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76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(หน่วยงานใหม่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หน่วยงาน)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659EA474-F11E-01BA-D09E-2BFF57A4EA9B}"/>
              </a:ext>
            </a:extLst>
          </p:cNvPr>
          <p:cNvSpPr txBox="1"/>
          <p:nvPr/>
        </p:nvSpPr>
        <p:spPr>
          <a:xfrm>
            <a:off x="431001" y="1475740"/>
            <a:ext cx="5779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อก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กรมส่งเสริมอุตสาหกรรม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กสอ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endParaRPr kumimoji="0" lang="en-US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2D5C41-550C-0500-CB21-534B66013C3E}"/>
              </a:ext>
            </a:extLst>
          </p:cNvPr>
          <p:cNvSpPr txBox="1"/>
          <p:nvPr/>
        </p:nvSpPr>
        <p:spPr>
          <a:xfrm>
            <a:off x="425214" y="5681269"/>
            <a:ext cx="5443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อก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สำนักงานปลัดกระทรวงอุตสาหกรรม (สป.อก.) 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สำนักงานมาตรฐานผลิตภัณฑ์อุตสาหกรรม (สมอ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70964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837178" y="5843638"/>
            <a:ext cx="957898" cy="645659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495960" y="5844825"/>
            <a:ext cx="2335096" cy="669582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056312" y="5844825"/>
            <a:ext cx="2412000" cy="652600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80637" y="5846460"/>
            <a:ext cx="5511441" cy="659209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913488"/>
            <a:ext cx="11790093" cy="82153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966308"/>
            <a:ext cx="5543583" cy="5565796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1679265" y="5879464"/>
            <a:ext cx="2901151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35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09315" y="966307"/>
            <a:ext cx="2497973" cy="5565796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551766" y="966308"/>
            <a:ext cx="2228499" cy="5549286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966308"/>
            <a:ext cx="957899" cy="5549286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439316" y="5879464"/>
            <a:ext cx="1596654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10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87476" y="5879464"/>
            <a:ext cx="1596654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17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919537" y="5879464"/>
            <a:ext cx="793179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76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180262" y="1231712"/>
            <a:ext cx="861714" cy="274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87213" y="1198394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695339" y="3652780"/>
            <a:ext cx="3887162" cy="262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772171"/>
            <a:ext cx="2915861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B9F251-F3E3-B366-FFAD-6B5940FCEB88}"/>
              </a:ext>
            </a:extLst>
          </p:cNvPr>
          <p:cNvSpPr txBox="1"/>
          <p:nvPr/>
        </p:nvSpPr>
        <p:spPr>
          <a:xfrm>
            <a:off x="481711" y="325896"/>
            <a:ext cx="70958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สรุปหน่วยงานเจ้าภาพ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/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หน่วยงานหลักและหน่วยงานสนับสนุน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 (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ต่อ)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9D616A-8A4A-CF29-F112-B09156A13F7A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1913A9-3C5E-D78A-C058-7A5F9D5ADC7E}"/>
              </a:ext>
            </a:extLst>
          </p:cNvPr>
          <p:cNvSpPr txBox="1"/>
          <p:nvPr/>
        </p:nvSpPr>
        <p:spPr bwMode="white">
          <a:xfrm>
            <a:off x="463824" y="-88356"/>
            <a:ext cx="11517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Agenda 4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รายได้ของผู้ประกอบการ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SMEs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OTOP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541AC8-335D-E3D4-157B-7A20E1D1952C}"/>
              </a:ext>
            </a:extLst>
          </p:cNvPr>
          <p:cNvSpPr/>
          <p:nvPr/>
        </p:nvSpPr>
        <p:spPr bwMode="hidden">
          <a:xfrm>
            <a:off x="76324" y="1745166"/>
            <a:ext cx="11790093" cy="404847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C78B6F-562D-C881-4592-22E979263E19}"/>
              </a:ext>
            </a:extLst>
          </p:cNvPr>
          <p:cNvSpPr txBox="1"/>
          <p:nvPr/>
        </p:nvSpPr>
        <p:spPr>
          <a:xfrm>
            <a:off x="5982996" y="1847602"/>
            <a:ext cx="26059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อก.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  <a:p>
            <a:pPr marL="92075" marR="0" lvl="0" indent="-920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สถาบันพัฒนาวิสาหกิจขนาดกลางและขนาดย่อม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ISMED)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สถาบันอาหาร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nfi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D4428B-B8D1-CAD5-2DD6-89BCBC5DD95D}"/>
              </a:ext>
            </a:extLst>
          </p:cNvPr>
          <p:cNvSpPr txBox="1"/>
          <p:nvPr/>
        </p:nvSpPr>
        <p:spPr>
          <a:xfrm>
            <a:off x="8539661" y="4657548"/>
            <a:ext cx="2605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กระทรวงกลาโหม (กห.)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สถาบันเทคโนโลยีป้องกันประเทศ 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สท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ป.)</a:t>
            </a: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9C153949-D119-D4EA-37FC-41C070784B82}"/>
              </a:ext>
            </a:extLst>
          </p:cNvPr>
          <p:cNvSpPr txBox="1"/>
          <p:nvPr/>
        </p:nvSpPr>
        <p:spPr>
          <a:xfrm>
            <a:off x="8532416" y="1832100"/>
            <a:ext cx="222849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วิจัยและนวัตกรรม (อว.)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สำนักงานนวัตกรรมแห่งชาติ (สนช.)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สำนักงานพัฒนาวิทยาศาสตร์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และเทคโนโลยี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แห่งชาติ (สวทช.)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สำนักงานสภานโยบายการอุดมศึกษา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วิทยาศาสตร์ วิจัย และนวัตกรรม (สอวช.)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สำนักงานพัฒนาเทคโนโลยีอวกาศและ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ภูมิสารสนเทศ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5. ศูนย์ความเป็นเลิศด้านชีววิทยาศาสตร์ 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ศลช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6. สถาบันมาตรวิทยาแห่งชาติ (มว.)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2D6554-D33D-7BD4-BEB4-CA55F399E82E}"/>
              </a:ext>
            </a:extLst>
          </p:cNvPr>
          <p:cNvSpPr txBox="1"/>
          <p:nvPr/>
        </p:nvSpPr>
        <p:spPr>
          <a:xfrm>
            <a:off x="-694" y="6545574"/>
            <a:ext cx="784752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76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สีแดง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หน่วยงานใหม่ 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4FA6571B-100E-6A52-FB8D-FED0FAA978A3}"/>
              </a:ext>
            </a:extLst>
          </p:cNvPr>
          <p:cNvSpPr txBox="1"/>
          <p:nvPr/>
        </p:nvSpPr>
        <p:spPr>
          <a:xfrm>
            <a:off x="9014182" y="344701"/>
            <a:ext cx="2676229" cy="591509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62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76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(หน่วยงานใหม่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หน่วยงาน)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50613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68507B-4E4B-7C9B-F7B1-5EFA2904E073}"/>
              </a:ext>
            </a:extLst>
          </p:cNvPr>
          <p:cNvSpPr/>
          <p:nvPr/>
        </p:nvSpPr>
        <p:spPr>
          <a:xfrm>
            <a:off x="0" y="2396010"/>
            <a:ext cx="12192000" cy="2631233"/>
          </a:xfrm>
          <a:prstGeom prst="rect">
            <a:avLst/>
          </a:prstGeom>
          <a:solidFill>
            <a:srgbClr val="176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3616EF76-8A6F-A26B-8949-377A1D8A907C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0" y="3277379"/>
            <a:ext cx="1219200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5: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6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B2D521F2-24C6-ECE5-09BF-EAE6064D7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000" y="77580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0149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C76EB39-FCEC-4606-4807-0CD28B3CD313}"/>
              </a:ext>
            </a:extLst>
          </p:cNvPr>
          <p:cNvSpPr/>
          <p:nvPr/>
        </p:nvSpPr>
        <p:spPr>
          <a:xfrm rot="10800000">
            <a:off x="29825" y="862175"/>
            <a:ext cx="2535971" cy="58108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0" name="Arrow: Pentagon 229">
            <a:extLst>
              <a:ext uri="{FF2B5EF4-FFF2-40B4-BE49-F238E27FC236}">
                <a16:creationId xmlns:a16="http://schemas.microsoft.com/office/drawing/2014/main" id="{D4CF366A-2427-D53E-EC2D-6D3C99E8FF29}"/>
              </a:ext>
            </a:extLst>
          </p:cNvPr>
          <p:cNvSpPr/>
          <p:nvPr/>
        </p:nvSpPr>
        <p:spPr>
          <a:xfrm>
            <a:off x="2773995" y="877438"/>
            <a:ext cx="6835769" cy="5795627"/>
          </a:xfrm>
          <a:prstGeom prst="homePlate">
            <a:avLst>
              <a:gd name="adj" fmla="val 7334"/>
            </a:avLst>
          </a:prstGeom>
          <a:solidFill>
            <a:srgbClr val="D5ED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F907E46F-6015-1676-0850-CAF901300C4A}"/>
              </a:ext>
            </a:extLst>
          </p:cNvPr>
          <p:cNvSpPr/>
          <p:nvPr/>
        </p:nvSpPr>
        <p:spPr>
          <a:xfrm>
            <a:off x="2910981" y="937027"/>
            <a:ext cx="6218066" cy="30984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6B5EDA6-AEFA-6608-2145-02D4BBD82192}"/>
              </a:ext>
            </a:extLst>
          </p:cNvPr>
          <p:cNvSpPr/>
          <p:nvPr/>
        </p:nvSpPr>
        <p:spPr>
          <a:xfrm>
            <a:off x="76196" y="937490"/>
            <a:ext cx="2400007" cy="2487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8517A3-A220-9B20-7EDD-1941E3F1B5CA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BD47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EBE475-980D-522E-B760-5C5ABB88A593}"/>
              </a:ext>
            </a:extLst>
          </p:cNvPr>
          <p:cNvSpPr txBox="1"/>
          <p:nvPr/>
        </p:nvSpPr>
        <p:spPr bwMode="white">
          <a:xfrm>
            <a:off x="467448" y="-79832"/>
            <a:ext cx="102361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 Agenda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4F58A9-E9EE-A743-ABAB-2678FB0D2740}"/>
              </a:ext>
            </a:extLst>
          </p:cNvPr>
          <p:cNvSpPr txBox="1"/>
          <p:nvPr/>
        </p:nvSpPr>
        <p:spPr>
          <a:xfrm>
            <a:off x="467448" y="386735"/>
            <a:ext cx="9171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18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การเติบโตอย่างยั่งยืน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4A0A36A-E69E-1042-0714-309FFBDB6FD5}"/>
              </a:ext>
            </a:extLst>
          </p:cNvPr>
          <p:cNvCxnSpPr>
            <a:cxnSpLocks/>
          </p:cNvCxnSpPr>
          <p:nvPr/>
        </p:nvCxnSpPr>
        <p:spPr>
          <a:xfrm>
            <a:off x="1311519" y="1242978"/>
            <a:ext cx="0" cy="54300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62BC971A-34A2-2428-3FE3-3E5B8EB545F7}"/>
              </a:ext>
            </a:extLst>
          </p:cNvPr>
          <p:cNvCxnSpPr>
            <a:cxnSpLocks/>
          </p:cNvCxnSpPr>
          <p:nvPr/>
        </p:nvCxnSpPr>
        <p:spPr>
          <a:xfrm>
            <a:off x="2683561" y="964669"/>
            <a:ext cx="0" cy="56051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214B8B61-5DAB-1785-91D2-6492C1F4408C}"/>
              </a:ext>
            </a:extLst>
          </p:cNvPr>
          <p:cNvCxnSpPr/>
          <p:nvPr/>
        </p:nvCxnSpPr>
        <p:spPr>
          <a:xfrm>
            <a:off x="29828" y="1248420"/>
            <a:ext cx="932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6" name="Picture 40" descr="18) แผนแม่บทประเด็น การเติบโตอย่างยั่งยืน – NSCR">
            <a:extLst>
              <a:ext uri="{FF2B5EF4-FFF2-40B4-BE49-F238E27FC236}">
                <a16:creationId xmlns:a16="http://schemas.microsoft.com/office/drawing/2014/main" id="{3DAE8B88-60D2-0B30-F90D-6BBB689BC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639" y="379646"/>
            <a:ext cx="527671" cy="52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1" name="TextBox 220">
            <a:extLst>
              <a:ext uri="{FF2B5EF4-FFF2-40B4-BE49-F238E27FC236}">
                <a16:creationId xmlns:a16="http://schemas.microsoft.com/office/drawing/2014/main" id="{F189B4FF-B62B-A737-1A1B-2E9D6C0363A1}"/>
              </a:ext>
            </a:extLst>
          </p:cNvPr>
          <p:cNvSpPr txBox="1"/>
          <p:nvPr/>
        </p:nvSpPr>
        <p:spPr>
          <a:xfrm>
            <a:off x="-1998" y="1338316"/>
            <a:ext cx="13542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แผนแม่บทย่อย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18.4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การจัดการมลพิษที่มีผลกระทบต่อสิ่งแวดล้อม และสารเคมีในภาคเกษตรทั้งระบบให้เป็นไปตามมาตรฐานสากล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57174F7A-6FC7-5D39-8340-0EDE25DBEEEE}"/>
              </a:ext>
            </a:extLst>
          </p:cNvPr>
          <p:cNvSpPr txBox="1"/>
          <p:nvPr/>
        </p:nvSpPr>
        <p:spPr>
          <a:xfrm>
            <a:off x="8335799" y="6050015"/>
            <a:ext cx="100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คพ.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5969A-4F2F-52C3-A8FA-5ED48570D0D5}"/>
              </a:ext>
            </a:extLst>
          </p:cNvPr>
          <p:cNvSpPr txBox="1"/>
          <p:nvPr/>
        </p:nvSpPr>
        <p:spPr>
          <a:xfrm>
            <a:off x="9866653" y="1900153"/>
            <a:ext cx="2241701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E2FBF9-39F1-EEFE-C056-5D58FAD683C0}"/>
              </a:ext>
            </a:extLst>
          </p:cNvPr>
          <p:cNvSpPr txBox="1"/>
          <p:nvPr/>
        </p:nvSpPr>
        <p:spPr>
          <a:xfrm>
            <a:off x="1365500" y="2613381"/>
            <a:ext cx="1199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75EFD1-7359-4431-866D-E97D788295FD}"/>
              </a:ext>
            </a:extLst>
          </p:cNvPr>
          <p:cNvSpPr txBox="1"/>
          <p:nvPr/>
        </p:nvSpPr>
        <p:spPr>
          <a:xfrm>
            <a:off x="2810513" y="919155"/>
            <a:ext cx="6267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ตามแผนงานยุทธศาสตร์การจัดการปัญหาฝุ่นละออง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 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10D410-3542-5393-B95E-EBE09FF8CF57}"/>
              </a:ext>
            </a:extLst>
          </p:cNvPr>
          <p:cNvSpPr txBox="1"/>
          <p:nvPr/>
        </p:nvSpPr>
        <p:spPr>
          <a:xfrm>
            <a:off x="1397926" y="1744719"/>
            <a:ext cx="1097105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 :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คุณภาพอากาศ และเสียง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อยู่ในระดับมาตรฐานของประเทศไทย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F83843-E52F-FE0D-9619-C28F6711603D}"/>
              </a:ext>
            </a:extLst>
          </p:cNvPr>
          <p:cNvSpPr/>
          <p:nvPr/>
        </p:nvSpPr>
        <p:spPr>
          <a:xfrm>
            <a:off x="9870129" y="5182739"/>
            <a:ext cx="2145706" cy="737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ค่าเป้าหมายจากแผนงานยุทธศาสตร์</a:t>
            </a:r>
            <a:b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การจัดการปัญหาฝุ่นละออง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b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โดยพิจารณาเทียบจากปีฐาน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2566</a:t>
            </a: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8E1B57D-F9AA-64EC-616F-FD4C3D2E9C5E}"/>
              </a:ext>
            </a:extLst>
          </p:cNvPr>
          <p:cNvGrpSpPr/>
          <p:nvPr/>
        </p:nvGrpSpPr>
        <p:grpSpPr>
          <a:xfrm>
            <a:off x="2699140" y="1320020"/>
            <a:ext cx="1528434" cy="2210005"/>
            <a:chOff x="2718680" y="1532783"/>
            <a:chExt cx="1573164" cy="202945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6082AB5-3B6C-4BB4-EB55-E01905A8D17F}"/>
                </a:ext>
              </a:extLst>
            </p:cNvPr>
            <p:cNvSpPr/>
            <p:nvPr/>
          </p:nvSpPr>
          <p:spPr>
            <a:xfrm>
              <a:off x="2931279" y="1672011"/>
              <a:ext cx="1330288" cy="189022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DD46EB-4499-03B1-5BE8-0593D2040733}"/>
                </a:ext>
              </a:extLst>
            </p:cNvPr>
            <p:cNvSpPr txBox="1"/>
            <p:nvPr/>
          </p:nvSpPr>
          <p:spPr>
            <a:xfrm>
              <a:off x="2718680" y="1825581"/>
              <a:ext cx="1573164" cy="9595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57188" marR="0" lvl="0" indent="-211138" algn="l" defTabSz="914400" rtl="0" eaLnBrk="1" fontAlgn="auto" latinLnBrk="0" hangingPunct="1">
                <a:lnSpc>
                  <a:spcPct val="80000"/>
                </a:lnSpc>
                <a:spcBef>
                  <a:spcPts val="3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1.1</a:t>
              </a:r>
              <a:r>
                <a:rPr kumimoji="0" lang="th-TH" sz="1100" b="0" i="0" u="none" strike="noStrike" kern="1200" cap="none" spc="3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การบริหารจัดการเชื้อเพลิงในพื้นที่ป่า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357188" marR="0" lvl="0" indent="-211138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1.2</a:t>
              </a:r>
              <a:r>
                <a:rPr kumimoji="0" lang="th-TH" sz="1100" b="0" i="0" u="none" strike="noStrike" kern="1200" cap="none" spc="3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การควบคุมผู้เข้าใช้ประโยชน์ในพื้นที่ป่า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357188" marR="0" lvl="0" indent="-211138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1.3</a:t>
              </a:r>
              <a:r>
                <a:rPr kumimoji="0" lang="th-TH" sz="1100" b="0" i="0" u="none" strike="noStrike" kern="1200" cap="none" spc="3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การเฝ้าระวังและป้องกัน</a:t>
              </a:r>
              <a:b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</a:b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การเกิดไฟ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14732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1.4</a:t>
              </a:r>
              <a:r>
                <a:rPr kumimoji="0" lang="th-TH" sz="1100" b="0" i="0" u="none" strike="noStrike" kern="1200" cap="none" spc="3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การดับไฟในพื้นที่ป่า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65C9237-7672-8EAF-83A3-A4F3644878A7}"/>
                </a:ext>
              </a:extLst>
            </p:cNvPr>
            <p:cNvGrpSpPr/>
            <p:nvPr/>
          </p:nvGrpSpPr>
          <p:grpSpPr>
            <a:xfrm>
              <a:off x="2872195" y="1532783"/>
              <a:ext cx="1372371" cy="313200"/>
              <a:chOff x="2872195" y="1532783"/>
              <a:chExt cx="1372371" cy="313200"/>
            </a:xfrm>
          </p:grpSpPr>
          <p:sp>
            <p:nvSpPr>
              <p:cNvPr id="212" name="Rectangle: Top Corners Rounded 211">
                <a:extLst>
                  <a:ext uri="{FF2B5EF4-FFF2-40B4-BE49-F238E27FC236}">
                    <a16:creationId xmlns:a16="http://schemas.microsoft.com/office/drawing/2014/main" id="{07ED7678-AA1C-E993-B3B5-55EDE288CEFC}"/>
                  </a:ext>
                </a:extLst>
              </p:cNvPr>
              <p:cNvSpPr/>
              <p:nvPr/>
            </p:nvSpPr>
            <p:spPr>
              <a:xfrm>
                <a:off x="2929725" y="1532783"/>
                <a:ext cx="1314841" cy="313200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848C6346-EF23-DDC3-AAAD-68D54B64D007}"/>
                  </a:ext>
                </a:extLst>
              </p:cNvPr>
              <p:cNvSpPr txBox="1"/>
              <p:nvPr/>
            </p:nvSpPr>
            <p:spPr>
              <a:xfrm>
                <a:off x="2872195" y="1598093"/>
                <a:ext cx="1286329" cy="2133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7800" marR="0" lvl="0" indent="-17780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1 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การจัดการไฟในป่า</a:t>
                </a: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595563F-ED88-8A0B-B098-5533AEC11564}"/>
              </a:ext>
            </a:extLst>
          </p:cNvPr>
          <p:cNvGrpSpPr/>
          <p:nvPr/>
        </p:nvGrpSpPr>
        <p:grpSpPr>
          <a:xfrm>
            <a:off x="5576792" y="1315641"/>
            <a:ext cx="1706987" cy="2214387"/>
            <a:chOff x="5813304" y="1528785"/>
            <a:chExt cx="1987745" cy="2021624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B3690F7-1C8F-BC26-4468-29E95FA3DC31}"/>
                </a:ext>
              </a:extLst>
            </p:cNvPr>
            <p:cNvSpPr/>
            <p:nvPr/>
          </p:nvSpPr>
          <p:spPr>
            <a:xfrm>
              <a:off x="6042636" y="1789745"/>
              <a:ext cx="1641666" cy="1760664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5115BD4-46F4-5B25-2C43-FE2DCAC2B7AE}"/>
                </a:ext>
              </a:extLst>
            </p:cNvPr>
            <p:cNvSpPr txBox="1"/>
            <p:nvPr/>
          </p:nvSpPr>
          <p:spPr>
            <a:xfrm>
              <a:off x="5813304" y="1805412"/>
              <a:ext cx="1955708" cy="10115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266700" marR="0" lvl="0" indent="-133350" algn="l" defTabSz="914400" rtl="0" eaLnBrk="1" fontAlgn="auto" latinLnBrk="0" hangingPunct="1">
                <a:lnSpc>
                  <a:spcPct val="100000"/>
                </a:lnSpc>
                <a:spcBef>
                  <a:spcPts val="3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3.1</a:t>
              </a:r>
              <a:r>
                <a:rPr kumimoji="0" lang="th-TH" sz="1100" b="0" i="0" u="none" strike="noStrike" kern="1200" cap="none" spc="-3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การตรวจสอบ</a:t>
              </a:r>
              <a:r>
                <a:rPr kumimoji="0" lang="th-TH" sz="1100" b="0" i="0" u="none" strike="noStrike" kern="1200" cap="none" spc="-2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ตรวจจับรถควันดำ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266700" marR="0" lvl="0" indent="-1333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3.2</a:t>
              </a:r>
              <a:r>
                <a:rPr kumimoji="0" lang="th-TH" sz="11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การตรวจสภาพรถยนต์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266700" marR="0" lvl="0" indent="-1333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3.3</a:t>
              </a:r>
              <a:r>
                <a:rPr kumimoji="0" lang="th-TH" sz="11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การกำกับควบคุมโรงงาน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266700" marR="0" lvl="0" indent="-1333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3.4</a:t>
              </a:r>
              <a:r>
                <a:rPr kumimoji="0" lang="th-TH" sz="11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การกำกับควบคุมการก่อสร้างและกิจการอื่น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  <a:p>
              <a:pPr marL="266700" marR="0" lvl="0" indent="-1333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3.5</a:t>
              </a:r>
              <a:r>
                <a:rPr kumimoji="0" lang="th-TH" sz="11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 </a:t>
              </a:r>
              <a:r>
                <a:rPr kumimoji="0" lang="th-TH" sz="11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การกำกับควบคุมการเผาในที่โล่ง</a:t>
              </a:r>
              <a:endPara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6230BA6-4E2D-B8CA-394F-0A5A61F7ACDE}"/>
                </a:ext>
              </a:extLst>
            </p:cNvPr>
            <p:cNvGrpSpPr/>
            <p:nvPr/>
          </p:nvGrpSpPr>
          <p:grpSpPr>
            <a:xfrm>
              <a:off x="5973107" y="1528785"/>
              <a:ext cx="1827942" cy="352014"/>
              <a:chOff x="6026199" y="1528785"/>
              <a:chExt cx="1827942" cy="352014"/>
            </a:xfrm>
          </p:grpSpPr>
          <p:sp>
            <p:nvSpPr>
              <p:cNvPr id="218" name="Arrow: Chevron 217">
                <a:extLst>
                  <a:ext uri="{FF2B5EF4-FFF2-40B4-BE49-F238E27FC236}">
                    <a16:creationId xmlns:a16="http://schemas.microsoft.com/office/drawing/2014/main" id="{31B4ABA2-E667-287C-942C-B8AE41CEECB4}"/>
                  </a:ext>
                </a:extLst>
              </p:cNvPr>
              <p:cNvSpPr/>
              <p:nvPr/>
            </p:nvSpPr>
            <p:spPr>
              <a:xfrm>
                <a:off x="6092889" y="1532783"/>
                <a:ext cx="1632354" cy="314494"/>
              </a:xfrm>
              <a:prstGeom prst="round2SameRect">
                <a:avLst/>
              </a:prstGeom>
              <a:solidFill>
                <a:srgbClr val="1F4E79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454F8FBC-A662-30BF-0D17-9E7E9CE3F774}"/>
                  </a:ext>
                </a:extLst>
              </p:cNvPr>
              <p:cNvSpPr txBox="1"/>
              <p:nvPr/>
            </p:nvSpPr>
            <p:spPr>
              <a:xfrm>
                <a:off x="6026199" y="1528785"/>
                <a:ext cx="1827942" cy="352014"/>
              </a:xfrm>
              <a:prstGeom prst="round2Same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/>
                    <a:ea typeface="+mn-ea"/>
                    <a:cs typeface="TH SarabunPSK"/>
                  </a:rPr>
                  <a:t>Pillar 3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/>
                    <a:ea typeface="+mn-ea"/>
                    <a:cs typeface="TH SarabunPSK"/>
                  </a:rPr>
                  <a:t>การควบคุมฝุ่นละออง</a:t>
                </a:r>
                <a:b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/>
                    <a:ea typeface="+mn-ea"/>
                    <a:cs typeface="TH SarabunPSK"/>
                  </a:rPr>
                </a:b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/>
                    <a:ea typeface="+mn-ea"/>
                    <a:cs typeface="TH SarabunPSK"/>
                  </a:rPr>
                  <a:t>ในเขตเมือง</a:t>
                </a:r>
                <a:endParaRPr kumimoji="0" lang="th-TH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20E5453-F3A1-DA27-A5F6-DFA45B7EB9BA}"/>
              </a:ext>
            </a:extLst>
          </p:cNvPr>
          <p:cNvGrpSpPr/>
          <p:nvPr/>
        </p:nvGrpSpPr>
        <p:grpSpPr>
          <a:xfrm>
            <a:off x="4207634" y="1320020"/>
            <a:ext cx="1569755" cy="2210007"/>
            <a:chOff x="4287210" y="1532783"/>
            <a:chExt cx="1613737" cy="2017627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2B0EF340-376B-9A58-7B24-A18EE947F06E}"/>
                </a:ext>
              </a:extLst>
            </p:cNvPr>
            <p:cNvSpPr/>
            <p:nvPr/>
          </p:nvSpPr>
          <p:spPr>
            <a:xfrm>
              <a:off x="4388481" y="1725127"/>
              <a:ext cx="1415936" cy="1825283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B52977-DA02-BFD7-0ADD-76384A8347CB}"/>
                </a:ext>
              </a:extLst>
            </p:cNvPr>
            <p:cNvSpPr txBox="1"/>
            <p:nvPr/>
          </p:nvSpPr>
          <p:spPr>
            <a:xfrm>
              <a:off x="4333039" y="1805412"/>
              <a:ext cx="1543472" cy="857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2.1 การควบคุมและอนุญาตการเผา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2.2 การส่งเสริมเกษตรปลอดการเผา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2.3 การบริหารจัดการเศษวัสดุเหลือใช้จากการเกษตร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2.4 การเฝ้าระวังและป้องกันการเผา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D3FD4C9-F238-209D-F67C-63AC99858592}"/>
                </a:ext>
              </a:extLst>
            </p:cNvPr>
            <p:cNvGrpSpPr/>
            <p:nvPr/>
          </p:nvGrpSpPr>
          <p:grpSpPr>
            <a:xfrm>
              <a:off x="4287210" y="1532783"/>
              <a:ext cx="1613737" cy="314495"/>
              <a:chOff x="4322229" y="1532783"/>
              <a:chExt cx="1580095" cy="314495"/>
            </a:xfrm>
          </p:grpSpPr>
          <p:sp>
            <p:nvSpPr>
              <p:cNvPr id="215" name="Arrow: Chevron 214">
                <a:extLst>
                  <a:ext uri="{FF2B5EF4-FFF2-40B4-BE49-F238E27FC236}">
                    <a16:creationId xmlns:a16="http://schemas.microsoft.com/office/drawing/2014/main" id="{6789C5D7-8A0E-0FB2-C731-3958ABA018A0}"/>
                  </a:ext>
                </a:extLst>
              </p:cNvPr>
              <p:cNvSpPr/>
              <p:nvPr/>
            </p:nvSpPr>
            <p:spPr>
              <a:xfrm>
                <a:off x="4412893" y="1532783"/>
                <a:ext cx="1404591" cy="314495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2AEE17D-EAD8-87F0-C7AE-240FF057084E}"/>
                  </a:ext>
                </a:extLst>
              </p:cNvPr>
              <p:cNvSpPr txBox="1"/>
              <p:nvPr/>
            </p:nvSpPr>
            <p:spPr>
              <a:xfrm>
                <a:off x="4322229" y="1585258"/>
                <a:ext cx="1580095" cy="212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7800" marR="0" lvl="0" indent="-17780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2 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การจัดการไฟในพื้นที่เกษตร</a:t>
                </a:r>
              </a:p>
            </p:txBody>
          </p: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1D96346-682D-3752-E8F9-C7D10C07AAE5}"/>
              </a:ext>
            </a:extLst>
          </p:cNvPr>
          <p:cNvSpPr/>
          <p:nvPr/>
        </p:nvSpPr>
        <p:spPr>
          <a:xfrm>
            <a:off x="2896233" y="5511352"/>
            <a:ext cx="4268903" cy="2429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   1. ค่าเฉลี่ยรายปีปริมาณฝุ่นละออง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266A9B-D556-4287-A039-4004E379451F}"/>
              </a:ext>
            </a:extLst>
          </p:cNvPr>
          <p:cNvSpPr/>
          <p:nvPr/>
        </p:nvSpPr>
        <p:spPr>
          <a:xfrm>
            <a:off x="2885398" y="5769880"/>
            <a:ext cx="3002832" cy="9031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7FE247-5941-043B-4182-271319CB6D59}"/>
              </a:ext>
            </a:extLst>
          </p:cNvPr>
          <p:cNvSpPr/>
          <p:nvPr/>
        </p:nvSpPr>
        <p:spPr>
          <a:xfrm>
            <a:off x="2899785" y="5812361"/>
            <a:ext cx="2956945" cy="1682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จำนวนจุดความร้อน (พื้นที่ป่าและเกษตร)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D386860-89ED-97A6-DD90-2E17EFB0B7A5}"/>
              </a:ext>
            </a:extLst>
          </p:cNvPr>
          <p:cNvSpPr/>
          <p:nvPr/>
        </p:nvSpPr>
        <p:spPr>
          <a:xfrm>
            <a:off x="2908796" y="6034010"/>
            <a:ext cx="1456788" cy="5995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2.1 พื้นที่ป่า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17 จังหวัดภาคเหนือ ลดลงร้อยละ 50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2) พื้นที่อื่น ลดลงร้อยละ 30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C62BC62-4792-6500-8231-D8733F685A72}"/>
              </a:ext>
            </a:extLst>
          </p:cNvPr>
          <p:cNvSpPr/>
          <p:nvPr/>
        </p:nvSpPr>
        <p:spPr>
          <a:xfrm>
            <a:off x="4398010" y="6023735"/>
            <a:ext cx="1469671" cy="5995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2.2 พื้นที่เกษตร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1) 17 จังหวัดภาคเหนือ ลดลงร้อยละ 50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2) พื้นที่อื่น ลดลงร้อยละ 20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C6DBE02-AD1E-BF13-7EFD-730A9CC66FD3}"/>
              </a:ext>
            </a:extLst>
          </p:cNvPr>
          <p:cNvSpPr/>
          <p:nvPr/>
        </p:nvSpPr>
        <p:spPr>
          <a:xfrm rot="1084754">
            <a:off x="6734291" y="5482051"/>
            <a:ext cx="484758" cy="1682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B7E48E-DDF1-E2F7-3B82-5DACEFC5E8D9}"/>
              </a:ext>
            </a:extLst>
          </p:cNvPr>
          <p:cNvSpPr/>
          <p:nvPr/>
        </p:nvSpPr>
        <p:spPr>
          <a:xfrm rot="993858">
            <a:off x="5506200" y="5804778"/>
            <a:ext cx="484758" cy="1682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8E70430-7083-B1AE-217C-0606CE6A8521}"/>
              </a:ext>
            </a:extLst>
          </p:cNvPr>
          <p:cNvSpPr txBox="1"/>
          <p:nvPr/>
        </p:nvSpPr>
        <p:spPr>
          <a:xfrm>
            <a:off x="4249883" y="3705089"/>
            <a:ext cx="1501404" cy="172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สป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กษ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กสก./ กวก./ พด./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กข./ สปก./ ฝล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มก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กสส.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กระทรวงพลังงาน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พพ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ปภ./ สถ.***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กระทรวงอุตสาหกรรม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สอน.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สคทช.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3BF22F-E12F-1A70-8E7E-6902D4261B41}"/>
              </a:ext>
            </a:extLst>
          </p:cNvPr>
          <p:cNvSpPr txBox="1"/>
          <p:nvPr/>
        </p:nvSpPr>
        <p:spPr>
          <a:xfrm>
            <a:off x="5712403" y="3689849"/>
            <a:ext cx="1584392" cy="19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คพ.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กระทรวงคมนาคม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ขบ.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สถ.***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กระทรวงอุตสาหกรรม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สป.อก./ กรอ./ กนอ.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ส่วนราชการไม่สังกัดสำนักนายกรัฐมนตรีฯ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สำนักงานตำรวจแห่งชาติ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กรุงเทพมหานคร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FE8CC43-DD97-1FE9-CFE5-C446E6BCBB85}"/>
              </a:ext>
            </a:extLst>
          </p:cNvPr>
          <p:cNvSpPr txBox="1"/>
          <p:nvPr/>
        </p:nvSpPr>
        <p:spPr>
          <a:xfrm>
            <a:off x="2861338" y="3705089"/>
            <a:ext cx="1501404" cy="172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กระทรวงทรัพยากรธรรมชาติและสิ่งแวดล้อม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 อส./</a:t>
            </a:r>
            <a:r>
              <a:rPr kumimoji="0" lang="th-TH" sz="1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ปม./</a:t>
            </a:r>
            <a:r>
              <a:rPr kumimoji="0" lang="th-TH" sz="1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สป.ทส.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กระทรวงมหาดไทย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 ปภ./</a:t>
            </a:r>
            <a:r>
              <a:rPr kumimoji="0" lang="th-TH" sz="12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สถ.***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กระทรวงเกษตรและสหกรณ์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 </a:t>
            </a:r>
            <a:r>
              <a:rPr kumimoji="0" lang="th-TH" sz="12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ฝล.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กระทรวงกลาโหม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ทบ./ ทอ.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สำนักนายกรัฐมนตรี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กอ.รมน.</a:t>
            </a:r>
            <a:endParaRPr kumimoji="0" lang="th-TH" sz="1200" b="0" i="0" u="none" strike="noStrike" kern="1200" cap="none" spc="-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sp>
        <p:nvSpPr>
          <p:cNvPr id="54" name="object 100">
            <a:extLst>
              <a:ext uri="{FF2B5EF4-FFF2-40B4-BE49-F238E27FC236}">
                <a16:creationId xmlns:a16="http://schemas.microsoft.com/office/drawing/2014/main" id="{4B16C0B5-3D2A-1C62-F189-B87E401C7606}"/>
              </a:ext>
            </a:extLst>
          </p:cNvPr>
          <p:cNvSpPr txBox="1"/>
          <p:nvPr/>
        </p:nvSpPr>
        <p:spPr>
          <a:xfrm>
            <a:off x="7326493" y="3717316"/>
            <a:ext cx="1952834" cy="2524217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0" marR="508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กระทรวงทรัพยากรธรรมชาติและสิ่งแวดล้อม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508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คพ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./</a:t>
            </a:r>
            <a:r>
              <a:rPr kumimoji="0" sz="1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sz="12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สป.ทส</a:t>
            </a:r>
            <a:r>
              <a:rPr kumimoji="0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.</a:t>
            </a:r>
            <a:endParaRPr kumimoji="0" lang="th-TH" sz="1200" b="0" i="0" u="none" strike="noStrike" kern="1200" cap="none" spc="-1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กระทรวงมหาดไทย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สป.มท.</a:t>
            </a:r>
          </a:p>
          <a:p>
            <a:pPr marL="0" marR="508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กระทรวงการอุดมศึกษา</a:t>
            </a:r>
            <a:r>
              <a:rPr kumimoji="0" lang="th-TH" sz="1200" b="1" i="0" u="none" strike="noStrike" kern="1200" cap="none" spc="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วิทยาศาสตร์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วิจัย</a:t>
            </a:r>
            <a:r>
              <a:rPr kumimoji="0" lang="th-TH" sz="12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br>
              <a:rPr kumimoji="0" lang="th-TH" sz="12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</a:b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และนวัตกรรม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508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GISTDA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1588" marR="5080" lvl="0" indent="-31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42340" algn="l"/>
              </a:tabLst>
              <a:defRPr/>
            </a:pPr>
            <a:r>
              <a:rPr kumimoji="0" lang="th-TH" sz="1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ะ</a:t>
            </a:r>
            <a:r>
              <a:rPr kumimoji="0" lang="th-TH" sz="1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ทรวงดิจิทั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ล</a:t>
            </a:r>
            <a:r>
              <a:rPr kumimoji="0" lang="th-TH" sz="12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เ</a:t>
            </a:r>
            <a:r>
              <a:rPr kumimoji="0" lang="th-TH" sz="1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พื่อ</a:t>
            </a:r>
            <a:r>
              <a:rPr kumimoji="0" lang="th-TH" sz="12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เ</a:t>
            </a:r>
            <a:r>
              <a:rPr kumimoji="0" lang="th-TH" sz="1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ศรษฐกิจและสั</a:t>
            </a:r>
            <a:r>
              <a:rPr kumimoji="0" lang="th-TH" sz="12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ง</a:t>
            </a:r>
            <a:r>
              <a:rPr kumimoji="0" lang="th-TH" sz="1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คม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 </a:t>
            </a:r>
            <a:r>
              <a:rPr kumimoji="0" lang="th-TH" sz="12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อต.</a:t>
            </a:r>
            <a:r>
              <a:rPr kumimoji="0" lang="en-US" sz="12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/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BDI</a:t>
            </a:r>
            <a:endParaRPr kumimoji="0" lang="th-TH" sz="1200" b="0" i="0" u="none" strike="noStrike" kern="1200" cap="none" spc="-2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กระทรวงสาธารณสุข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en-US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กรมอนามัย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/</a:t>
            </a:r>
            <a:r>
              <a:rPr kumimoji="0" lang="th-TH" sz="12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คร.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กระทรวงการต่างประเทศ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en-US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กรมเอเชียตะวันออก/</a:t>
            </a:r>
            <a:r>
              <a:rPr kumimoji="0" lang="th-TH" sz="12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กรมอาเซียน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กระทรวงพาณิชย์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4285" algn="l"/>
              </a:tabLst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 จร./ คน./ คต.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สำนักนายกรัฐมนตรี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-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กปส.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/</a:t>
            </a:r>
            <a:r>
              <a:rPr kumimoji="0" lang="th-TH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 </a:t>
            </a:r>
            <a:r>
              <a:rPr kumimoji="0" lang="th-TH" sz="1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t>สพร.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D30889-78B7-4776-529E-EB0A87730E06}"/>
              </a:ext>
            </a:extLst>
          </p:cNvPr>
          <p:cNvCxnSpPr>
            <a:cxnSpLocks/>
          </p:cNvCxnSpPr>
          <p:nvPr/>
        </p:nvCxnSpPr>
        <p:spPr>
          <a:xfrm>
            <a:off x="2744524" y="877438"/>
            <a:ext cx="0" cy="5795627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5CE03751-714C-2E8A-70C5-92E303583A9D}"/>
              </a:ext>
            </a:extLst>
          </p:cNvPr>
          <p:cNvSpPr/>
          <p:nvPr/>
        </p:nvSpPr>
        <p:spPr>
          <a:xfrm>
            <a:off x="1474747" y="1442644"/>
            <a:ext cx="883818" cy="2336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80402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0B1AD24F-6784-E970-97BE-27B456A8384F}"/>
              </a:ext>
            </a:extLst>
          </p:cNvPr>
          <p:cNvSpPr/>
          <p:nvPr/>
        </p:nvSpPr>
        <p:spPr>
          <a:xfrm flipH="1">
            <a:off x="9710231" y="507041"/>
            <a:ext cx="2481767" cy="520355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962B46-8C1F-F533-2879-A83619A0B010}"/>
              </a:ext>
            </a:extLst>
          </p:cNvPr>
          <p:cNvSpPr txBox="1"/>
          <p:nvPr/>
        </p:nvSpPr>
        <p:spPr>
          <a:xfrm>
            <a:off x="10464316" y="429377"/>
            <a:ext cx="1029377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E39D8C-5136-17D0-C916-526D8F5F48AF}"/>
              </a:ext>
            </a:extLst>
          </p:cNvPr>
          <p:cNvSpPr txBox="1"/>
          <p:nvPr/>
        </p:nvSpPr>
        <p:spPr>
          <a:xfrm>
            <a:off x="10464315" y="637404"/>
            <a:ext cx="2196199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กระทรวงทรัพยากรธรรมชาติและสิ่งแวดล้อม (กรมควบคุมมลพิษ)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1CE7DC5-3C0D-6907-953D-10D323FF4F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479" y="537846"/>
            <a:ext cx="428838" cy="42883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73948E5-97AF-E146-DC37-231EC1FC5F06}"/>
              </a:ext>
            </a:extLst>
          </p:cNvPr>
          <p:cNvGrpSpPr/>
          <p:nvPr/>
        </p:nvGrpSpPr>
        <p:grpSpPr>
          <a:xfrm>
            <a:off x="9771121" y="2428217"/>
            <a:ext cx="2433337" cy="2652626"/>
            <a:chOff x="9808820" y="2092004"/>
            <a:chExt cx="2380880" cy="3106140"/>
          </a:xfrm>
        </p:grpSpPr>
        <p:sp>
          <p:nvSpPr>
            <p:cNvPr id="11" name="Star: 6 Points 10">
              <a:extLst>
                <a:ext uri="{FF2B5EF4-FFF2-40B4-BE49-F238E27FC236}">
                  <a16:creationId xmlns:a16="http://schemas.microsoft.com/office/drawing/2014/main" id="{74B654AD-AF0A-7206-7847-D861C3581D0C}"/>
                </a:ext>
              </a:extLst>
            </p:cNvPr>
            <p:cNvSpPr/>
            <p:nvPr/>
          </p:nvSpPr>
          <p:spPr>
            <a:xfrm>
              <a:off x="9808820" y="2092004"/>
              <a:ext cx="2347156" cy="3106140"/>
            </a:xfrm>
            <a:prstGeom prst="star6">
              <a:avLst>
                <a:gd name="adj" fmla="val 28990"/>
                <a:gd name="hf" fmla="val 115470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A836E1-E623-4242-AEF4-30DB4D9915F5}"/>
                </a:ext>
              </a:extLst>
            </p:cNvPr>
            <p:cNvSpPr txBox="1"/>
            <p:nvPr/>
          </p:nvSpPr>
          <p:spPr>
            <a:xfrm>
              <a:off x="9902293" y="2873816"/>
              <a:ext cx="2287407" cy="15358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5963" algn="l"/>
                </a:tabLst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ค่าเฉลี่ยรายปีปริมาณฝุ่นละออง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PM2.5 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* : </a:t>
              </a:r>
            </a:p>
            <a:p>
              <a:pPr marL="0" marR="0" lvl="0" indent="227013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1) 17 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จังหวัดภาคเหนือ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ร้อยละ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50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227013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2) กรุงเทพมหานครและปริมณฑล </a:t>
              </a:r>
            </a:p>
            <a:p>
              <a:pPr marL="0" marR="0" lvl="0" indent="227013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ร้อยละ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30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227013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3) 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ภาคตะวันออกเฉียงเหนือ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ร้อยละ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20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227013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4)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ภาคกลาง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:</a:t>
              </a:r>
              <a:r>
                <a:rPr kumimoji="0" lang="th-TH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ร้อยละ 2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0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E4A6AC4-39C3-4535-9EB5-56BB0EA1C0F0}"/>
              </a:ext>
            </a:extLst>
          </p:cNvPr>
          <p:cNvGrpSpPr/>
          <p:nvPr/>
        </p:nvGrpSpPr>
        <p:grpSpPr>
          <a:xfrm>
            <a:off x="7216900" y="1320020"/>
            <a:ext cx="2215281" cy="2245394"/>
            <a:chOff x="7579419" y="1532783"/>
            <a:chExt cx="1951804" cy="2245394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10C3E2E-4B02-CB67-CE72-E9FAA3B18EAB}"/>
                </a:ext>
              </a:extLst>
            </p:cNvPr>
            <p:cNvSpPr/>
            <p:nvPr/>
          </p:nvSpPr>
          <p:spPr>
            <a:xfrm>
              <a:off x="7624733" y="1803798"/>
              <a:ext cx="1691187" cy="1938993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93D981D-2907-8CE7-2A26-67815334A54A}"/>
                </a:ext>
              </a:extLst>
            </p:cNvPr>
            <p:cNvGrpSpPr/>
            <p:nvPr/>
          </p:nvGrpSpPr>
          <p:grpSpPr>
            <a:xfrm>
              <a:off x="7579419" y="1532783"/>
              <a:ext cx="1736500" cy="345600"/>
              <a:chOff x="7656693" y="1532783"/>
              <a:chExt cx="1599464" cy="345600"/>
            </a:xfrm>
          </p:grpSpPr>
          <p:sp>
            <p:nvSpPr>
              <p:cNvPr id="208" name="Arrow: Chevron 207">
                <a:extLst>
                  <a:ext uri="{FF2B5EF4-FFF2-40B4-BE49-F238E27FC236}">
                    <a16:creationId xmlns:a16="http://schemas.microsoft.com/office/drawing/2014/main" id="{7B0FE4C6-1C3E-3D7F-83EC-3506B5EAB41F}"/>
                  </a:ext>
                </a:extLst>
              </p:cNvPr>
              <p:cNvSpPr/>
              <p:nvPr/>
            </p:nvSpPr>
            <p:spPr>
              <a:xfrm>
                <a:off x="7698431" y="1532783"/>
                <a:ext cx="1557726" cy="345600"/>
              </a:xfrm>
              <a:prstGeom prst="round2SameRect">
                <a:avLst/>
              </a:prstGeom>
              <a:solidFill>
                <a:srgbClr val="1F4E79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41DDE158-D90D-AD31-AB29-6B8E12E575CE}"/>
                  </a:ext>
                </a:extLst>
              </p:cNvPr>
              <p:cNvSpPr txBox="1"/>
              <p:nvPr/>
            </p:nvSpPr>
            <p:spPr>
              <a:xfrm>
                <a:off x="7656693" y="1582434"/>
                <a:ext cx="1458406" cy="243608"/>
              </a:xfrm>
              <a:prstGeom prst="round2Same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7800" marR="0" lvl="0" indent="-177800" algn="l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4 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การบริหารจัดการในภาพรวม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53D685-396C-7AB5-239B-799F0C312DC3}"/>
                </a:ext>
              </a:extLst>
            </p:cNvPr>
            <p:cNvSpPr txBox="1"/>
            <p:nvPr/>
          </p:nvSpPr>
          <p:spPr>
            <a:xfrm>
              <a:off x="7599258" y="1839185"/>
              <a:ext cx="1931965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4.1 การสื่อสารประชาสัมพันธ์สร้างความเข้าใจ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9388" algn="l"/>
                </a:tabLst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4.2 การพัฒนาระบบฐานข้อมูลด้านคุณภาพอากาศ   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แหล่งกำเนิดและการจัดการ</a:t>
              </a:r>
            </a:p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4.3 การพัฒนากฎหมายว่าด้วยการบริหารจัดการเพื่อ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อากาศสะอาด</a:t>
              </a:r>
            </a:p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4.4 การบริหารจัดการศูนย์ปฏิบัติการ คณะกรรมการ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ระดับชาติ คณะอนุกรรมการ และคณะทำงาน</a:t>
              </a:r>
            </a:p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4.5 การประเมิน และคาดการณ์การลดผลกระทบต่อ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เศรษฐกิจสิ่งแวดล้อมและสุขภาพ</a:t>
              </a:r>
            </a:p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4.6 การติดตาม ตรวจสอบคุณภาพสิ่งแวดล้อมและ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แหล่งกำเนิดด้านอากาศ</a:t>
              </a:r>
            </a:p>
            <a:p>
              <a:pPr marL="90488" marR="0" lvl="0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4.7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การบริหารจัดการฝุ่นควันข้ามแดน</a:t>
              </a:r>
            </a:p>
          </p:txBody>
        </p:sp>
      </p:grpSp>
      <p:sp>
        <p:nvSpPr>
          <p:cNvPr id="231" name="Arrow: Chevron 230">
            <a:extLst>
              <a:ext uri="{FF2B5EF4-FFF2-40B4-BE49-F238E27FC236}">
                <a16:creationId xmlns:a16="http://schemas.microsoft.com/office/drawing/2014/main" id="{5B21F90F-D50A-6306-8D79-259855B66B3F}"/>
              </a:ext>
            </a:extLst>
          </p:cNvPr>
          <p:cNvSpPr/>
          <p:nvPr/>
        </p:nvSpPr>
        <p:spPr>
          <a:xfrm>
            <a:off x="9194321" y="862176"/>
            <a:ext cx="586903" cy="5810890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4AED79-D2B7-1E2A-9CD4-659E5DDF42BE}"/>
              </a:ext>
            </a:extLst>
          </p:cNvPr>
          <p:cNvSpPr/>
          <p:nvPr/>
        </p:nvSpPr>
        <p:spPr>
          <a:xfrm>
            <a:off x="2911285" y="3578343"/>
            <a:ext cx="6283036" cy="1403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64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20B542A-F684-8386-E19F-89D7D8705B64}"/>
              </a:ext>
            </a:extLst>
          </p:cNvPr>
          <p:cNvSpPr txBox="1"/>
          <p:nvPr/>
        </p:nvSpPr>
        <p:spPr>
          <a:xfrm>
            <a:off x="45535" y="6594150"/>
            <a:ext cx="1017164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(64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เกี่ยวข้องในฐานะดูแลจังหวัด, *** หมายถึง กำหนดตัวชี้วัดของ สถ. และถ่ายทอดเป็นตัวชี้วัด อปท.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1A9656-A62F-07C7-1EB4-8F6025171918}"/>
              </a:ext>
            </a:extLst>
          </p:cNvPr>
          <p:cNvSpPr txBox="1"/>
          <p:nvPr/>
        </p:nvSpPr>
        <p:spPr>
          <a:xfrm>
            <a:off x="5526617" y="5471337"/>
            <a:ext cx="14488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หน่วยงานใน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Pillar 1 - 3 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BB3FCD-72FF-9CBA-4C55-75BA85F1228C}"/>
              </a:ext>
            </a:extLst>
          </p:cNvPr>
          <p:cNvSpPr txBox="1"/>
          <p:nvPr/>
        </p:nvSpPr>
        <p:spPr>
          <a:xfrm>
            <a:off x="3819087" y="5874584"/>
            <a:ext cx="14488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หน่วยงานใน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Pillar 1 - 2 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22450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2D06F01-2A8E-09F8-8F97-48E7B3489544}"/>
              </a:ext>
            </a:extLst>
          </p:cNvPr>
          <p:cNvSpPr txBox="1"/>
          <p:nvPr/>
        </p:nvSpPr>
        <p:spPr>
          <a:xfrm>
            <a:off x="492344" y="450999"/>
            <a:ext cx="5680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868284" y="6027726"/>
            <a:ext cx="1035552" cy="612391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419760" y="6038884"/>
            <a:ext cx="2335096" cy="625386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132513" y="6051878"/>
            <a:ext cx="2146975" cy="612391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68871" y="6051880"/>
            <a:ext cx="5512086" cy="612391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6C06CB5-5E9D-783D-40F8-0F344E67723F}"/>
              </a:ext>
            </a:extLst>
          </p:cNvPr>
          <p:cNvSpPr/>
          <p:nvPr/>
        </p:nvSpPr>
        <p:spPr bwMode="hidden">
          <a:xfrm>
            <a:off x="76324" y="1642378"/>
            <a:ext cx="11895263" cy="433034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847713"/>
            <a:ext cx="11895262" cy="9052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E6030D7-9BD3-E6BC-2095-27161AA93142}"/>
              </a:ext>
            </a:extLst>
          </p:cNvPr>
          <p:cNvSpPr txBox="1"/>
          <p:nvPr/>
        </p:nvSpPr>
        <p:spPr>
          <a:xfrm>
            <a:off x="388032" y="907749"/>
            <a:ext cx="252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</a:t>
            </a:r>
            <a:b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และสิ่งแวดล้อม (ทส.)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867785"/>
            <a:ext cx="5585364" cy="5813734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947651" y="6080551"/>
            <a:ext cx="4599709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35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91280" y="867784"/>
            <a:ext cx="2229280" cy="5813734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381638" y="867784"/>
            <a:ext cx="2394462" cy="5796489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867784"/>
            <a:ext cx="1099516" cy="5796489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155481" y="6086331"/>
            <a:ext cx="2104459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11276" y="6083634"/>
            <a:ext cx="1596654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875300" y="6085993"/>
            <a:ext cx="1028536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64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180262" y="1158589"/>
            <a:ext cx="861714" cy="274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87213" y="1139676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CD214EC-5FAA-9341-AB6E-275B12EC8D0F}"/>
              </a:ext>
            </a:extLst>
          </p:cNvPr>
          <p:cNvSpPr txBox="1"/>
          <p:nvPr/>
        </p:nvSpPr>
        <p:spPr>
          <a:xfrm>
            <a:off x="2058105" y="2652085"/>
            <a:ext cx="4257561" cy="442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6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-6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สำนักงานปลัดกระทรวงมหาดไทย (สป.มท.)  </a:t>
            </a:r>
            <a:r>
              <a:rPr kumimoji="0" lang="en-US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กรมป้องกันและบรรเทาสาธารณภัย (ปภ.)</a:t>
            </a:r>
            <a:endParaRPr kumimoji="0" lang="en-US" sz="1400" b="0" i="0" u="none" strike="noStrike" kern="1200" cap="none" spc="-6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กรมส่งเสริมการปกครองท้องถิ่น (สถ.)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6446BEE-CD1B-7BFD-59E0-BAA14AAAAF65}"/>
              </a:ext>
            </a:extLst>
          </p:cNvPr>
          <p:cNvSpPr txBox="1"/>
          <p:nvPr/>
        </p:nvSpPr>
        <p:spPr>
          <a:xfrm>
            <a:off x="2057024" y="3962249"/>
            <a:ext cx="4142044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กรมควบคุมโรค (คร.)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กรมอนามัย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853259" y="3753553"/>
            <a:ext cx="4203002" cy="2626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744350"/>
            <a:ext cx="2915861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46AE7E6-CFA9-E62B-5B67-7390110C3011}"/>
              </a:ext>
            </a:extLst>
          </p:cNvPr>
          <p:cNvSpPr txBox="1"/>
          <p:nvPr/>
        </p:nvSpPr>
        <p:spPr>
          <a:xfrm>
            <a:off x="6138856" y="1966083"/>
            <a:ext cx="21346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การนิคมอุตสาหกรรมแห่ง</a:t>
            </a:r>
            <a:b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ประเทศไทย (กนอ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667B3C21-43C3-F589-2D70-07FAC0FC9D1D}"/>
              </a:ext>
            </a:extLst>
          </p:cNvPr>
          <p:cNvSpPr txBox="1"/>
          <p:nvPr/>
        </p:nvSpPr>
        <p:spPr>
          <a:xfrm>
            <a:off x="6105254" y="1712368"/>
            <a:ext cx="2575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(อก.)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CA7ED23-0C96-8569-22BE-501B9C194D7A}"/>
              </a:ext>
            </a:extLst>
          </p:cNvPr>
          <p:cNvSpPr txBox="1"/>
          <p:nvPr/>
        </p:nvSpPr>
        <p:spPr>
          <a:xfrm>
            <a:off x="8364435" y="1662427"/>
            <a:ext cx="2397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วิจัย และนวัตกรรม (อว.)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สำนักงานพัฒนาเทคโนโลยีอวกาศและภูมิสารสนเทศ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GISTDA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DD5D5DE-8722-34BE-D1CD-59F14E835D99}"/>
              </a:ext>
            </a:extLst>
          </p:cNvPr>
          <p:cNvSpPr txBox="1"/>
          <p:nvPr/>
        </p:nvSpPr>
        <p:spPr>
          <a:xfrm>
            <a:off x="10913963" y="1761323"/>
            <a:ext cx="9659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64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จังหวัด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19F4B5-0F65-4BAC-B3B9-3E00EB6CA8FC}"/>
              </a:ext>
            </a:extLst>
          </p:cNvPr>
          <p:cNvSpPr txBox="1"/>
          <p:nvPr/>
        </p:nvSpPr>
        <p:spPr>
          <a:xfrm>
            <a:off x="6133595" y="2550858"/>
            <a:ext cx="2168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กรุงเทพมหานคร (กทม.)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E36101-93DC-DC1E-5FF0-A52602DFC78C}"/>
              </a:ext>
            </a:extLst>
          </p:cNvPr>
          <p:cNvSpPr txBox="1"/>
          <p:nvPr/>
        </p:nvSpPr>
        <p:spPr>
          <a:xfrm>
            <a:off x="2058105" y="1730043"/>
            <a:ext cx="4257561" cy="442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สำนักงานปลัดกระทรวง (สป.ทส.)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กรมป่าไม้ (ปม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กรมอุทยานแห่งชาติ สัตว์ป่า และพันธุ์พืช (อส.)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8549B1-9641-0157-8998-CF0DF66F6AEC}"/>
              </a:ext>
            </a:extLst>
          </p:cNvPr>
          <p:cNvSpPr txBox="1"/>
          <p:nvPr/>
        </p:nvSpPr>
        <p:spPr>
          <a:xfrm>
            <a:off x="359294" y="2652803"/>
            <a:ext cx="1703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DB8FB20-D9D3-2557-E5F5-9CCE723F8BF5}"/>
              </a:ext>
            </a:extLst>
          </p:cNvPr>
          <p:cNvSpPr txBox="1"/>
          <p:nvPr/>
        </p:nvSpPr>
        <p:spPr>
          <a:xfrm>
            <a:off x="359294" y="3879709"/>
            <a:ext cx="1676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กระทรวงสาธารณสุข (สธ.)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42391-0DC1-BD7D-25C3-563EF9BD6434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BD47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0D1A55-FE2D-A024-5844-E3F934B2D018}"/>
              </a:ext>
            </a:extLst>
          </p:cNvPr>
          <p:cNvSpPr txBox="1"/>
          <p:nvPr/>
        </p:nvSpPr>
        <p:spPr bwMode="white">
          <a:xfrm>
            <a:off x="467448" y="-79832"/>
            <a:ext cx="102361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68: Agenda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การลดปริมาณฝุ่นละออง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PM2.5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A08D98-6A82-0C91-533F-06F20AD5CB10}"/>
              </a:ext>
            </a:extLst>
          </p:cNvPr>
          <p:cNvSpPr txBox="1"/>
          <p:nvPr/>
        </p:nvSpPr>
        <p:spPr>
          <a:xfrm>
            <a:off x="2055187" y="909251"/>
            <a:ext cx="292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กรมควบคุมมลพิษ (คพ.)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23E0C5-00CB-6DEA-890D-BEFBB4F281E0}"/>
              </a:ext>
            </a:extLst>
          </p:cNvPr>
          <p:cNvSpPr txBox="1"/>
          <p:nvPr/>
        </p:nvSpPr>
        <p:spPr>
          <a:xfrm>
            <a:off x="359294" y="1723417"/>
            <a:ext cx="2526978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กระทรวงทรัพยากรธรรมชาติ</a:t>
            </a:r>
            <a:b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และสิ่งแวดล้อม (ทส.)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4BFD59-B46A-B584-4859-60652A1EAA37}"/>
              </a:ext>
            </a:extLst>
          </p:cNvPr>
          <p:cNvSpPr txBox="1"/>
          <p:nvPr/>
        </p:nvSpPr>
        <p:spPr>
          <a:xfrm>
            <a:off x="359294" y="2045055"/>
            <a:ext cx="1651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กระทรวงคมนาคม (คค.)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AC6765-8D4B-6ECC-20F3-C66AC42F0626}"/>
              </a:ext>
            </a:extLst>
          </p:cNvPr>
          <p:cNvSpPr txBox="1"/>
          <p:nvPr/>
        </p:nvSpPr>
        <p:spPr>
          <a:xfrm>
            <a:off x="2058105" y="2032332"/>
            <a:ext cx="42575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กรมการขนส่งทางบก (ขบ.)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4FC0AE-4C33-03A4-6493-28221624F819}"/>
              </a:ext>
            </a:extLst>
          </p:cNvPr>
          <p:cNvSpPr txBox="1"/>
          <p:nvPr/>
        </p:nvSpPr>
        <p:spPr>
          <a:xfrm>
            <a:off x="359294" y="2229103"/>
            <a:ext cx="2526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กระทรวงอุตสาหกรรม (อก.)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3015AE-8A1D-16A5-D495-982D30F7F081}"/>
              </a:ext>
            </a:extLst>
          </p:cNvPr>
          <p:cNvSpPr txBox="1"/>
          <p:nvPr/>
        </p:nvSpPr>
        <p:spPr>
          <a:xfrm>
            <a:off x="2058105" y="2238344"/>
            <a:ext cx="4257561" cy="496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สำนักงานปลัดกระทรวงอุตสาหกรรม (สป.อก.) </a:t>
            </a:r>
          </a:p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สำนักงานคณะกรรมการอ้อยและน้ำตาลทราย (สอน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</a:t>
            </a:r>
          </a:p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กรมโรงงานอุตสาหกรรม (กรอ.)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3411A0-DD50-4CB6-A2B6-7AFB40AB4173}"/>
              </a:ext>
            </a:extLst>
          </p:cNvPr>
          <p:cNvSpPr txBox="1"/>
          <p:nvPr/>
        </p:nvSpPr>
        <p:spPr>
          <a:xfrm>
            <a:off x="359294" y="3198464"/>
            <a:ext cx="2235013" cy="254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กระทรวงเกษตรและสหกรณ์ (กษ.)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0BFDD6-5DE8-41F7-F1C2-15C18A6DF14C}"/>
              </a:ext>
            </a:extLst>
          </p:cNvPr>
          <p:cNvSpPr txBox="1"/>
          <p:nvPr/>
        </p:nvSpPr>
        <p:spPr>
          <a:xfrm>
            <a:off x="2058104" y="3190406"/>
            <a:ext cx="4097377" cy="857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สำนักงานปลัดกระทรวงเกษตรและสหกรณ์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กรมการข้าว (กข.)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กรมพัฒนาที่ดิน (พด.)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กรมวิชาการเกษตร (กวก.)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กรมส่งเสริมการเกษตร (กสก.)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สำนักงานการปฏิรูปที่ดินเพื่อเกษตรกรรม (สปก.) 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กรมฝนหลวงและการบินเกษตร (ฝล.)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กรมส่งเสริมสหกรณ์ </a:t>
            </a:r>
            <a:r>
              <a:rPr kumimoji="0" lang="th-TH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(กสส.)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9.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สำนักงานมาตรฐานสินค้าเกษจรและอาหารแห่งชาติ (มก</a:t>
            </a:r>
            <a:r>
              <a:rPr kumimoji="0" lang="th-TH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อช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7E036E-17B6-81FB-D713-CDA018621F97}"/>
              </a:ext>
            </a:extLst>
          </p:cNvPr>
          <p:cNvSpPr txBox="1"/>
          <p:nvPr/>
        </p:nvSpPr>
        <p:spPr>
          <a:xfrm>
            <a:off x="2078534" y="4381091"/>
            <a:ext cx="3758866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กรมอุตุนิยมวิทยา (อต.)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381354-1D26-CF82-F686-3AC4E0153A17}"/>
              </a:ext>
            </a:extLst>
          </p:cNvPr>
          <p:cNvSpPr txBox="1"/>
          <p:nvPr/>
        </p:nvSpPr>
        <p:spPr>
          <a:xfrm>
            <a:off x="359294" y="4378853"/>
            <a:ext cx="1839478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48D8378-0E60-EFA1-76BC-024FADBBB9E8}"/>
              </a:ext>
            </a:extLst>
          </p:cNvPr>
          <p:cNvSpPr txBox="1"/>
          <p:nvPr/>
        </p:nvSpPr>
        <p:spPr>
          <a:xfrm>
            <a:off x="359294" y="2992208"/>
            <a:ext cx="2235013" cy="254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กระทรวงการต่างประเทศ (กต.)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7CAC0E-FA55-8644-B5AD-F72807733664}"/>
              </a:ext>
            </a:extLst>
          </p:cNvPr>
          <p:cNvSpPr txBox="1"/>
          <p:nvPr/>
        </p:nvSpPr>
        <p:spPr>
          <a:xfrm>
            <a:off x="2051341" y="3016145"/>
            <a:ext cx="3359041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กรมอาเซียน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กรมเอเชียตะวันออก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CD6F24-537B-E0F1-F987-3E5DDB8BC0DA}"/>
              </a:ext>
            </a:extLst>
          </p:cNvPr>
          <p:cNvSpPr txBox="1"/>
          <p:nvPr/>
        </p:nvSpPr>
        <p:spPr>
          <a:xfrm>
            <a:off x="8208336" y="338263"/>
            <a:ext cx="3762382" cy="591509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40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64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(หน่วยงานใหม่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หน่วยงาน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47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จังหวัด)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20DB14-E861-3245-2049-61BB94249750}"/>
              </a:ext>
            </a:extLst>
          </p:cNvPr>
          <p:cNvSpPr txBox="1"/>
          <p:nvPr/>
        </p:nvSpPr>
        <p:spPr>
          <a:xfrm>
            <a:off x="359294" y="4176817"/>
            <a:ext cx="2235013" cy="254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กระทรวงพลังงาน (พน.)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CC48B6-BD41-9A66-84AA-3BC3C922BEA0}"/>
              </a:ext>
            </a:extLst>
          </p:cNvPr>
          <p:cNvSpPr txBox="1"/>
          <p:nvPr/>
        </p:nvSpPr>
        <p:spPr>
          <a:xfrm>
            <a:off x="2058105" y="4161345"/>
            <a:ext cx="3359041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กรมพัฒนาพลังงานทดแทนและอนุรักษ์พลังงาน (พพ.)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D18A53-6AA2-EF7B-BCB5-550B9207FA43}"/>
              </a:ext>
            </a:extLst>
          </p:cNvPr>
          <p:cNvSpPr txBox="1"/>
          <p:nvPr/>
        </p:nvSpPr>
        <p:spPr>
          <a:xfrm>
            <a:off x="366134" y="5217704"/>
            <a:ext cx="1442693" cy="254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435526-43B7-3AC8-A55A-F845E9763008}"/>
              </a:ext>
            </a:extLst>
          </p:cNvPr>
          <p:cNvSpPr txBox="1"/>
          <p:nvPr/>
        </p:nvSpPr>
        <p:spPr>
          <a:xfrm>
            <a:off x="2066677" y="5204358"/>
            <a:ext cx="4234150" cy="556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กรมประชาสัมพันธ์ (กปส.)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สำนักงานคณะกรรมการนโยบายที่ดินแห่งชาติ (สคทช.)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กองอำนวยการรักษาความมั่นคงภายในราชอาณาจักร (กอ.รมน.)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916810-BA1A-BF57-3634-557A7AFD4593}"/>
              </a:ext>
            </a:extLst>
          </p:cNvPr>
          <p:cNvSpPr txBox="1"/>
          <p:nvPr/>
        </p:nvSpPr>
        <p:spPr>
          <a:xfrm>
            <a:off x="359294" y="4686944"/>
            <a:ext cx="1839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กระทรวงพาณิชย์ (พณ.)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5AB46E-9581-0859-4A36-1A47B2696883}"/>
              </a:ext>
            </a:extLst>
          </p:cNvPr>
          <p:cNvSpPr txBox="1"/>
          <p:nvPr/>
        </p:nvSpPr>
        <p:spPr>
          <a:xfrm>
            <a:off x="2058105" y="4718087"/>
            <a:ext cx="3758866" cy="405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กรมเจรจาการค้าระหว่างประเทศ (จร.) 2. กรมการค้าภายใน (คน.)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กรมการค้าต่างประเทศ (คต.)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D6612A-D816-EE50-5829-E7DA4E16825B}"/>
              </a:ext>
            </a:extLst>
          </p:cNvPr>
          <p:cNvSpPr txBox="1"/>
          <p:nvPr/>
        </p:nvSpPr>
        <p:spPr>
          <a:xfrm>
            <a:off x="359294" y="4947127"/>
            <a:ext cx="1839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กระทรวงกลาโหม (กห.)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8D657B-6C0F-7E14-7367-53D80A651AD9}"/>
              </a:ext>
            </a:extLst>
          </p:cNvPr>
          <p:cNvSpPr txBox="1"/>
          <p:nvPr/>
        </p:nvSpPr>
        <p:spPr>
          <a:xfrm>
            <a:off x="2058105" y="4995460"/>
            <a:ext cx="3758866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กองทัพบก (ทบ.) 2. กองทัพอากาศ (ทอ.)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4910C-AA5B-292A-473E-0CD3AA84C6D4}"/>
              </a:ext>
            </a:extLst>
          </p:cNvPr>
          <p:cNvSpPr txBox="1"/>
          <p:nvPr/>
        </p:nvSpPr>
        <p:spPr>
          <a:xfrm>
            <a:off x="8346493" y="2696039"/>
            <a:ext cx="2446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กระทรวงดิจิทัลเพื่อเศรษฐกิจและสังคม (ดศ.)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สถาบันข้อมูลขนาดใหญ่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BDI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BF6F81-E2C8-018E-3683-E3296A0AE5BB}"/>
              </a:ext>
            </a:extLst>
          </p:cNvPr>
          <p:cNvSpPr txBox="1"/>
          <p:nvPr/>
        </p:nvSpPr>
        <p:spPr>
          <a:xfrm>
            <a:off x="8349195" y="3532497"/>
            <a:ext cx="2428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 (นร.)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075" algn="l"/>
              </a:tabLst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สำนักงานพัฒนารัฐบาลดิจิทัล (สพร.)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B837C1-773B-F416-6698-5E420E952941}"/>
              </a:ext>
            </a:extLst>
          </p:cNvPr>
          <p:cNvSpPr txBox="1"/>
          <p:nvPr/>
        </p:nvSpPr>
        <p:spPr>
          <a:xfrm>
            <a:off x="2075279" y="5683531"/>
            <a:ext cx="4234150" cy="254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สำนักงานตำรวจแห่งชาติ 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D458A2-508F-20A4-C286-52E02235823D}"/>
              </a:ext>
            </a:extLst>
          </p:cNvPr>
          <p:cNvSpPr txBox="1"/>
          <p:nvPr/>
        </p:nvSpPr>
        <p:spPr>
          <a:xfrm>
            <a:off x="364051" y="5585464"/>
            <a:ext cx="1426295" cy="4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ส่วนราชการไม่สังกัดสำนักนายกรัฐมนตรีฯ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D93FA5-EA03-60E8-88A8-4068466D6170}"/>
              </a:ext>
            </a:extLst>
          </p:cNvPr>
          <p:cNvSpPr txBox="1"/>
          <p:nvPr/>
        </p:nvSpPr>
        <p:spPr>
          <a:xfrm>
            <a:off x="-694" y="6615246"/>
            <a:ext cx="91827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(64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จังหวัด) โดยมี สป.มท. เกี่ยวข้องในฐานะดูแลจังหวัด ,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สีแดง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หน่วยงานใหม่ </a:t>
            </a:r>
          </a:p>
        </p:txBody>
      </p:sp>
    </p:spTree>
    <p:extLst>
      <p:ext uri="{BB962C8B-B14F-4D97-AF65-F5344CB8AC3E}">
        <p14:creationId xmlns:p14="http://schemas.microsoft.com/office/powerpoint/2010/main" val="4123888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6A7BC56-E4D5-245B-D3AF-37F20939EE4E}"/>
              </a:ext>
            </a:extLst>
          </p:cNvPr>
          <p:cNvSpPr/>
          <p:nvPr/>
        </p:nvSpPr>
        <p:spPr>
          <a:xfrm>
            <a:off x="348758" y="1355499"/>
            <a:ext cx="11640042" cy="2867206"/>
          </a:xfrm>
          <a:prstGeom prst="roundRect">
            <a:avLst>
              <a:gd name="adj" fmla="val 12962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61A9B4DE-D128-43A4-8937-BCA5CCC1C001}"/>
              </a:ext>
            </a:extLst>
          </p:cNvPr>
          <p:cNvSpPr txBox="1">
            <a:spLocks/>
          </p:cNvSpPr>
          <p:nvPr/>
        </p:nvSpPr>
        <p:spPr>
          <a:xfrm>
            <a:off x="9387512" y="655662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24199E-C008-9DBF-5282-5CB63D626085}"/>
              </a:ext>
            </a:extLst>
          </p:cNvPr>
          <p:cNvSpPr txBox="1"/>
          <p:nvPr/>
        </p:nvSpPr>
        <p:spPr>
          <a:xfrm>
            <a:off x="437323" y="205073"/>
            <a:ext cx="505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ที่มา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(ต่อ)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6D49C45-38A7-9308-F5D1-799B7EDDDC6E}"/>
              </a:ext>
            </a:extLst>
          </p:cNvPr>
          <p:cNvSpPr/>
          <p:nvPr/>
        </p:nvSpPr>
        <p:spPr>
          <a:xfrm>
            <a:off x="348758" y="4870603"/>
            <a:ext cx="11640042" cy="1512000"/>
          </a:xfrm>
          <a:prstGeom prst="roundRect">
            <a:avLst>
              <a:gd name="adj" fmla="val 12962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228DC2-9EEC-2CC1-118A-9F4D4D587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67" y="5601506"/>
            <a:ext cx="10964100" cy="70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thaiDist" defTabSz="457200" rtl="0" eaLnBrk="1" fontAlgn="auto" latinLnBrk="0" hangingPunct="1"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2200" b="1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เห็นชอบกรอบการประเมินผลการปฏิบัติราชการของส่วนราชการและจังหวัด ประจำปีงบประมาณ พ.ศ. </a:t>
            </a:r>
            <a:r>
              <a:rPr lang="en-US" altLang="en-US" sz="22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2568</a:t>
            </a:r>
            <a:r>
              <a:rPr kumimoji="0" lang="th-TH" altLang="en-US" sz="2200" b="1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และให้นำเสนอคณะรัฐมนตรี</a:t>
            </a:r>
            <a:br>
              <a:rPr kumimoji="0" lang="th-TH" altLang="en-US" sz="2200" b="1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200" b="1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เพื่อพิจารณาต่อไป 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78C5442-DFB0-0B14-2E79-20166E4B503E}"/>
              </a:ext>
            </a:extLst>
          </p:cNvPr>
          <p:cNvSpPr/>
          <p:nvPr/>
        </p:nvSpPr>
        <p:spPr>
          <a:xfrm>
            <a:off x="793560" y="4535611"/>
            <a:ext cx="11195240" cy="623700"/>
          </a:xfrm>
          <a:prstGeom prst="roundRect">
            <a:avLst>
              <a:gd name="adj" fmla="val 50000"/>
            </a:avLst>
          </a:prstGeom>
          <a:solidFill>
            <a:srgbClr val="BFE2A8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E2C110-580F-52D7-8E6B-431748DD1DC4}"/>
              </a:ext>
            </a:extLst>
          </p:cNvPr>
          <p:cNvSpPr txBox="1"/>
          <p:nvPr/>
        </p:nvSpPr>
        <p:spPr>
          <a:xfrm>
            <a:off x="1111190" y="4638868"/>
            <a:ext cx="10338576" cy="5204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173038" marR="0" lvl="0" indent="0" algn="thaiDist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มติ </a:t>
            </a:r>
            <a:r>
              <a:rPr kumimoji="0" lang="th-TH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ครั้งที่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/256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วันที่ 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11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มิถุนายน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5FB369A-48BE-7168-1711-8898E4257C4E}"/>
              </a:ext>
            </a:extLst>
          </p:cNvPr>
          <p:cNvGrpSpPr/>
          <p:nvPr/>
        </p:nvGrpSpPr>
        <p:grpSpPr>
          <a:xfrm>
            <a:off x="217902" y="4341508"/>
            <a:ext cx="1008000" cy="972000"/>
            <a:chOff x="-84639" y="3432629"/>
            <a:chExt cx="1414086" cy="142456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4FB9DF-0661-2A7D-FC69-F60A90C30CCF}"/>
                </a:ext>
              </a:extLst>
            </p:cNvPr>
            <p:cNvGrpSpPr/>
            <p:nvPr/>
          </p:nvGrpSpPr>
          <p:grpSpPr>
            <a:xfrm>
              <a:off x="-84639" y="3432629"/>
              <a:ext cx="1414086" cy="1424561"/>
              <a:chOff x="8243711" y="2275512"/>
              <a:chExt cx="3512867" cy="3512866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B050DBCC-BF76-CCD7-A8E2-7C3E8E96EA49}"/>
                  </a:ext>
                </a:extLst>
              </p:cNvPr>
              <p:cNvGrpSpPr/>
              <p:nvPr/>
            </p:nvGrpSpPr>
            <p:grpSpPr>
              <a:xfrm>
                <a:off x="8243711" y="2275512"/>
                <a:ext cx="3512867" cy="3512866"/>
                <a:chOff x="4283335" y="1881752"/>
                <a:chExt cx="3891646" cy="3891646"/>
              </a:xfrm>
            </p:grpSpPr>
            <p:pic>
              <p:nvPicPr>
                <p:cNvPr id="34" name="Graphic 33">
                  <a:extLst>
                    <a:ext uri="{FF2B5EF4-FFF2-40B4-BE49-F238E27FC236}">
                      <a16:creationId xmlns:a16="http://schemas.microsoft.com/office/drawing/2014/main" id="{7967474C-1AF5-55CE-03B2-9501E4F81A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</p:spPr>
            </p:pic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F440F526-02DB-F34F-7F1E-EC9A054DAF7B}"/>
                    </a:ext>
                  </a:extLst>
                </p:cNvPr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Cordia New" panose="020B0304020202020204" pitchFamily="34" charset="-34"/>
                  </a:endParaRPr>
                </a:p>
              </p:txBody>
            </p:sp>
          </p:grpSp>
          <p:pic>
            <p:nvPicPr>
              <p:cNvPr id="33" name="Graphic 32">
                <a:extLst>
                  <a:ext uri="{FF2B5EF4-FFF2-40B4-BE49-F238E27FC236}">
                    <a16:creationId xmlns:a16="http://schemas.microsoft.com/office/drawing/2014/main" id="{1ECB63EF-6144-5E82-88A9-05FEABDE0FE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619930" y="2597419"/>
                <a:ext cx="2702201" cy="2856612"/>
              </a:xfrm>
              <a:prstGeom prst="rect">
                <a:avLst/>
              </a:prstGeom>
            </p:spPr>
          </p:pic>
        </p:grpSp>
        <p:pic>
          <p:nvPicPr>
            <p:cNvPr id="31" name="Picture 2" descr="Board Approval - Selection Process Icon Png (350x350), Png Download">
              <a:extLst>
                <a:ext uri="{FF2B5EF4-FFF2-40B4-BE49-F238E27FC236}">
                  <a16:creationId xmlns:a16="http://schemas.microsoft.com/office/drawing/2014/main" id="{8A6D7090-FBFA-732A-16E1-9C7801177F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21" y="3629321"/>
              <a:ext cx="1041201" cy="1041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1F4526B-39A5-FA77-C549-2AC5653D3939}"/>
              </a:ext>
            </a:extLst>
          </p:cNvPr>
          <p:cNvSpPr txBox="1"/>
          <p:nvPr/>
        </p:nvSpPr>
        <p:spPr>
          <a:xfrm>
            <a:off x="657307" y="5261877"/>
            <a:ext cx="11107687" cy="397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marR="0" lvl="0" indent="-27305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กรอบการประเมินผลการปฏิบัติราชการของส่วนราชการและจังหวัด ประจำปีงบประมาณ พ.ศ.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</a:t>
            </a:r>
            <a:r>
              <a:rPr kumimoji="0" lang="th-TH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2E5D2E-DAC0-CA9B-9C9A-5990DDE94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67" y="1749314"/>
            <a:ext cx="10964099" cy="226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marL="273050" marR="0" lvl="0" indent="-273050" algn="l" defTabSz="457200" rtl="0" eaLnBrk="1" fontAlgn="auto" latinLnBrk="0" hangingPunct="1"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เห็นชอบให้สำนักงานปลัดกระทรวงการอุดมศึกษา วิทยาศาสตร์ วิจัยและนวัตกรรมนำตัวชี้วัดขับเคลื่อนการบูรณาการร่วมกัน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ไปขับเคลื่อนในมหาวิทยาลัยรัฐ (ยกเว้นสถาบันวิทยาลัยชุมชน) มหาวิทยาลัยเทคโนโลยีราชมงคล มหาวิทยาลัยราชภัฏ และมหาวิทยาลัย</a:t>
            </a:r>
            <a:b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ในกำกับรัฐ (ยกเว้นสถาบันการพยาบาลศรี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สวร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ินทิรา สภากาชาดไทย) และส่งผลการดำเนินงานหรือผลการประเมินให้สำนักงาน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b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ในสิ้นปีงบประมาณ พ.ศ. 2568</a:t>
            </a:r>
            <a:endParaRPr kumimoji="0" lang="en-US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73050" marR="0" lvl="0" indent="-273050" algn="l" defTabSz="457200" rtl="0" eaLnBrk="1" fontAlgn="auto" latinLnBrk="0" hangingPunct="1"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 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็นชอบให้องค์การมหาชนที่จัดตั้งตามพระราชบัญญัติเฉพาะที่อยู่ภายใต้พระราชบัญญัติการบริหารทุนหมุนเวียน พ.ศ. </a:t>
            </a:r>
            <a:r>
              <a:rPr lang="th-TH" altLang="en-US" sz="22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2558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และไม่อยู่ในระบบการประเมินของกรมบัญชีกลาง กรุงเทพมหานคร และหน่วยงานอื่น ๆ นำตัวชี้วัดขับเคลื่อนการบูรณาการร่วมกัน (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KPIs) </a:t>
            </a:r>
            <a:b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ไปขับเคลื่อนภายในหน่วยงาน และส่งผลการดำเนินงานหรือผลการประเมินให้สำนักงาน </a:t>
            </a:r>
            <a:r>
              <a:rPr kumimoji="0" lang="th-TH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ในสิ้นปีงบประมาณ พ.ศ. 2568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4D5D017-99E6-D2F2-6A00-AE50ED46124F}"/>
              </a:ext>
            </a:extLst>
          </p:cNvPr>
          <p:cNvSpPr/>
          <p:nvPr/>
        </p:nvSpPr>
        <p:spPr>
          <a:xfrm>
            <a:off x="707738" y="1099735"/>
            <a:ext cx="11281062" cy="623700"/>
          </a:xfrm>
          <a:prstGeom prst="roundRect">
            <a:avLst>
              <a:gd name="adj" fmla="val 50000"/>
            </a:avLst>
          </a:prstGeom>
          <a:solidFill>
            <a:srgbClr val="BFE2A8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6322A3-F069-EEE5-0211-B6E6AC79A29C}"/>
              </a:ext>
            </a:extLst>
          </p:cNvPr>
          <p:cNvSpPr txBox="1"/>
          <p:nvPr/>
        </p:nvSpPr>
        <p:spPr>
          <a:xfrm>
            <a:off x="1025368" y="1202992"/>
            <a:ext cx="10338576" cy="5204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173038" marR="0" lvl="0" indent="0" algn="thaiDist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มติ </a:t>
            </a:r>
            <a:r>
              <a:rPr kumimoji="0" lang="th-TH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ครั้งที่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/256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วันที่ 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 มีนาคม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 (ต่อ)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9EE55C-2661-52C8-C711-A2D39B251246}"/>
              </a:ext>
            </a:extLst>
          </p:cNvPr>
          <p:cNvGrpSpPr/>
          <p:nvPr/>
        </p:nvGrpSpPr>
        <p:grpSpPr>
          <a:xfrm>
            <a:off x="132080" y="905632"/>
            <a:ext cx="1008000" cy="972000"/>
            <a:chOff x="-84639" y="3432629"/>
            <a:chExt cx="1414086" cy="14245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F098CFE-8DAF-A6F0-B094-E3DE383CCACD}"/>
                </a:ext>
              </a:extLst>
            </p:cNvPr>
            <p:cNvGrpSpPr/>
            <p:nvPr/>
          </p:nvGrpSpPr>
          <p:grpSpPr>
            <a:xfrm>
              <a:off x="-84639" y="3432629"/>
              <a:ext cx="1414086" cy="1424561"/>
              <a:chOff x="8243711" y="2275512"/>
              <a:chExt cx="3512867" cy="351286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F6D1113-8FB7-0323-75B4-E637E7FD3561}"/>
                  </a:ext>
                </a:extLst>
              </p:cNvPr>
              <p:cNvGrpSpPr/>
              <p:nvPr/>
            </p:nvGrpSpPr>
            <p:grpSpPr>
              <a:xfrm>
                <a:off x="8243711" y="2275512"/>
                <a:ext cx="3512867" cy="3512866"/>
                <a:chOff x="4283335" y="1881752"/>
                <a:chExt cx="3891646" cy="3891646"/>
              </a:xfrm>
            </p:grpSpPr>
            <p:pic>
              <p:nvPicPr>
                <p:cNvPr id="11" name="Graphic 10">
                  <a:extLst>
                    <a:ext uri="{FF2B5EF4-FFF2-40B4-BE49-F238E27FC236}">
                      <a16:creationId xmlns:a16="http://schemas.microsoft.com/office/drawing/2014/main" id="{A031856E-13F1-707B-AECA-07AB4C7E02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83335" y="1881752"/>
                  <a:ext cx="3891646" cy="3891646"/>
                </a:xfrm>
                <a:prstGeom prst="rect">
                  <a:avLst/>
                </a:prstGeom>
              </p:spPr>
            </p:pic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6381DA0A-2253-9B3A-B869-9FE7978BD5F7}"/>
                    </a:ext>
                  </a:extLst>
                </p:cNvPr>
                <p:cNvSpPr/>
                <p:nvPr/>
              </p:nvSpPr>
              <p:spPr>
                <a:xfrm>
                  <a:off x="4542005" y="2084076"/>
                  <a:ext cx="3455042" cy="345504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Cordia New" panose="020B0304020202020204" pitchFamily="34" charset="-34"/>
                  </a:endParaRPr>
                </a:p>
              </p:txBody>
            </p:sp>
          </p:grpSp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8D4C3415-2C65-FCF3-76C3-1F52A9302F5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619930" y="2597419"/>
                <a:ext cx="2702201" cy="2856612"/>
              </a:xfrm>
              <a:prstGeom prst="rect">
                <a:avLst/>
              </a:prstGeom>
            </p:spPr>
          </p:pic>
        </p:grpSp>
        <p:pic>
          <p:nvPicPr>
            <p:cNvPr id="8" name="Picture 2" descr="Board Approval - Selection Process Icon Png (350x350), Png Download">
              <a:extLst>
                <a:ext uri="{FF2B5EF4-FFF2-40B4-BE49-F238E27FC236}">
                  <a16:creationId xmlns:a16="http://schemas.microsoft.com/office/drawing/2014/main" id="{51B9F4A3-28B1-06A0-36FA-2DD4E1545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21" y="3629321"/>
              <a:ext cx="1041201" cy="1041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572065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EE71F-3152-4FF8-9FAF-6A38F15C84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68507B-4E4B-7C9B-F7B1-5EFA2904E073}"/>
              </a:ext>
            </a:extLst>
          </p:cNvPr>
          <p:cNvSpPr/>
          <p:nvPr/>
        </p:nvSpPr>
        <p:spPr>
          <a:xfrm>
            <a:off x="0" y="2020815"/>
            <a:ext cx="12192000" cy="2631233"/>
          </a:xfrm>
          <a:prstGeom prst="rect">
            <a:avLst/>
          </a:prstGeom>
          <a:solidFill>
            <a:srgbClr val="A21B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oogle Shape;285;p6" descr="12) แผนแม่บทประเด็น การพัฒนาการเรียนรู้ – NSCR">
            <a:extLst>
              <a:ext uri="{FF2B5EF4-FFF2-40B4-BE49-F238E27FC236}">
                <a16:creationId xmlns:a16="http://schemas.microsoft.com/office/drawing/2014/main" id="{1A0BF5A2-8ECC-7310-979B-2E3EEFC2935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66000" y="542386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AACCFF38-C049-0E5E-7E64-E76A37C9DA24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92801" y="2504791"/>
            <a:ext cx="12099199" cy="1508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ประเด็นที่ 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6: </a:t>
            </a:r>
            <a:endParaRPr kumimoji="0" lang="th-TH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การยกระดับผลการประเมินสมรรถนะนักเรียนตามมาตรฐานสากล 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PISA)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93142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C76EB39-FCEC-4606-4807-0CD28B3CD313}"/>
              </a:ext>
            </a:extLst>
          </p:cNvPr>
          <p:cNvSpPr/>
          <p:nvPr/>
        </p:nvSpPr>
        <p:spPr>
          <a:xfrm rot="10800000">
            <a:off x="41419" y="838367"/>
            <a:ext cx="1989119" cy="57732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0" name="Arrow: Pentagon 229">
            <a:extLst>
              <a:ext uri="{FF2B5EF4-FFF2-40B4-BE49-F238E27FC236}">
                <a16:creationId xmlns:a16="http://schemas.microsoft.com/office/drawing/2014/main" id="{D4CF366A-2427-D53E-EC2D-6D3C99E8FF29}"/>
              </a:ext>
            </a:extLst>
          </p:cNvPr>
          <p:cNvSpPr/>
          <p:nvPr/>
        </p:nvSpPr>
        <p:spPr>
          <a:xfrm>
            <a:off x="2208410" y="891216"/>
            <a:ext cx="6948000" cy="5720357"/>
          </a:xfrm>
          <a:prstGeom prst="homePlate">
            <a:avLst>
              <a:gd name="adj" fmla="val 7334"/>
            </a:avLst>
          </a:prstGeom>
          <a:solidFill>
            <a:srgbClr val="D5ED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1" name="Arrow: Chevron 230">
            <a:extLst>
              <a:ext uri="{FF2B5EF4-FFF2-40B4-BE49-F238E27FC236}">
                <a16:creationId xmlns:a16="http://schemas.microsoft.com/office/drawing/2014/main" id="{5B21F90F-D50A-6306-8D79-259855B66B3F}"/>
              </a:ext>
            </a:extLst>
          </p:cNvPr>
          <p:cNvSpPr/>
          <p:nvPr/>
        </p:nvSpPr>
        <p:spPr>
          <a:xfrm>
            <a:off x="8771269" y="885367"/>
            <a:ext cx="586903" cy="5734071"/>
          </a:xfrm>
          <a:prstGeom prst="chevron">
            <a:avLst>
              <a:gd name="adj" fmla="val 7560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F907E46F-6015-1676-0850-CAF901300C4A}"/>
              </a:ext>
            </a:extLst>
          </p:cNvPr>
          <p:cNvSpPr/>
          <p:nvPr/>
        </p:nvSpPr>
        <p:spPr>
          <a:xfrm>
            <a:off x="2392382" y="912402"/>
            <a:ext cx="6218066" cy="30984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6B5EDA6-AEFA-6608-2145-02D4BBD82192}"/>
              </a:ext>
            </a:extLst>
          </p:cNvPr>
          <p:cNvSpPr/>
          <p:nvPr/>
        </p:nvSpPr>
        <p:spPr>
          <a:xfrm>
            <a:off x="69847" y="942132"/>
            <a:ext cx="1936802" cy="2240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ความเชื่อมโยงกับแผนแม่บท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4A0A36A-E69E-1042-0714-309FFBDB6FD5}"/>
              </a:ext>
            </a:extLst>
          </p:cNvPr>
          <p:cNvCxnSpPr>
            <a:cxnSpLocks/>
          </p:cNvCxnSpPr>
          <p:nvPr/>
        </p:nvCxnSpPr>
        <p:spPr>
          <a:xfrm>
            <a:off x="1020858" y="1285084"/>
            <a:ext cx="0" cy="54658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62BC971A-34A2-2428-3FE3-3E5B8EB545F7}"/>
              </a:ext>
            </a:extLst>
          </p:cNvPr>
          <p:cNvCxnSpPr>
            <a:cxnSpLocks/>
          </p:cNvCxnSpPr>
          <p:nvPr/>
        </p:nvCxnSpPr>
        <p:spPr>
          <a:xfrm>
            <a:off x="2175561" y="951969"/>
            <a:ext cx="0" cy="56051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214B8B61-5DAB-1785-91D2-6492C1F4408C}"/>
              </a:ext>
            </a:extLst>
          </p:cNvPr>
          <p:cNvCxnSpPr>
            <a:cxnSpLocks/>
          </p:cNvCxnSpPr>
          <p:nvPr/>
        </p:nvCxnSpPr>
        <p:spPr>
          <a:xfrm>
            <a:off x="59623" y="1285084"/>
            <a:ext cx="872854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EE5969A-4F2F-52C3-A8FA-5ED48570D0D5}"/>
              </a:ext>
            </a:extLst>
          </p:cNvPr>
          <p:cNvSpPr txBox="1"/>
          <p:nvPr/>
        </p:nvSpPr>
        <p:spPr>
          <a:xfrm>
            <a:off x="9402195" y="1460467"/>
            <a:ext cx="2545357" cy="342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ตัวชี้วัดที่ใช้ในการติดตาม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E2FBF9-39F1-EEFE-C056-5D58FAD683C0}"/>
              </a:ext>
            </a:extLst>
          </p:cNvPr>
          <p:cNvSpPr txBox="1"/>
          <p:nvPr/>
        </p:nvSpPr>
        <p:spPr>
          <a:xfrm>
            <a:off x="1040084" y="4830222"/>
            <a:ext cx="1199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1)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ศธ.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75EFD1-7359-4431-866D-E97D788295FD}"/>
              </a:ext>
            </a:extLst>
          </p:cNvPr>
          <p:cNvSpPr txBox="1"/>
          <p:nvPr/>
        </p:nvSpPr>
        <p:spPr>
          <a:xfrm>
            <a:off x="2322833" y="912642"/>
            <a:ext cx="64160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ห่วงโซ่คุณค่า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Value Chain)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Star: 6 Points 15">
            <a:extLst>
              <a:ext uri="{FF2B5EF4-FFF2-40B4-BE49-F238E27FC236}">
                <a16:creationId xmlns:a16="http://schemas.microsoft.com/office/drawing/2014/main" id="{0782D147-10A9-2CF2-7A55-F05C1A70F3D0}"/>
              </a:ext>
            </a:extLst>
          </p:cNvPr>
          <p:cNvSpPr/>
          <p:nvPr/>
        </p:nvSpPr>
        <p:spPr>
          <a:xfrm>
            <a:off x="9355038" y="1900879"/>
            <a:ext cx="2768578" cy="3888000"/>
          </a:xfrm>
          <a:prstGeom prst="star6">
            <a:avLst>
              <a:gd name="adj" fmla="val 29108"/>
              <a:gd name="hf" fmla="val 115470"/>
            </a:avLst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46241E-F245-E5D9-C4B4-C11CFCFFC9DF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3AAFC2-CA71-F94A-F781-4C10D77F3B44}"/>
              </a:ext>
            </a:extLst>
          </p:cNvPr>
          <p:cNvSpPr txBox="1"/>
          <p:nvPr/>
        </p:nvSpPr>
        <p:spPr>
          <a:xfrm>
            <a:off x="497553" y="432214"/>
            <a:ext cx="9171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ความเชื่อมโยงของห่วงโซ่คุณค่า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Value Chain)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กับเป้าหมายแผนแม่บทฯ ประเด็น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12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การพัฒนาการเรียนรู้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D63EA2-C6F1-8E3D-5854-6DDB9C5C7CCE}"/>
              </a:ext>
            </a:extLst>
          </p:cNvPr>
          <p:cNvSpPr txBox="1"/>
          <p:nvPr/>
        </p:nvSpPr>
        <p:spPr bwMode="white">
          <a:xfrm>
            <a:off x="397750" y="-101751"/>
            <a:ext cx="1085369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 : Agenda 6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การยกระดับผลการประเมินสมรรถนะนักเรียนตามมาตรฐานสากล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PISA)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C2E73D32-BCEA-B3EF-BD89-26667542EC43}"/>
              </a:ext>
            </a:extLst>
          </p:cNvPr>
          <p:cNvSpPr/>
          <p:nvPr/>
        </p:nvSpPr>
        <p:spPr>
          <a:xfrm flipH="1">
            <a:off x="9021705" y="455179"/>
            <a:ext cx="3170294" cy="865423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18" descr="สถาบันส่งเสริมการสอนวิทยาศาสตร์และเทคโนโลยี - วิกิพีเดีย">
            <a:extLst>
              <a:ext uri="{FF2B5EF4-FFF2-40B4-BE49-F238E27FC236}">
                <a16:creationId xmlns:a16="http://schemas.microsoft.com/office/drawing/2014/main" id="{7FB92B9A-0C14-6E76-24E5-C2C34DB8D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551" y="961607"/>
            <a:ext cx="252000" cy="2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D8ABF1-1218-B83D-64A8-7959760EE9A0}"/>
              </a:ext>
            </a:extLst>
          </p:cNvPr>
          <p:cNvSpPr txBox="1"/>
          <p:nvPr/>
        </p:nvSpPr>
        <p:spPr>
          <a:xfrm>
            <a:off x="9665680" y="922574"/>
            <a:ext cx="27245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0E3ACECC-E603-2971-B708-00612F7D3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38" y="594115"/>
            <a:ext cx="252000" cy="34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B05020E-48BC-F8B0-7167-84E2BB116A7A}"/>
              </a:ext>
            </a:extLst>
          </p:cNvPr>
          <p:cNvSpPr txBox="1"/>
          <p:nvPr/>
        </p:nvSpPr>
        <p:spPr>
          <a:xfrm>
            <a:off x="9642964" y="642217"/>
            <a:ext cx="1861442" cy="270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สำนักงานเลขาธิการสภาการศึกษา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2A6943-DC44-EF03-221C-11F58D14ABD5}"/>
              </a:ext>
            </a:extLst>
          </p:cNvPr>
          <p:cNvSpPr txBox="1"/>
          <p:nvPr/>
        </p:nvSpPr>
        <p:spPr>
          <a:xfrm>
            <a:off x="40587" y="1345594"/>
            <a:ext cx="1076007" cy="115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แผนแม่บทย่อย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12.1 การปฏิรูปกระบวนการเรียนรู้</a:t>
            </a:r>
            <a:b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ที่ตอบสนองต่อ</a:t>
            </a:r>
            <a:b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การเปลี่ยนแปลง</a:t>
            </a:r>
            <a:b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ในศตวรรษที่ 21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B1EC816-C8F3-8F52-3968-43C3793F6B71}"/>
              </a:ext>
            </a:extLst>
          </p:cNvPr>
          <p:cNvSpPr txBox="1"/>
          <p:nvPr/>
        </p:nvSpPr>
        <p:spPr>
          <a:xfrm>
            <a:off x="1225398" y="1319625"/>
            <a:ext cx="693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120101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715F25D-6622-0C4A-EDE9-639EBD2EE4FF}"/>
              </a:ext>
            </a:extLst>
          </p:cNvPr>
          <p:cNvGrpSpPr/>
          <p:nvPr/>
        </p:nvGrpSpPr>
        <p:grpSpPr>
          <a:xfrm>
            <a:off x="2263872" y="1342738"/>
            <a:ext cx="1017949" cy="1915614"/>
            <a:chOff x="3126868" y="1532783"/>
            <a:chExt cx="1047740" cy="175911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0123E43B-1E0D-CF20-0CA1-BF3E879BA8B1}"/>
                </a:ext>
              </a:extLst>
            </p:cNvPr>
            <p:cNvSpPr/>
            <p:nvPr/>
          </p:nvSpPr>
          <p:spPr>
            <a:xfrm>
              <a:off x="3152119" y="1672011"/>
              <a:ext cx="1011264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B5E0477-CC2D-A4D4-5622-A6C8296CDBFC}"/>
                </a:ext>
              </a:extLst>
            </p:cNvPr>
            <p:cNvSpPr txBox="1"/>
            <p:nvPr/>
          </p:nvSpPr>
          <p:spPr>
            <a:xfrm>
              <a:off x="3126868" y="1898595"/>
              <a:ext cx="1045138" cy="1150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การพัฒนาหลักสูตรให้</a:t>
              </a:r>
              <a:r>
                <a:rPr kumimoji="0" lang="th-TH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ส</a:t>
              </a:r>
              <a:r>
                <a:rPr kumimoji="0" lang="th-TH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อดคล้องกับความต้องการ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ของผู้เรียนและการพัฒนาประเทศ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การประกันคุณภาพการจัดการศึกษาโดย</a:t>
              </a:r>
              <a:r>
                <a:rPr kumimoji="0" lang="th-TH" sz="10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เน้นผลลัพธ์ที่ตัวผู้เรียน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และการติดตามผลสัมฤทธิ์ของหลักสูตรการศึกษา</a:t>
              </a: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88272254-301D-B8CD-049F-BB0ADE085019}"/>
                </a:ext>
              </a:extLst>
            </p:cNvPr>
            <p:cNvGrpSpPr/>
            <p:nvPr/>
          </p:nvGrpSpPr>
          <p:grpSpPr>
            <a:xfrm>
              <a:off x="3145929" y="1532783"/>
              <a:ext cx="1028679" cy="364662"/>
              <a:chOff x="3145929" y="1532783"/>
              <a:chExt cx="1028679" cy="364662"/>
            </a:xfrm>
          </p:grpSpPr>
          <p:sp>
            <p:nvSpPr>
              <p:cNvPr id="60" name="Rectangle: Top Corners Rounded 59">
                <a:extLst>
                  <a:ext uri="{FF2B5EF4-FFF2-40B4-BE49-F238E27FC236}">
                    <a16:creationId xmlns:a16="http://schemas.microsoft.com/office/drawing/2014/main" id="{BB2398C6-66E5-1C1D-4275-D68EB80CEA45}"/>
                  </a:ext>
                </a:extLst>
              </p:cNvPr>
              <p:cNvSpPr/>
              <p:nvPr/>
            </p:nvSpPr>
            <p:spPr>
              <a:xfrm>
                <a:off x="3145929" y="1532783"/>
                <a:ext cx="1028679" cy="364662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809721E-B7B4-D48C-1CA3-133241CE4A0E}"/>
                  </a:ext>
                </a:extLst>
              </p:cNvPr>
              <p:cNvSpPr txBox="1"/>
              <p:nvPr/>
            </p:nvSpPr>
            <p:spPr>
              <a:xfrm>
                <a:off x="3161926" y="1559501"/>
                <a:ext cx="985704" cy="3377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หลักสูตร</a:t>
                </a:r>
                <a:b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การจัดการศึกษา</a:t>
                </a: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970E7E8-FBCD-3C34-3C98-470A28E8A6EF}"/>
              </a:ext>
            </a:extLst>
          </p:cNvPr>
          <p:cNvGrpSpPr/>
          <p:nvPr/>
        </p:nvGrpSpPr>
        <p:grpSpPr>
          <a:xfrm>
            <a:off x="3288461" y="1349146"/>
            <a:ext cx="1235018" cy="1915615"/>
            <a:chOff x="2903279" y="1532782"/>
            <a:chExt cx="1271162" cy="1759116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15B851B7-9BD3-D324-AAE1-FEB186EF0468}"/>
                </a:ext>
              </a:extLst>
            </p:cNvPr>
            <p:cNvSpPr/>
            <p:nvPr/>
          </p:nvSpPr>
          <p:spPr>
            <a:xfrm>
              <a:off x="2931279" y="1672011"/>
              <a:ext cx="1205726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48B11550-28B4-25DB-D5F1-4D0B9CB4E227}"/>
                </a:ext>
              </a:extLst>
            </p:cNvPr>
            <p:cNvSpPr txBox="1"/>
            <p:nvPr/>
          </p:nvSpPr>
          <p:spPr>
            <a:xfrm>
              <a:off x="2933911" y="1892681"/>
              <a:ext cx="1230366" cy="1150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.1 	พัฒนาทักษะในการสอนของครูให้เน้นเชิงคิดวิเคราะห์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1.2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	พัฒนาคุณภาพและมาตรฐานการผลิตครู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1.3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อัตรากำลังครู/ผู้สอน 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ที่สอดคล้องต่อความต้องการของประเทศ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1.4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การประเมินครูผู้สอน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ที่เน้นผลลัพธ์จากผู้เรียน</a:t>
              </a:r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ACB6AFC-2AE8-53BD-63EF-8F3EDA1F4F18}"/>
                </a:ext>
              </a:extLst>
            </p:cNvPr>
            <p:cNvGrpSpPr/>
            <p:nvPr/>
          </p:nvGrpSpPr>
          <p:grpSpPr>
            <a:xfrm>
              <a:off x="2903279" y="1532782"/>
              <a:ext cx="1271162" cy="375089"/>
              <a:chOff x="2903279" y="1532782"/>
              <a:chExt cx="1271162" cy="375089"/>
            </a:xfrm>
          </p:grpSpPr>
          <p:sp>
            <p:nvSpPr>
              <p:cNvPr id="131" name="Rectangle: Top Corners Rounded 130">
                <a:extLst>
                  <a:ext uri="{FF2B5EF4-FFF2-40B4-BE49-F238E27FC236}">
                    <a16:creationId xmlns:a16="http://schemas.microsoft.com/office/drawing/2014/main" id="{4B37F041-FB7E-DFCF-A303-CEA57A22D3E4}"/>
                  </a:ext>
                </a:extLst>
              </p:cNvPr>
              <p:cNvSpPr/>
              <p:nvPr/>
            </p:nvSpPr>
            <p:spPr>
              <a:xfrm>
                <a:off x="2929725" y="1532782"/>
                <a:ext cx="1207279" cy="365669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66439EA-80BF-DF6B-D02F-111892BA9AB9}"/>
                  </a:ext>
                </a:extLst>
              </p:cNvPr>
              <p:cNvSpPr txBox="1"/>
              <p:nvPr/>
            </p:nvSpPr>
            <p:spPr>
              <a:xfrm>
                <a:off x="2903279" y="1570126"/>
                <a:ext cx="1271162" cy="33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1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ผู้สอน </a:t>
                </a:r>
                <a:b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(ครู/อาจารย์)</a:t>
                </a:r>
              </a:p>
            </p:txBody>
          </p: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FA32296E-BBA9-AC72-495E-C943BFE83BCA}"/>
              </a:ext>
            </a:extLst>
          </p:cNvPr>
          <p:cNvGrpSpPr/>
          <p:nvPr/>
        </p:nvGrpSpPr>
        <p:grpSpPr>
          <a:xfrm>
            <a:off x="4523171" y="1349087"/>
            <a:ext cx="1146492" cy="1915617"/>
            <a:chOff x="2929724" y="1532781"/>
            <a:chExt cx="1180044" cy="175911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96743D79-6F84-774B-8B4D-75B28776C181}"/>
                </a:ext>
              </a:extLst>
            </p:cNvPr>
            <p:cNvSpPr/>
            <p:nvPr/>
          </p:nvSpPr>
          <p:spPr>
            <a:xfrm>
              <a:off x="2931280" y="1672011"/>
              <a:ext cx="1171654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60EDA040-F2AA-ECB1-C2A8-83D785A24DCE}"/>
                </a:ext>
              </a:extLst>
            </p:cNvPr>
            <p:cNvSpPr txBox="1"/>
            <p:nvPr/>
          </p:nvSpPr>
          <p:spPr>
            <a:xfrm>
              <a:off x="2940573" y="1904476"/>
              <a:ext cx="1143299" cy="1044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marR="0" lvl="0" indent="-1778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2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.1 	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รูปแบบการเรียนการสอนที่เน้นการลงมือปฏิบัติ ทักษะอาชีพ และทักษะชีวิต</a:t>
              </a:r>
            </a:p>
            <a:p>
              <a:pPr marL="177800" marR="0" lvl="0" indent="-1778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2.2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กิจกรรมพัฒนาผู้เรียนที่หลากหลายและสอดคล้องกับการเรียนรู้ของผู้เรียน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ในแต่ละช่วงวัย</a:t>
              </a: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4CDCEB98-79CC-8D3D-6278-19EBE51CD7A3}"/>
                </a:ext>
              </a:extLst>
            </p:cNvPr>
            <p:cNvGrpSpPr/>
            <p:nvPr/>
          </p:nvGrpSpPr>
          <p:grpSpPr>
            <a:xfrm>
              <a:off x="2929724" y="1532781"/>
              <a:ext cx="1180044" cy="364663"/>
              <a:chOff x="2929724" y="1532781"/>
              <a:chExt cx="1180044" cy="364663"/>
            </a:xfrm>
          </p:grpSpPr>
          <p:sp>
            <p:nvSpPr>
              <p:cNvPr id="137" name="Rectangle: Top Corners Rounded 136">
                <a:extLst>
                  <a:ext uri="{FF2B5EF4-FFF2-40B4-BE49-F238E27FC236}">
                    <a16:creationId xmlns:a16="http://schemas.microsoft.com/office/drawing/2014/main" id="{F801A66E-CBA8-9809-4087-6C91DBEC9FAE}"/>
                  </a:ext>
                </a:extLst>
              </p:cNvPr>
              <p:cNvSpPr/>
              <p:nvPr/>
            </p:nvSpPr>
            <p:spPr>
              <a:xfrm>
                <a:off x="2929724" y="1532781"/>
                <a:ext cx="1180044" cy="364663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FBAC9132-370A-DB77-3643-BDEE5621D73A}"/>
                  </a:ext>
                </a:extLst>
              </p:cNvPr>
              <p:cNvSpPr txBox="1"/>
              <p:nvPr/>
            </p:nvSpPr>
            <p:spPr>
              <a:xfrm>
                <a:off x="2930041" y="1554160"/>
                <a:ext cx="1172269" cy="33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2 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กระบวนการจัด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การเรียนรู้</a:t>
                </a:r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B7AE8D6-21C6-22E2-9180-11F73B00AC69}"/>
              </a:ext>
            </a:extLst>
          </p:cNvPr>
          <p:cNvGrpSpPr/>
          <p:nvPr/>
        </p:nvGrpSpPr>
        <p:grpSpPr>
          <a:xfrm>
            <a:off x="5695871" y="1346454"/>
            <a:ext cx="1113477" cy="1915613"/>
            <a:chOff x="2783684" y="1532784"/>
            <a:chExt cx="1146063" cy="1759114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85DD9DFE-6D79-D41A-B3B0-F10D215FB841}"/>
                </a:ext>
              </a:extLst>
            </p:cNvPr>
            <p:cNvSpPr/>
            <p:nvPr/>
          </p:nvSpPr>
          <p:spPr>
            <a:xfrm>
              <a:off x="2804611" y="1672011"/>
              <a:ext cx="1125134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956E3D5-7280-5BF9-7E5F-721B090F4A7E}"/>
                </a:ext>
              </a:extLst>
            </p:cNvPr>
            <p:cNvSpPr txBox="1"/>
            <p:nvPr/>
          </p:nvSpPr>
          <p:spPr>
            <a:xfrm>
              <a:off x="2783684" y="1909179"/>
              <a:ext cx="1124858" cy="1044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marR="0" lvl="0" indent="-1778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3.1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/>
                  <a:ea typeface="+mn-ea"/>
                  <a:cs typeface="TH SarabunPSK"/>
                </a:rPr>
                <a:t>	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การพัฒนาระบบ</a:t>
              </a:r>
              <a:b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การสอบ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PISA</a:t>
              </a:r>
              <a:endPara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77800" marR="0" lvl="0" indent="-1778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3.2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	กิจกรรมการฝึกทำข้อสอบตามแนวทาง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PISA</a:t>
              </a:r>
            </a:p>
            <a:p>
              <a:pPr marL="177800" marR="0" lvl="0" indent="-1778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3.3</a:t>
              </a:r>
              <a:r>
                <a:rPr kumimoji="0" lang="th-TH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	การติดตามและประเมินผลทางการศึกษา</a:t>
              </a: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406A2A90-780B-86B7-6A2F-8EC6DD25AEE7}"/>
                </a:ext>
              </a:extLst>
            </p:cNvPr>
            <p:cNvGrpSpPr/>
            <p:nvPr/>
          </p:nvGrpSpPr>
          <p:grpSpPr>
            <a:xfrm>
              <a:off x="2790521" y="1532784"/>
              <a:ext cx="1139226" cy="370002"/>
              <a:chOff x="2790521" y="1532784"/>
              <a:chExt cx="1139226" cy="370002"/>
            </a:xfrm>
          </p:grpSpPr>
          <p:sp>
            <p:nvSpPr>
              <p:cNvPr id="145" name="Rectangle: Top Corners Rounded 144">
                <a:extLst>
                  <a:ext uri="{FF2B5EF4-FFF2-40B4-BE49-F238E27FC236}">
                    <a16:creationId xmlns:a16="http://schemas.microsoft.com/office/drawing/2014/main" id="{E2F248DE-23A3-5AE7-D305-616844653531}"/>
                  </a:ext>
                </a:extLst>
              </p:cNvPr>
              <p:cNvSpPr/>
              <p:nvPr/>
            </p:nvSpPr>
            <p:spPr>
              <a:xfrm>
                <a:off x="2790521" y="1532784"/>
                <a:ext cx="1139226" cy="366131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0186C32C-36BC-3647-88D2-10C179E54B60}"/>
                  </a:ext>
                </a:extLst>
              </p:cNvPr>
              <p:cNvSpPr txBox="1"/>
              <p:nvPr/>
            </p:nvSpPr>
            <p:spPr>
              <a:xfrm>
                <a:off x="2898491" y="1565041"/>
                <a:ext cx="900933" cy="33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Pillar 3 </a:t>
                </a: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การวัดและประเมินผล</a:t>
                </a:r>
              </a:p>
            </p:txBody>
          </p:sp>
        </p:grp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DF61194E-3A95-9B0C-CC3E-F778C1839790}"/>
              </a:ext>
            </a:extLst>
          </p:cNvPr>
          <p:cNvGrpSpPr/>
          <p:nvPr/>
        </p:nvGrpSpPr>
        <p:grpSpPr>
          <a:xfrm>
            <a:off x="6820662" y="1345492"/>
            <a:ext cx="1010252" cy="1915623"/>
            <a:chOff x="2920314" y="1522147"/>
            <a:chExt cx="1039822" cy="1759123"/>
          </a:xfrm>
        </p:grpSpPr>
        <p:sp>
          <p:nvSpPr>
            <p:cNvPr id="167" name="Rectangle: Rounded Corners 166">
              <a:extLst>
                <a:ext uri="{FF2B5EF4-FFF2-40B4-BE49-F238E27FC236}">
                  <a16:creationId xmlns:a16="http://schemas.microsoft.com/office/drawing/2014/main" id="{9EF2F9B5-ABD5-1E5C-D62F-A9E2A7906170}"/>
                </a:ext>
              </a:extLst>
            </p:cNvPr>
            <p:cNvSpPr/>
            <p:nvPr/>
          </p:nvSpPr>
          <p:spPr>
            <a:xfrm>
              <a:off x="2937236" y="1661383"/>
              <a:ext cx="996411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1F713DAB-CA27-4392-8145-E2A25888BB68}"/>
                </a:ext>
              </a:extLst>
            </p:cNvPr>
            <p:cNvSpPr txBox="1"/>
            <p:nvPr/>
          </p:nvSpPr>
          <p:spPr>
            <a:xfrm>
              <a:off x="2920314" y="1900469"/>
              <a:ext cx="1039822" cy="1150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การพัฒนาสื่อ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การเรียนการสอน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การพัฒนาระบบเทคโนโลยีดิจิทัลเพื่อการศึกษา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มาตรฐานของสถานศึกษาและระบบการประกันคุณภาพการศึกษา</a:t>
              </a: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E6759EE5-31A2-CFFE-13AF-E68517EE9BE3}"/>
                </a:ext>
              </a:extLst>
            </p:cNvPr>
            <p:cNvGrpSpPr/>
            <p:nvPr/>
          </p:nvGrpSpPr>
          <p:grpSpPr>
            <a:xfrm>
              <a:off x="2934098" y="1522147"/>
              <a:ext cx="1004794" cy="357342"/>
              <a:chOff x="2934098" y="1522147"/>
              <a:chExt cx="1004794" cy="357342"/>
            </a:xfrm>
          </p:grpSpPr>
          <p:sp>
            <p:nvSpPr>
              <p:cNvPr id="170" name="Rectangle: Top Corners Rounded 169">
                <a:extLst>
                  <a:ext uri="{FF2B5EF4-FFF2-40B4-BE49-F238E27FC236}">
                    <a16:creationId xmlns:a16="http://schemas.microsoft.com/office/drawing/2014/main" id="{45C3F3DD-BDEA-FF33-6E55-573826B65711}"/>
                  </a:ext>
                </a:extLst>
              </p:cNvPr>
              <p:cNvSpPr/>
              <p:nvPr/>
            </p:nvSpPr>
            <p:spPr>
              <a:xfrm>
                <a:off x="2938532" y="1522147"/>
                <a:ext cx="1000360" cy="348226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E29C6A6A-77E7-FF38-A0CB-7BEADC5700DD}"/>
                  </a:ext>
                </a:extLst>
              </p:cNvPr>
              <p:cNvSpPr txBox="1"/>
              <p:nvPr/>
            </p:nvSpPr>
            <p:spPr>
              <a:xfrm>
                <a:off x="2934098" y="1541743"/>
                <a:ext cx="998402" cy="3377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การจัด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ทรัพยากรการเรียนรู้</a:t>
                </a:r>
              </a:p>
            </p:txBody>
          </p:sp>
        </p:grp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E6959713-B601-C35F-AB68-B2271016F1B4}"/>
              </a:ext>
            </a:extLst>
          </p:cNvPr>
          <p:cNvGrpSpPr/>
          <p:nvPr/>
        </p:nvGrpSpPr>
        <p:grpSpPr>
          <a:xfrm>
            <a:off x="7822658" y="1320602"/>
            <a:ext cx="936571" cy="1941376"/>
            <a:chOff x="2917521" y="1519755"/>
            <a:chExt cx="963981" cy="1782771"/>
          </a:xfrm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0FD660D1-E111-65BF-38E6-2456E98D906D}"/>
                </a:ext>
              </a:extLst>
            </p:cNvPr>
            <p:cNvSpPr/>
            <p:nvPr/>
          </p:nvSpPr>
          <p:spPr>
            <a:xfrm>
              <a:off x="2931279" y="1682639"/>
              <a:ext cx="922999" cy="1619887"/>
            </a:xfrm>
            <a:prstGeom prst="roundRect">
              <a:avLst>
                <a:gd name="adj" fmla="val 64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F64105BC-5A01-C0AB-0D63-9AA187B34EB9}"/>
                </a:ext>
              </a:extLst>
            </p:cNvPr>
            <p:cNvSpPr txBox="1"/>
            <p:nvPr/>
          </p:nvSpPr>
          <p:spPr>
            <a:xfrm>
              <a:off x="2917521" y="1886731"/>
              <a:ext cx="963981" cy="1256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-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เครือข่ายความร่วมมือ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และการมีส่วนร่วมของชุมชนและครอบครัว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การวิจัยและ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องค์</a:t>
              </a:r>
              <a:r>
                <a:rPr kumimoji="0" lang="th-TH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ความรู้ด้าน</a:t>
              </a:r>
              <a:br>
                <a:rPr kumimoji="0" lang="en-US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</a:br>
              <a:r>
                <a:rPr kumimoji="0" lang="th-TH" sz="10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การจัดการศึกษา</a:t>
              </a:r>
              <a:endParaRPr kumimoji="0" lang="en-US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114300" marR="0" lvl="0" indent="-11430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ระบบริหารงานบุคคล (ครู/บุคลากรทางการศึกษา)</a:t>
              </a:r>
            </a:p>
          </p:txBody>
        </p: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A104E105-63B6-D8C6-D7D5-4E5DEE827D69}"/>
                </a:ext>
              </a:extLst>
            </p:cNvPr>
            <p:cNvGrpSpPr/>
            <p:nvPr/>
          </p:nvGrpSpPr>
          <p:grpSpPr>
            <a:xfrm>
              <a:off x="2929725" y="1519755"/>
              <a:ext cx="931819" cy="444969"/>
              <a:chOff x="2929725" y="1519755"/>
              <a:chExt cx="931819" cy="444969"/>
            </a:xfrm>
          </p:grpSpPr>
          <p:sp>
            <p:nvSpPr>
              <p:cNvPr id="176" name="Rectangle: Top Corners Rounded 175">
                <a:extLst>
                  <a:ext uri="{FF2B5EF4-FFF2-40B4-BE49-F238E27FC236}">
                    <a16:creationId xmlns:a16="http://schemas.microsoft.com/office/drawing/2014/main" id="{1A77E67D-B89C-EB6E-31BA-2627150916BB}"/>
                  </a:ext>
                </a:extLst>
              </p:cNvPr>
              <p:cNvSpPr/>
              <p:nvPr/>
            </p:nvSpPr>
            <p:spPr>
              <a:xfrm>
                <a:off x="2929725" y="1545913"/>
                <a:ext cx="931819" cy="364664"/>
              </a:xfrm>
              <a:prstGeom prst="round2SameRect">
                <a:avLst/>
              </a:prstGeom>
              <a:solidFill>
                <a:srgbClr val="1F4E79"/>
              </a:solidFill>
              <a:ln w="12700">
                <a:solidFill>
                  <a:srgbClr val="2F52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78F6F197-7076-DB0A-6ED6-F5D79F33DDF8}"/>
                  </a:ext>
                </a:extLst>
              </p:cNvPr>
              <p:cNvSpPr txBox="1"/>
              <p:nvPr/>
            </p:nvSpPr>
            <p:spPr>
              <a:xfrm>
                <a:off x="2932191" y="1519755"/>
                <a:ext cx="917139" cy="44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สภาพแวดล้อมที่เอื้อต่อการพัฒนา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การเรียนรู้</a:t>
                </a:r>
              </a:p>
            </p:txBody>
          </p:sp>
        </p:grp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id="{0EDC7A92-404E-69CD-C5BD-C2DE9A653E75}"/>
              </a:ext>
            </a:extLst>
          </p:cNvPr>
          <p:cNvSpPr txBox="1"/>
          <p:nvPr/>
        </p:nvSpPr>
        <p:spPr>
          <a:xfrm>
            <a:off x="3354101" y="3936407"/>
            <a:ext cx="1181588" cy="157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สป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ศธ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(สช./ สำนักงาน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ก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)/สพฐ./ สอศ./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สมศ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สสวท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/คส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MWIT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3" marR="0" lvl="0" indent="-873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สถ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.***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กระทรวงการอุดมศึกษาฯ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 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สวทช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  <a:p>
            <a:pPr marL="87313" marR="0" lvl="0" indent="-873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กรุงเทพมหานคร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FD3E5E57-FAA3-BFD8-E9E0-CE2871FE7485}"/>
              </a:ext>
            </a:extLst>
          </p:cNvPr>
          <p:cNvSpPr txBox="1"/>
          <p:nvPr/>
        </p:nvSpPr>
        <p:spPr>
          <a:xfrm>
            <a:off x="4536101" y="3913207"/>
            <a:ext cx="1181588" cy="157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สป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ศธ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(สช.)/สพฐ./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สกศ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สอศ./สมศ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สสวท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/คส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MWIT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สถ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.***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กระทรวงการอุดมศึกษาฯ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./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สวทช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กรุงเทพมหานคร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AEE9E5E1-E55C-5646-F241-00C089149DEE}"/>
              </a:ext>
            </a:extLst>
          </p:cNvPr>
          <p:cNvSpPr txBox="1"/>
          <p:nvPr/>
        </p:nvSpPr>
        <p:spPr>
          <a:xfrm>
            <a:off x="5727350" y="3890825"/>
            <a:ext cx="1181588" cy="1426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สป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ศธ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(สช.)/สพฐ./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สกศ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สอศ./สสวท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คส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/สมศ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 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MWIT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/สทศ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สถ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.***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กระทรวงการอุดมศึกษาฯ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 </a:t>
            </a:r>
            <a:r>
              <a:rPr kumimoji="0" lang="th-TH" sz="12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สป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อว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กรุงเทพมหานคร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94AB83D7-BA7B-ED29-E6FE-AAB66A26F1A0}"/>
              </a:ext>
            </a:extLst>
          </p:cNvPr>
          <p:cNvSpPr txBox="1"/>
          <p:nvPr/>
        </p:nvSpPr>
        <p:spPr>
          <a:xfrm>
            <a:off x="9455183" y="402136"/>
            <a:ext cx="2196044" cy="28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เจ้าภาพหลัก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กระทรวงศึกษาธิการ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B6BD8871-AB89-A55E-79CF-9865C113A3BD}"/>
              </a:ext>
            </a:extLst>
          </p:cNvPr>
          <p:cNvSpPr txBox="1"/>
          <p:nvPr/>
        </p:nvSpPr>
        <p:spPr>
          <a:xfrm>
            <a:off x="9531205" y="2879146"/>
            <a:ext cx="2423381" cy="11147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สัดส่วนนักเรียนระดับชั้น ม</a:t>
            </a: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ที่มีผลการ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ทดสอบทางการศึกษาระดับชาติขั้นพื้นฐาน (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O-Net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ร้อยละ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50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ขึ้นไปของคะแนนเต็ม ใน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วิชาหลักต่อจำนวนนักเรียนระดับ ม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ที่เข้ารับการทดสอบ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ภายในปี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2570)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 :</a:t>
            </a:r>
            <a:b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ภาษาไทย ร้อยละ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85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คณิตศาสตร์ ร้อยละ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 </a:t>
            </a:r>
            <a:endParaRPr kumimoji="0" lang="th-TH" sz="1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2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วิทยาศาสตร์ ร้อยละ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 </a:t>
            </a:r>
            <a:endParaRPr kumimoji="0" lang="th-TH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10C3D2DD-914D-1928-9F2D-05ADCC7B6BD4}"/>
              </a:ext>
            </a:extLst>
          </p:cNvPr>
          <p:cNvSpPr txBox="1"/>
          <p:nvPr/>
        </p:nvSpPr>
        <p:spPr>
          <a:xfrm>
            <a:off x="9045090" y="5765587"/>
            <a:ext cx="32595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marR="0" lvl="0" indent="-8572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1338" algn="l"/>
              </a:tabLst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ตัวชี้วัดที่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ตัวชี้วัดและค่าเป้าหมายจากแผนแม่บทฯ ประเด็นที่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</a:t>
            </a:r>
          </a:p>
          <a:p>
            <a:pPr marL="85725" marR="0" lvl="0" indent="-8572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1338" algn="l"/>
              </a:tabLst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กำหนดจากที่ประชุมหารือหน่วยงานหลัก โดยรอกำหนด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ค่าเป้าหมายจากเจ้าภาพ</a:t>
            </a:r>
          </a:p>
        </p:txBody>
      </p:sp>
      <p:pic>
        <p:nvPicPr>
          <p:cNvPr id="202" name="Google Shape;285;p6" descr="12) แผนแม่บทประเด็น การพัฒนาการเรียนรู้ – NSCR">
            <a:extLst>
              <a:ext uri="{FF2B5EF4-FFF2-40B4-BE49-F238E27FC236}">
                <a16:creationId xmlns:a16="http://schemas.microsoft.com/office/drawing/2014/main" id="{A3C2D49B-6A06-49BD-1C5C-799D6B6D8A3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7238" y="392617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6E7AA6E-7BA9-0F3F-745C-2FD9B9FD9028}"/>
              </a:ext>
            </a:extLst>
          </p:cNvPr>
          <p:cNvSpPr/>
          <p:nvPr/>
        </p:nvSpPr>
        <p:spPr>
          <a:xfrm>
            <a:off x="2271845" y="1331960"/>
            <a:ext cx="1024487" cy="1971991"/>
          </a:xfrm>
          <a:prstGeom prst="roundRect">
            <a:avLst>
              <a:gd name="adj" fmla="val 5645"/>
            </a:avLst>
          </a:prstGeom>
          <a:solidFill>
            <a:schemeClr val="bg1">
              <a:lumMod val="9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672DE4A-5E56-F508-2CBC-1C5364032638}"/>
              </a:ext>
            </a:extLst>
          </p:cNvPr>
          <p:cNvSpPr/>
          <p:nvPr/>
        </p:nvSpPr>
        <p:spPr>
          <a:xfrm>
            <a:off x="6826922" y="1323700"/>
            <a:ext cx="1929364" cy="1979660"/>
          </a:xfrm>
          <a:prstGeom prst="roundRect">
            <a:avLst>
              <a:gd name="adj" fmla="val 3561"/>
            </a:avLst>
          </a:prstGeom>
          <a:solidFill>
            <a:schemeClr val="bg1">
              <a:lumMod val="9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7784EA-3CA7-2015-8B9D-E06F6FE5D591}"/>
              </a:ext>
            </a:extLst>
          </p:cNvPr>
          <p:cNvSpPr txBox="1"/>
          <p:nvPr/>
        </p:nvSpPr>
        <p:spPr>
          <a:xfrm>
            <a:off x="9682570" y="3850467"/>
            <a:ext cx="2113514" cy="987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คะแนนเฉลี่ยผลการทดสอบทางการศึกษาระดับชาติขั้นพื้นฐาน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O-Net)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ของนักเรียนชั้น 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</a:t>
            </a: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 </a:t>
            </a:r>
            <a:b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ที่เข้ารับการทดสอบใน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3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วิชาหลัก</a:t>
            </a:r>
            <a:endParaRPr kumimoji="0" lang="th-TH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**: </a:t>
            </a:r>
            <a:endParaRPr kumimoji="0" lang="th-TH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7312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ภาษาไทย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X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คะแนน </a:t>
            </a:r>
          </a:p>
          <a:p>
            <a:pPr marL="87312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คณิตศาสตร์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X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คะแนน</a:t>
            </a:r>
          </a:p>
          <a:p>
            <a:pPr marL="87312" marR="0" lvl="0" indent="0" algn="ctr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วิทยาศาสตร์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X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คะแนน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1D9D18-1044-2207-40F6-690340D84402}"/>
              </a:ext>
            </a:extLst>
          </p:cNvPr>
          <p:cNvSpPr txBox="1"/>
          <p:nvPr/>
        </p:nvSpPr>
        <p:spPr>
          <a:xfrm>
            <a:off x="3226406" y="5742126"/>
            <a:ext cx="3765053" cy="3675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104775" marR="0" lvl="0" indent="-1047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สัดส่วนนักเรียนระดับชั้น ม</a:t>
            </a: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ที่มีผลการทดสอบทางการศึกษาระดับชาติขั้นพื้นฐาน (</a:t>
            </a: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O-Net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50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ขึ้นไปของคะแนนเต็ม ใน </a:t>
            </a: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วิชาหลักต่อจำนวนนักเรียนระดับ ม</a:t>
            </a:r>
            <a:r>
              <a:rPr kumimoji="0" lang="en-US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</a:t>
            </a:r>
            <a:r>
              <a:rPr kumimoji="0" lang="th-TH" sz="11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ที่เข้ารับการทดสอบ</a:t>
            </a:r>
            <a:endParaRPr kumimoji="0" lang="en-US" sz="2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B1789D-EF64-E12A-409B-DCC4A4C9F371}"/>
              </a:ext>
            </a:extLst>
          </p:cNvPr>
          <p:cNvSpPr txBox="1"/>
          <p:nvPr/>
        </p:nvSpPr>
        <p:spPr>
          <a:xfrm>
            <a:off x="3218091" y="6248532"/>
            <a:ext cx="3765053" cy="3675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104775" marR="0" lvl="0" indent="-1047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คะแนนเฉลี่ยผลการทดสอบทางการศึกษาระดับชาติขั้นพื้นฐานของนักเรียนชั้น ม</a:t>
            </a: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.3  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ที่เข้ารับการทดสอบใน </a:t>
            </a: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วิชาหลัก</a:t>
            </a:r>
            <a:endParaRPr kumimoji="0" lang="en-US" sz="28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0C84345-2570-37E9-3643-BD4890748557}"/>
              </a:ext>
            </a:extLst>
          </p:cNvPr>
          <p:cNvSpPr/>
          <p:nvPr/>
        </p:nvSpPr>
        <p:spPr>
          <a:xfrm rot="993858">
            <a:off x="6671881" y="5635051"/>
            <a:ext cx="484758" cy="1682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AA331B2-F978-A28A-670E-06E8A309E2FD}"/>
              </a:ext>
            </a:extLst>
          </p:cNvPr>
          <p:cNvSpPr/>
          <p:nvPr/>
        </p:nvSpPr>
        <p:spPr>
          <a:xfrm rot="993858">
            <a:off x="6670642" y="6162366"/>
            <a:ext cx="484758" cy="1682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55CEE-2CA3-DAC6-34FA-54119C0577B1}"/>
              </a:ext>
            </a:extLst>
          </p:cNvPr>
          <p:cNvSpPr txBox="1"/>
          <p:nvPr/>
        </p:nvSpPr>
        <p:spPr>
          <a:xfrm>
            <a:off x="7371629" y="5904462"/>
            <a:ext cx="1289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ยกเว้นวัดที่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MWIT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สอศ. และ สป.อว.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C1380AC7-E69D-737D-444E-4AA27C27B27B}"/>
              </a:ext>
            </a:extLst>
          </p:cNvPr>
          <p:cNvSpPr/>
          <p:nvPr/>
        </p:nvSpPr>
        <p:spPr>
          <a:xfrm>
            <a:off x="7212627" y="5866001"/>
            <a:ext cx="148923" cy="6351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DF2D0EA-3BB8-A9C0-96F3-50A20D8C2A3A}"/>
              </a:ext>
            </a:extLst>
          </p:cNvPr>
          <p:cNvCxnSpPr>
            <a:cxnSpLocks/>
          </p:cNvCxnSpPr>
          <p:nvPr/>
        </p:nvCxnSpPr>
        <p:spPr>
          <a:xfrm>
            <a:off x="2175561" y="885367"/>
            <a:ext cx="0" cy="5734071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52708D5-CA9D-AEF1-F6CD-037C626D459C}"/>
              </a:ext>
            </a:extLst>
          </p:cNvPr>
          <p:cNvSpPr txBox="1"/>
          <p:nvPr/>
        </p:nvSpPr>
        <p:spPr>
          <a:xfrm>
            <a:off x="1075760" y="1669607"/>
            <a:ext cx="921681" cy="132760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คนไทยได้รับการศึกษาที่มี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คุณภาพตามมาตรฐาน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มีทักษะการเรียนรู้ และทักษะที่จำเป็น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ของโลกศตวรรษที่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21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สามารถเข้าถึงการเรียนรู้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อย่างต่อเนื่องตลอดชีวิตดีขึ้น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4C1C9CA-E3ED-0198-052E-8416836A9C0D}"/>
              </a:ext>
            </a:extLst>
          </p:cNvPr>
          <p:cNvSpPr txBox="1"/>
          <p:nvPr/>
        </p:nvSpPr>
        <p:spPr>
          <a:xfrm>
            <a:off x="-694" y="6589119"/>
            <a:ext cx="99842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8900" algn="l"/>
              </a:tabLst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**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หมายถึง กำหนดตัวชี้วัดของ สถ. และถ่ายทอดเป็นตัวชี้วัด อปท.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1864C8-5A62-E57A-052D-6A761314A5F5}"/>
              </a:ext>
            </a:extLst>
          </p:cNvPr>
          <p:cNvSpPr/>
          <p:nvPr/>
        </p:nvSpPr>
        <p:spPr>
          <a:xfrm>
            <a:off x="3346161" y="2991311"/>
            <a:ext cx="1105960" cy="8799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Pain Point :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โรงเรียนขยายโอกาสมีปัญหาครูไม่ครบชั้นเรียน </a:t>
            </a:r>
            <a:b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ทำให้ครูประถมต้องสอน</a:t>
            </a:r>
            <a:b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ในระดับมัธยม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D0EDE03-77A2-C227-DED2-D1F4FC66ADA6}"/>
              </a:ext>
            </a:extLst>
          </p:cNvPr>
          <p:cNvSpPr/>
          <p:nvPr/>
        </p:nvSpPr>
        <p:spPr>
          <a:xfrm>
            <a:off x="4548669" y="2887147"/>
            <a:ext cx="1088211" cy="999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Pain Point :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การเรียนการสอนใ</a:t>
            </a:r>
            <a:r>
              <a:rPr kumimoji="0" lang="th-TH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นปัจจุบัน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ไม่ได้เน้นการคิดวิเคราะห์ แต่ข้อสอบ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จะเน้นในเชิงคิดวิเคราะห์ ทำให้เด็กนักเรียนทำคะแนนสอบ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ได้ไม่ดี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0A8397-C059-3CC3-2B8E-1FF3B2FB1D4A}"/>
              </a:ext>
            </a:extLst>
          </p:cNvPr>
          <p:cNvSpPr/>
          <p:nvPr/>
        </p:nvSpPr>
        <p:spPr>
          <a:xfrm>
            <a:off x="5738951" y="2757663"/>
            <a:ext cx="1049277" cy="11371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Pain Point :</a:t>
            </a:r>
            <a:endParaRPr kumimoji="0" lang="th-TH" sz="1000" b="1" i="0" u="none" strike="noStrike" kern="1200" cap="none" spc="-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การสอบ </a:t>
            </a:r>
            <a:r>
              <a:rPr kumimoji="0" lang="en-US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 </a:t>
            </a:r>
            <a:r>
              <a:rPr kumimoji="0" lang="th-TH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เป็นการสอบ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ด้วย </a:t>
            </a: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Computer Base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สร้าง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ความลำบากให้กับเด็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นักเรียนที่ไม่มีทักษะ</a:t>
            </a:r>
            <a:b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ในการ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ใช้ </a:t>
            </a:r>
            <a:r>
              <a:rPr kumimoji="0" lang="en-US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Computer </a:t>
            </a:r>
            <a:r>
              <a: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ส่งผล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ทำให้คะแนน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ลดลง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42505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2D06F01-2A8E-09F8-8F97-48E7B3489544}"/>
              </a:ext>
            </a:extLst>
          </p:cNvPr>
          <p:cNvSpPr txBox="1"/>
          <p:nvPr/>
        </p:nvSpPr>
        <p:spPr>
          <a:xfrm>
            <a:off x="492344" y="450999"/>
            <a:ext cx="5680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  <a:sym typeface="Arial"/>
              </a:rPr>
              <a:t>สรุปหน่วยงานหลักและหน่วยงานสนับสนุน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DD09CFF3-3E13-E665-5B5C-E3AC052010A5}"/>
              </a:ext>
            </a:extLst>
          </p:cNvPr>
          <p:cNvSpPr/>
          <p:nvPr/>
        </p:nvSpPr>
        <p:spPr>
          <a:xfrm flipV="1">
            <a:off x="10868284" y="5941049"/>
            <a:ext cx="1035552" cy="612391"/>
          </a:xfrm>
          <a:prstGeom prst="round2SameRect">
            <a:avLst>
              <a:gd name="adj1" fmla="val 24666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D9C28F6-DA65-81E0-8128-8BD65A57A2CB}"/>
              </a:ext>
            </a:extLst>
          </p:cNvPr>
          <p:cNvSpPr/>
          <p:nvPr/>
        </p:nvSpPr>
        <p:spPr>
          <a:xfrm flipV="1">
            <a:off x="8419760" y="5952207"/>
            <a:ext cx="2335096" cy="625386"/>
          </a:xfrm>
          <a:prstGeom prst="round2SameRect">
            <a:avLst>
              <a:gd name="adj1" fmla="val 34332"/>
              <a:gd name="adj2" fmla="val 0"/>
            </a:avLst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40EBB67C-2593-56F2-5F82-9DB5FF46F7E1}"/>
              </a:ext>
            </a:extLst>
          </p:cNvPr>
          <p:cNvSpPr/>
          <p:nvPr/>
        </p:nvSpPr>
        <p:spPr>
          <a:xfrm flipV="1">
            <a:off x="6132513" y="5965201"/>
            <a:ext cx="2146975" cy="612391"/>
          </a:xfrm>
          <a:prstGeom prst="round2SameRect">
            <a:avLst>
              <a:gd name="adj1" fmla="val 31001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D6D6FA41-6A8B-0879-FA2C-3AD93DF39172}"/>
              </a:ext>
            </a:extLst>
          </p:cNvPr>
          <p:cNvSpPr/>
          <p:nvPr/>
        </p:nvSpPr>
        <p:spPr>
          <a:xfrm flipV="1">
            <a:off x="468871" y="5965203"/>
            <a:ext cx="5512086" cy="612391"/>
          </a:xfrm>
          <a:prstGeom prst="round2SameRect">
            <a:avLst>
              <a:gd name="adj1" fmla="val 25555"/>
              <a:gd name="adj2" fmla="val 0"/>
            </a:avLst>
          </a:prstGeom>
          <a:solidFill>
            <a:srgbClr val="D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6C06CB5-5E9D-783D-40F8-0F344E67723F}"/>
              </a:ext>
            </a:extLst>
          </p:cNvPr>
          <p:cNvSpPr/>
          <p:nvPr/>
        </p:nvSpPr>
        <p:spPr bwMode="hidden">
          <a:xfrm>
            <a:off x="71462" y="1833023"/>
            <a:ext cx="11895263" cy="4104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C2BAA95-6D80-2855-3D64-03D81BCF51CD}"/>
              </a:ext>
            </a:extLst>
          </p:cNvPr>
          <p:cNvSpPr/>
          <p:nvPr/>
        </p:nvSpPr>
        <p:spPr>
          <a:xfrm>
            <a:off x="76325" y="946236"/>
            <a:ext cx="11895262" cy="9052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E6030D7-9BD3-E6BC-2095-27161AA93142}"/>
              </a:ext>
            </a:extLst>
          </p:cNvPr>
          <p:cNvSpPr txBox="1"/>
          <p:nvPr/>
        </p:nvSpPr>
        <p:spPr>
          <a:xfrm>
            <a:off x="388976" y="949694"/>
            <a:ext cx="2526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กระทรวงศึกษาธิการ (ศธ.)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AC1AE60-8210-40F6-4A81-0ABE9AAFAB5C}"/>
              </a:ext>
            </a:extLst>
          </p:cNvPr>
          <p:cNvSpPr/>
          <p:nvPr/>
        </p:nvSpPr>
        <p:spPr>
          <a:xfrm>
            <a:off x="435005" y="966308"/>
            <a:ext cx="5585364" cy="5616000"/>
          </a:xfrm>
          <a:prstGeom prst="roundRect">
            <a:avLst>
              <a:gd name="adj" fmla="val 21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907426-D69B-59E3-03DD-6A9254DF0D7E}"/>
              </a:ext>
            </a:extLst>
          </p:cNvPr>
          <p:cNvSpPr txBox="1"/>
          <p:nvPr/>
        </p:nvSpPr>
        <p:spPr>
          <a:xfrm>
            <a:off x="947651" y="5993874"/>
            <a:ext cx="4599709" cy="656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</a:t>
            </a:r>
            <a:b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EDC44EF3-ADC7-8D3A-1050-3F02DFC0492F}"/>
              </a:ext>
            </a:extLst>
          </p:cNvPr>
          <p:cNvSpPr/>
          <p:nvPr/>
        </p:nvSpPr>
        <p:spPr>
          <a:xfrm>
            <a:off x="6091280" y="966307"/>
            <a:ext cx="2229280" cy="5616000"/>
          </a:xfrm>
          <a:prstGeom prst="roundRect">
            <a:avLst>
              <a:gd name="adj" fmla="val 6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86020E3-1097-CCC5-B1FD-5BF1E4153B72}"/>
              </a:ext>
            </a:extLst>
          </p:cNvPr>
          <p:cNvSpPr/>
          <p:nvPr/>
        </p:nvSpPr>
        <p:spPr>
          <a:xfrm>
            <a:off x="8381638" y="966307"/>
            <a:ext cx="2394462" cy="5616000"/>
          </a:xfrm>
          <a:prstGeom prst="roundRect">
            <a:avLst>
              <a:gd name="adj" fmla="val 52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3D229196-0C8A-E343-5F78-2BE0CED1D115}"/>
              </a:ext>
            </a:extLst>
          </p:cNvPr>
          <p:cNvSpPr/>
          <p:nvPr/>
        </p:nvSpPr>
        <p:spPr>
          <a:xfrm>
            <a:off x="10838857" y="966307"/>
            <a:ext cx="1099516" cy="5616000"/>
          </a:xfrm>
          <a:prstGeom prst="roundRect">
            <a:avLst>
              <a:gd name="adj" fmla="val 117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38F58BD-C25A-B4BE-504B-D304377A3A54}"/>
              </a:ext>
            </a:extLst>
          </p:cNvPr>
          <p:cNvSpPr txBox="1"/>
          <p:nvPr/>
        </p:nvSpPr>
        <p:spPr>
          <a:xfrm>
            <a:off x="6411884" y="5999212"/>
            <a:ext cx="1596654" cy="83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รัฐวิสาหกิจ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อื่น ๆ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F7AACA0-07C9-D48A-B57D-DB506761E7C6}"/>
              </a:ext>
            </a:extLst>
          </p:cNvPr>
          <p:cNvSpPr txBox="1"/>
          <p:nvPr/>
        </p:nvSpPr>
        <p:spPr>
          <a:xfrm>
            <a:off x="8811276" y="5996957"/>
            <a:ext cx="1596654" cy="656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C8ABC3-648D-6FBB-C3DE-01BD675EAF65}"/>
              </a:ext>
            </a:extLst>
          </p:cNvPr>
          <p:cNvSpPr txBox="1"/>
          <p:nvPr/>
        </p:nvSpPr>
        <p:spPr>
          <a:xfrm>
            <a:off x="10875300" y="5973189"/>
            <a:ext cx="1028536" cy="88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จังหวัด**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D52F46A-3119-5DE1-E044-E4B14CA6440D}"/>
              </a:ext>
            </a:extLst>
          </p:cNvPr>
          <p:cNvSpPr/>
          <p:nvPr/>
        </p:nvSpPr>
        <p:spPr>
          <a:xfrm rot="16200000">
            <a:off x="-180262" y="1231712"/>
            <a:ext cx="861714" cy="274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FFCCB38-75D3-0041-7DE9-1E7B96A6BCE0}"/>
              </a:ext>
            </a:extLst>
          </p:cNvPr>
          <p:cNvSpPr txBox="1"/>
          <p:nvPr/>
        </p:nvSpPr>
        <p:spPr>
          <a:xfrm rot="16200000">
            <a:off x="-287213" y="1198394"/>
            <a:ext cx="10656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22C7B23-7525-394F-4016-A5355A152981}"/>
              </a:ext>
            </a:extLst>
          </p:cNvPr>
          <p:cNvSpPr/>
          <p:nvPr/>
        </p:nvSpPr>
        <p:spPr>
          <a:xfrm rot="16200000">
            <a:off x="-1737097" y="3737924"/>
            <a:ext cx="3960000" cy="2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85B45CE-DDCD-53B1-BB8A-B13A1F53214F}"/>
              </a:ext>
            </a:extLst>
          </p:cNvPr>
          <p:cNvSpPr txBox="1"/>
          <p:nvPr/>
        </p:nvSpPr>
        <p:spPr>
          <a:xfrm rot="16200000">
            <a:off x="-1194508" y="3842873"/>
            <a:ext cx="2915861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หน่วยงานสนับสนุน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E36101-93DC-DC1E-5FF0-A52602DFC78C}"/>
              </a:ext>
            </a:extLst>
          </p:cNvPr>
          <p:cNvSpPr txBox="1"/>
          <p:nvPr/>
        </p:nvSpPr>
        <p:spPr>
          <a:xfrm>
            <a:off x="2025362" y="1820531"/>
            <a:ext cx="37224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 (สป.ศธ. (สช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/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สำนักงาน ก.ค.ศ.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))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สำนักงานคณะกรรมการการศึกษาขั้นพื้นฐาน (สพฐ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สำนักงานคณะกรรมการการอาชีวศึกษา (สอศ.)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42391-0DC1-BD7D-25C3-563EF9BD6434}"/>
              </a:ext>
            </a:extLst>
          </p:cNvPr>
          <p:cNvSpPr txBox="1"/>
          <p:nvPr/>
        </p:nvSpPr>
        <p:spPr>
          <a:xfrm>
            <a:off x="-50361" y="-174971"/>
            <a:ext cx="577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BD47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A08D98-6A82-0C91-533F-06F20AD5CB10}"/>
              </a:ext>
            </a:extLst>
          </p:cNvPr>
          <p:cNvSpPr txBox="1"/>
          <p:nvPr/>
        </p:nvSpPr>
        <p:spPr>
          <a:xfrm>
            <a:off x="2023312" y="968645"/>
            <a:ext cx="3678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สำนักงานเลขาธิการสภาการศึกษา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(สกศ.)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23E0C5-00CB-6DEA-890D-BEFBB4F281E0}"/>
              </a:ext>
            </a:extLst>
          </p:cNvPr>
          <p:cNvSpPr txBox="1"/>
          <p:nvPr/>
        </p:nvSpPr>
        <p:spPr>
          <a:xfrm>
            <a:off x="387929" y="1821940"/>
            <a:ext cx="2526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กระทรวงศึกษาธิการ (ศธ.)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7E036E-17B6-81FB-D713-CDA018621F97}"/>
              </a:ext>
            </a:extLst>
          </p:cNvPr>
          <p:cNvSpPr txBox="1"/>
          <p:nvPr/>
        </p:nvSpPr>
        <p:spPr>
          <a:xfrm>
            <a:off x="2029846" y="2696134"/>
            <a:ext cx="37508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 (สป.อว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381354-1D26-CF82-F686-3AC4E0153A17}"/>
              </a:ext>
            </a:extLst>
          </p:cNvPr>
          <p:cNvSpPr txBox="1"/>
          <p:nvPr/>
        </p:nvSpPr>
        <p:spPr>
          <a:xfrm>
            <a:off x="419845" y="2686429"/>
            <a:ext cx="1676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วิจัย และนวัตกรรม (อว.)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CD6F24-537B-E0F1-F987-3E5DDB8BC0DA}"/>
              </a:ext>
            </a:extLst>
          </p:cNvPr>
          <p:cNvSpPr txBox="1"/>
          <p:nvPr/>
        </p:nvSpPr>
        <p:spPr>
          <a:xfrm>
            <a:off x="9528677" y="403186"/>
            <a:ext cx="2448000" cy="461665"/>
          </a:xfrm>
          <a:prstGeom prst="rect">
            <a:avLst/>
          </a:prstGeom>
          <a:solidFill>
            <a:srgbClr val="D6D2E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13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069540-AAA8-79A0-EE87-1843CC7AD51E}"/>
              </a:ext>
            </a:extLst>
          </p:cNvPr>
          <p:cNvSpPr txBox="1"/>
          <p:nvPr/>
        </p:nvSpPr>
        <p:spPr>
          <a:xfrm>
            <a:off x="8364434" y="1781875"/>
            <a:ext cx="23972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กระทรวงศึกษาธิการ (ศธ.)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สำนักงานรับรองมาตรฐานและประเมินคุณภาพการศึกษา (สมศ</a:t>
            </a:r>
            <a:r>
              <a:rPr kumimoji="0" lang="en-US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โรงเรียนมหิดลวิทยานุสรณ์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MWIT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สำนักงานเลขาธิการคุรุสภา (คส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4. 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สถาบันทดสอบทางการศึกษาแห่งชาติ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(สทศ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524980-9B53-CA06-7337-C0220C45E7E5}"/>
              </a:ext>
            </a:extLst>
          </p:cNvPr>
          <p:cNvSpPr txBox="1"/>
          <p:nvPr/>
        </p:nvSpPr>
        <p:spPr bwMode="white">
          <a:xfrm>
            <a:off x="397750" y="-101751"/>
            <a:ext cx="1085369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68 : Agenda 6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การยกระดับผลการประเมินสมรรถนะนักเรียนตามมาตรฐานสากล 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PISA)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AA3612-2348-CAD7-2EED-12C79CF14CDB}"/>
              </a:ext>
            </a:extLst>
          </p:cNvPr>
          <p:cNvSpPr txBox="1"/>
          <p:nvPr/>
        </p:nvSpPr>
        <p:spPr>
          <a:xfrm>
            <a:off x="6132513" y="1862370"/>
            <a:ext cx="1844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กรุงเทพมหานคร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156058-EE18-FF91-DB14-0F551A5D97E3}"/>
              </a:ext>
            </a:extLst>
          </p:cNvPr>
          <p:cNvSpPr txBox="1"/>
          <p:nvPr/>
        </p:nvSpPr>
        <p:spPr>
          <a:xfrm>
            <a:off x="419845" y="4043250"/>
            <a:ext cx="170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กระทรวงมหาดไทย (มท.)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36503D-9D7F-3919-3E97-65EB494F0466}"/>
              </a:ext>
            </a:extLst>
          </p:cNvPr>
          <p:cNvSpPr txBox="1"/>
          <p:nvPr/>
        </p:nvSpPr>
        <p:spPr>
          <a:xfrm>
            <a:off x="2029846" y="4096891"/>
            <a:ext cx="4142044" cy="27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กรมส่งเสริมปกครองท้องถิ่น (สถ.)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1D64B0-68C0-A703-5A4A-504970DB0C8E}"/>
              </a:ext>
            </a:extLst>
          </p:cNvPr>
          <p:cNvSpPr txBox="1"/>
          <p:nvPr/>
        </p:nvSpPr>
        <p:spPr>
          <a:xfrm>
            <a:off x="8381638" y="954289"/>
            <a:ext cx="2373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กระทรวงศึกษาธิการ (ศธ.)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160338" marR="0" lvl="0" indent="-1603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สถาบันส่งเสริมการสอนวิทยาศาสตร์และเทคโนโลยี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(สสวท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th-TH" sz="1600" b="1" i="0" u="none" strike="noStrike" kern="1200" cap="none" spc="-3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5CA65-E2FA-FA9A-CDA9-BC5C34A88624}"/>
              </a:ext>
            </a:extLst>
          </p:cNvPr>
          <p:cNvSpPr txBox="1"/>
          <p:nvPr/>
        </p:nvSpPr>
        <p:spPr>
          <a:xfrm>
            <a:off x="468871" y="6577592"/>
            <a:ext cx="49603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 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หน่วยงานอื่น ๆ,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** 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หมายถึง ถ่ายทอดเป็นตัวชี้วัดระดับจังหวัด โดยมี สป.มท. เกี่ยวข้องในฐานะดูแลจังหวัด </a:t>
            </a:r>
            <a:endParaRPr kumimoji="0" lang="th-TH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CEA8D5-90B4-F90D-910C-FB883CB1DBD3}"/>
              </a:ext>
            </a:extLst>
          </p:cNvPr>
          <p:cNvSpPr txBox="1"/>
          <p:nvPr/>
        </p:nvSpPr>
        <p:spPr>
          <a:xfrm>
            <a:off x="8359572" y="3558282"/>
            <a:ext cx="2146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กระทรวงการอุดมศึกษา วิทยาศาสตร์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วิจัย และนวัตกรรม (อว.)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สำนักงานพัฒนาวิทยาศาสตร์และ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เทคโนโลยีแห่งชาติ (สวทช.) </a:t>
            </a:r>
          </a:p>
        </p:txBody>
      </p:sp>
    </p:spTree>
    <p:extLst>
      <p:ext uri="{BB962C8B-B14F-4D97-AF65-F5344CB8AC3E}">
        <p14:creationId xmlns:p14="http://schemas.microsoft.com/office/powerpoint/2010/main" val="42061888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F639D8-11E9-90EA-C64E-6DA1F6E98658}"/>
              </a:ext>
            </a:extLst>
          </p:cNvPr>
          <p:cNvSpPr/>
          <p:nvPr/>
        </p:nvSpPr>
        <p:spPr bwMode="blackWhite">
          <a:xfrm>
            <a:off x="1970402" y="1697299"/>
            <a:ext cx="10221598" cy="121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4D70A7-3602-A50B-E003-66E142DBED6E}"/>
              </a:ext>
            </a:extLst>
          </p:cNvPr>
          <p:cNvSpPr/>
          <p:nvPr/>
        </p:nvSpPr>
        <p:spPr>
          <a:xfrm>
            <a:off x="1219562" y="2017653"/>
            <a:ext cx="10007975" cy="1958683"/>
          </a:xfrm>
          <a:prstGeom prst="rect">
            <a:avLst/>
          </a:prstGeom>
          <a:solidFill>
            <a:srgbClr val="5353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79BD6C24-1F06-628E-0E56-1208612B797E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223260" y="2204651"/>
            <a:ext cx="9249115" cy="1589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defTabSz="457200">
              <a:lnSpc>
                <a:spcPct val="90000"/>
              </a:lnSpc>
              <a:defRPr/>
            </a:pPr>
            <a: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องค์ประกอบที่ </a:t>
            </a:r>
            <a:r>
              <a:rPr lang="en-US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endParaRPr lang="en-US" sz="36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defTabSz="457200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การประเมินประสิทธิผล</a:t>
            </a:r>
            <a:r>
              <a:rPr lang="th-TH" sz="3600" b="1" spc="-150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 </a:t>
            </a:r>
            <a:r>
              <a:rPr lang="th-TH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lang="en-US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Performance Base) </a:t>
            </a:r>
            <a:br>
              <a:rPr lang="en-US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(ร้อยละ </a:t>
            </a:r>
            <a:r>
              <a:rPr lang="en-US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70)</a:t>
            </a:r>
            <a:r>
              <a:rPr lang="th-TH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lang="en-US" sz="3600" b="1" dirty="0">
              <a:solidFill>
                <a:prstClr val="white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280F74-953D-3AB2-C82D-7FF107330D17}"/>
              </a:ext>
            </a:extLst>
          </p:cNvPr>
          <p:cNvGrpSpPr/>
          <p:nvPr/>
        </p:nvGrpSpPr>
        <p:grpSpPr bwMode="blackWhite">
          <a:xfrm>
            <a:off x="1330695" y="2204651"/>
            <a:ext cx="536594" cy="707886"/>
            <a:chOff x="-1878695" y="2391174"/>
            <a:chExt cx="536594" cy="707886"/>
          </a:xfrm>
        </p:grpSpPr>
        <p:sp>
          <p:nvSpPr>
            <p:cNvPr id="4" name="Teardrop 3">
              <a:extLst>
                <a:ext uri="{FF2B5EF4-FFF2-40B4-BE49-F238E27FC236}">
                  <a16:creationId xmlns:a16="http://schemas.microsoft.com/office/drawing/2014/main" id="{361D2B3D-7CAF-A062-162C-11BE19FB193A}"/>
                </a:ext>
              </a:extLst>
            </p:cNvPr>
            <p:cNvSpPr/>
            <p:nvPr/>
          </p:nvSpPr>
          <p:spPr bwMode="blackWhite">
            <a:xfrm rot="8100000">
              <a:off x="-1878695" y="2469618"/>
              <a:ext cx="536594" cy="536594"/>
            </a:xfrm>
            <a:prstGeom prst="teardrop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75B11C-B0A9-354E-9456-93FAB40B2E24}"/>
                </a:ext>
              </a:extLst>
            </p:cNvPr>
            <p:cNvSpPr txBox="1"/>
            <p:nvPr/>
          </p:nvSpPr>
          <p:spPr bwMode="blackWhite">
            <a:xfrm>
              <a:off x="-1846488" y="2391174"/>
              <a:ext cx="2892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53538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Tahoma" pitchFamily="34" charset="0"/>
                </a:rPr>
                <a:t>4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0382CD4-CC49-C51C-82E5-1C4C05050E3C}"/>
              </a:ext>
            </a:extLst>
          </p:cNvPr>
          <p:cNvSpPr txBox="1"/>
          <p:nvPr/>
        </p:nvSpPr>
        <p:spPr>
          <a:xfrm>
            <a:off x="1970402" y="3976336"/>
            <a:ext cx="9249115" cy="1324793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anchor="ctr">
            <a:noAutofit/>
          </a:bodyPr>
          <a:lstStyle/>
          <a:p>
            <a:pPr marL="284163" marR="0" lvl="0" indent="-200025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en-US" sz="3200" b="1" kern="1200" spc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4.1</a:t>
            </a:r>
            <a:r>
              <a:rPr lang="th-TH" sz="3200" b="1" kern="1200" spc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 </a:t>
            </a:r>
            <a:r>
              <a:rPr lang="th-TH" sz="32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ตัวชี้วัดเชิงยุทธศาสตร์สำคัญ (</a:t>
            </a:r>
            <a:r>
              <a:rPr lang="en-US" sz="32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Strategic KPIs)</a:t>
            </a:r>
          </a:p>
          <a:p>
            <a:pPr marL="284163" marR="0" lvl="0" indent="-200025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4.2 </a:t>
            </a:r>
            <a:r>
              <a:rPr lang="th-TH" sz="32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ตัวชี้วัดขับเคลื่อนการบูรณาการร่วมกัน (</a:t>
            </a:r>
            <a:r>
              <a:rPr lang="en-US" sz="32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Joint KPIs)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70399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4A8D17D-506C-297D-56C1-5858FAE72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6F172B-CCB1-4EEF-6B67-C0E2299FD3BC}"/>
              </a:ext>
            </a:extLst>
          </p:cNvPr>
          <p:cNvSpPr/>
          <p:nvPr/>
        </p:nvSpPr>
        <p:spPr>
          <a:xfrm>
            <a:off x="246977" y="1803897"/>
            <a:ext cx="5968862" cy="430887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txBody>
          <a:bodyPr wrap="square" anchor="ctr">
            <a:spAutoFit/>
          </a:bodyPr>
          <a:lstStyle/>
          <a:p>
            <a:pPr marL="115888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องค์ประกอบการประเมิน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0FAAD66-C377-E7A4-AE20-977D856E7AFE}"/>
              </a:ext>
            </a:extLst>
          </p:cNvPr>
          <p:cNvGrpSpPr/>
          <p:nvPr/>
        </p:nvGrpSpPr>
        <p:grpSpPr>
          <a:xfrm>
            <a:off x="6818896" y="4284936"/>
            <a:ext cx="4889799" cy="2184477"/>
            <a:chOff x="-3327401" y="-1378395"/>
            <a:chExt cx="3928048" cy="2184477"/>
          </a:xfrm>
        </p:grpSpPr>
        <p:sp>
          <p:nvSpPr>
            <p:cNvPr id="38" name="Rounded Rectangle 15">
              <a:extLst>
                <a:ext uri="{FF2B5EF4-FFF2-40B4-BE49-F238E27FC236}">
                  <a16:creationId xmlns:a16="http://schemas.microsoft.com/office/drawing/2014/main" id="{BBF6EBE7-0207-F305-5983-9C16A95A60CF}"/>
                </a:ext>
              </a:extLst>
            </p:cNvPr>
            <p:cNvSpPr/>
            <p:nvPr/>
          </p:nvSpPr>
          <p:spPr>
            <a:xfrm>
              <a:off x="-3327401" y="-1054175"/>
              <a:ext cx="3908442" cy="1860257"/>
            </a:xfrm>
            <a:prstGeom prst="roundRect">
              <a:avLst>
                <a:gd name="adj" fmla="val 6084"/>
              </a:avLst>
            </a:prstGeom>
            <a:solidFill>
              <a:schemeClr val="bg1"/>
            </a:solidFill>
            <a:ln w="2540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39" name="Rounded Rectangle 8">
              <a:extLst>
                <a:ext uri="{FF2B5EF4-FFF2-40B4-BE49-F238E27FC236}">
                  <a16:creationId xmlns:a16="http://schemas.microsoft.com/office/drawing/2014/main" id="{C8EE932D-6811-73AA-9634-48EA6858CBD7}"/>
                </a:ext>
              </a:extLst>
            </p:cNvPr>
            <p:cNvSpPr/>
            <p:nvPr/>
          </p:nvSpPr>
          <p:spPr>
            <a:xfrm>
              <a:off x="-3327400" y="-1378395"/>
              <a:ext cx="3908440" cy="556796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002060"/>
            </a:solidFill>
            <a:ln w="2540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B89604E-75A2-05E3-02CD-5A29CAB22AD0}"/>
                </a:ext>
              </a:extLst>
            </p:cNvPr>
            <p:cNvSpPr/>
            <p:nvPr/>
          </p:nvSpPr>
          <p:spPr>
            <a:xfrm>
              <a:off x="-3307795" y="-741210"/>
              <a:ext cx="3908442" cy="1515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การบริหารจัดการและอนุรักษ์ฟื้นฟูน้ำทั้งระบบ</a:t>
              </a:r>
            </a:p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การลดการปล่อยก๊าซเรือนกระจก</a:t>
              </a:r>
            </a:p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รายได้จากการท่องเที่ยว</a:t>
              </a:r>
            </a:p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รายได้ของผู้ประกอบการ </a:t>
              </a: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SMEs </a:t>
              </a: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และ </a:t>
              </a: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OTOP </a:t>
              </a:r>
            </a:p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th-TH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การลดปริมาณฝุ่นละออง </a:t>
              </a: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PM2.5</a:t>
              </a:r>
            </a:p>
            <a:p>
              <a:pPr marL="173038" marR="0" lvl="0" indent="-173038" algn="l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th-TH" b="1" dirty="0">
                  <a:solidFill>
                    <a:srgbClr val="000000"/>
                  </a:solidFill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การยกระดับผลการประเมินสมรรถนะนักเรียนตามมาตรฐานสากล (</a:t>
              </a:r>
              <a:r>
                <a:rPr lang="en-US" b="1" dirty="0">
                  <a:solidFill>
                    <a:srgbClr val="000000"/>
                  </a:solidFill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PISA)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0AD1942-2AA1-72DC-4B2B-2C892018F2BE}"/>
                </a:ext>
              </a:extLst>
            </p:cNvPr>
            <p:cNvSpPr/>
            <p:nvPr/>
          </p:nvSpPr>
          <p:spPr>
            <a:xfrm>
              <a:off x="-3246262" y="-1300308"/>
              <a:ext cx="372336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 (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ตัวชี้วัดขับเคลื่อนการบูรณาการร่วมกัน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맑은 고딕" panose="020B0503020000020004" pitchFamily="34" charset="-127"/>
                <a:cs typeface="TH SarabunPSK" panose="020B0500040200020003" pitchFamily="34" charset="-34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8739DDF6-1A6B-4E89-4A05-3B7393265AA4}"/>
              </a:ext>
            </a:extLst>
          </p:cNvPr>
          <p:cNvSpPr txBox="1"/>
          <p:nvPr/>
        </p:nvSpPr>
        <p:spPr>
          <a:xfrm>
            <a:off x="213556" y="939858"/>
            <a:ext cx="11575990" cy="725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การประเมินผลการปฏิบัติราชการของส่วนราชการ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องค์ประกอบที่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Base</a:t>
            </a:r>
            <a:r>
              <a:rPr lang="en-US" sz="2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พิจารณาความเชื่อมโยงจาก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เป็นลำดับแรก</a:t>
            </a:r>
          </a:p>
        </p:txBody>
      </p:sp>
      <p:sp>
        <p:nvSpPr>
          <p:cNvPr id="2" name="สี่เหลี่ยมผืนผ้า: มุมมน 5">
            <a:extLst>
              <a:ext uri="{FF2B5EF4-FFF2-40B4-BE49-F238E27FC236}">
                <a16:creationId xmlns:a16="http://schemas.microsoft.com/office/drawing/2014/main" id="{A87B149F-2554-B675-7890-8D8C7F3BDCEA}"/>
              </a:ext>
            </a:extLst>
          </p:cNvPr>
          <p:cNvSpPr/>
          <p:nvPr/>
        </p:nvSpPr>
        <p:spPr>
          <a:xfrm>
            <a:off x="275838" y="2309940"/>
            <a:ext cx="5940000" cy="4261341"/>
          </a:xfrm>
          <a:prstGeom prst="roundRect">
            <a:avLst>
              <a:gd name="adj" fmla="val 5539"/>
            </a:avLst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ตาราง 3">
            <a:extLst>
              <a:ext uri="{FF2B5EF4-FFF2-40B4-BE49-F238E27FC236}">
                <a16:creationId xmlns:a16="http://schemas.microsoft.com/office/drawing/2014/main" id="{59042133-AC46-E8F7-8750-08FF3EA29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577884"/>
              </p:ext>
            </p:extLst>
          </p:nvPr>
        </p:nvGraphicFramePr>
        <p:xfrm>
          <a:off x="390090" y="2807527"/>
          <a:ext cx="5724000" cy="3592499"/>
        </p:xfrm>
        <a:graphic>
          <a:graphicData uri="http://schemas.openxmlformats.org/drawingml/2006/table">
            <a:tbl>
              <a:tblPr/>
              <a:tblGrid>
                <a:gridCol w="5724000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2479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spc="-30" baseline="0" dirty="0">
                          <a:solidFill>
                            <a:srgbClr val="ED7D3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800" b="1" kern="100" spc="-30" baseline="0" dirty="0">
                          <a:solidFill>
                            <a:srgbClr val="ED7D3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800" b="1" kern="100" spc="-30" baseline="0" dirty="0">
                          <a:solidFill>
                            <a:srgbClr val="ED7D3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</a:t>
                      </a:r>
                      <a:r>
                        <a:rPr lang="th-TH" sz="1800" b="1" kern="100" spc="-30" baseline="0" dirty="0">
                          <a:solidFill>
                            <a:srgbClr val="ED7D3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kern="100" spc="-30" baseline="0" dirty="0">
                        <a:solidFill>
                          <a:srgbClr val="ED7D3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นโยบายรัฐบาล มติคณะรัฐมนตรี ข้อสั่งการรัฐมนตรี แถลงการณ์นโยบายของรัฐบาล </a:t>
                      </a:r>
                      <a:b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เช่น การขับเคลื่อนงานบริการ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e-Service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ตามมติคณะรัฐมนตรี แถลงการณ์นโยบายของนายกรัฐมนตรี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(Ignite Thailand)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เป็นต้น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ตัวชี้วัดจากแผนแม่บทฯ แผนพัฒนาฯ ฉบับที่ </a:t>
                      </a:r>
                      <a:r>
                        <a:rPr lang="en-US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ที่หน่วยงานเป็นเจ้าภาพในการขับเคลื่อนเป้าหมาย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ตัวชี้วัดสากลที่เกี่ยวข้องกับภารกิจของหน่วยงาน </a:t>
                      </a: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ตัวชี้วัดจากแผนระดับชาติต่าง ๆ เช่น แผนระดับ 2 แผนระดับ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แผนงานบูรณาการ เป็นต้น</a:t>
                      </a: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ตัวชี้วัดภารกิจสำคัญของหน่วยงาน เช่น ตัวชี้วัดภารกิจที่ส่งผลกระทบ (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Impact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ต่อการพัฒนาประเทศ ตัวชี้วัดภารกิจใหม่ที่ได้จากการปรับปรุงโครงสร้างการแบ่งส่วนราชการ เป็นต้น</a:t>
                      </a:r>
                      <a:endParaRPr lang="th-TH" sz="16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indent="-268288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spc="-30" baseline="0" dirty="0">
                          <a:solidFill>
                            <a:srgbClr val="0000CC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1800" b="1" kern="100" spc="-30" baseline="0" dirty="0">
                          <a:solidFill>
                            <a:srgbClr val="0000CC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ตัวชี้วัดขับเคลื่อนการบูรณาการร่วมกัน (</a:t>
                      </a:r>
                      <a:r>
                        <a:rPr lang="en-US" sz="1800" b="1" kern="100" spc="-30" baseline="0" dirty="0">
                          <a:solidFill>
                            <a:srgbClr val="0000CC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 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ตามประเด็นนโยบายสำคัญ (</a:t>
                      </a:r>
                      <a:r>
                        <a:rPr lang="en-US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Agenda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ตามมติคณะรัฐมนตรี</a:t>
                      </a:r>
                      <a:endParaRPr lang="en-US" sz="1800" b="0" kern="100" spc="-30" baseline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lvl="0" indent="-268288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ตัวชี้วัดตามภารกิจพื้นฐาน/งานตามหน้าที่ความรับผิดชอบหลัก</a:t>
                      </a: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(Function KPIs) </a:t>
                      </a:r>
                      <a:b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ซึ่งเป็นการดำเนินงานตามภารกิจพื้นฐาน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งานประจำ งานตามหน้าที่ความรับผิดชอบหลัก งานตามกฎหมาย กฎ หรือภารกิจในพื้นที่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ท้องถิ่น</a:t>
                      </a:r>
                      <a:endParaRPr lang="en-US" sz="18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8BF9CB26-3FD3-5CCA-49D2-F27DABD26D1B}"/>
              </a:ext>
            </a:extLst>
          </p:cNvPr>
          <p:cNvGrpSpPr/>
          <p:nvPr/>
        </p:nvGrpSpPr>
        <p:grpSpPr>
          <a:xfrm>
            <a:off x="626600" y="2395821"/>
            <a:ext cx="5400000" cy="399007"/>
            <a:chOff x="411759" y="1374456"/>
            <a:chExt cx="11358022" cy="399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A3D9FA5-12E2-9C8F-53EC-2B4344478A3B}"/>
                </a:ext>
              </a:extLst>
            </p:cNvPr>
            <p:cNvSpPr/>
            <p:nvPr/>
          </p:nvSpPr>
          <p:spPr>
            <a:xfrm>
              <a:off x="411759" y="1374456"/>
              <a:ext cx="11358022" cy="396000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3A8417-E9C3-495E-3CC7-4DC6459D3B9B}"/>
                </a:ext>
              </a:extLst>
            </p:cNvPr>
            <p:cNvSpPr txBox="1"/>
            <p:nvPr/>
          </p:nvSpPr>
          <p:spPr>
            <a:xfrm>
              <a:off x="558004" y="1401053"/>
              <a:ext cx="10146500" cy="3724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200" b="1" i="0" u="none" strike="noStrike" kern="0" cap="none" spc="-5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การประเมินประสิทธิผลการดำเนินงาน </a:t>
              </a:r>
              <a:r>
                <a:rPr kumimoji="0" lang="th-TH" sz="2000" b="1" i="0" u="none" strike="noStrike" kern="0" cap="none" spc="-5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kumimoji="0" lang="en-US" sz="2000" b="1" i="0" u="none" strike="noStrike" kern="0" cap="none" spc="-5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Performance Base</a:t>
              </a:r>
              <a:r>
                <a:rPr kumimoji="0" lang="th-TH" sz="2000" b="1" i="0" u="none" strike="noStrike" kern="0" cap="none" spc="-5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kumimoji="0" lang="en-US" sz="2000" b="0" i="0" u="none" strike="noStrike" kern="0" cap="none" spc="-5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8AA6AB4C-274A-DC4F-FA00-86ED01F76088}"/>
              </a:ext>
            </a:extLst>
          </p:cNvPr>
          <p:cNvSpPr/>
          <p:nvPr/>
        </p:nvSpPr>
        <p:spPr>
          <a:xfrm>
            <a:off x="339865" y="2370069"/>
            <a:ext cx="432000" cy="432000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1A43679-F1C9-9406-F0D6-45D4ECD36E29}"/>
              </a:ext>
            </a:extLst>
          </p:cNvPr>
          <p:cNvSpPr/>
          <p:nvPr/>
        </p:nvSpPr>
        <p:spPr>
          <a:xfrm>
            <a:off x="5148400" y="2443090"/>
            <a:ext cx="1188000" cy="288000"/>
          </a:xfrm>
          <a:prstGeom prst="roundRect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B58CFC-FED7-592A-FE05-D949EAD7A44F}"/>
              </a:ext>
            </a:extLst>
          </p:cNvPr>
          <p:cNvSpPr txBox="1"/>
          <p:nvPr/>
        </p:nvSpPr>
        <p:spPr>
          <a:xfrm>
            <a:off x="431400" y="208521"/>
            <a:ext cx="108922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การประเมินผลการปฏิบัติราชการของส่วนราชการ ประจำปีงบประมาณ พ.ศ. 256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8 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DE1AE41-FB62-4E46-B3FE-ABB88D4D393B}"/>
              </a:ext>
            </a:extLst>
          </p:cNvPr>
          <p:cNvSpPr/>
          <p:nvPr/>
        </p:nvSpPr>
        <p:spPr>
          <a:xfrm>
            <a:off x="219211" y="3113173"/>
            <a:ext cx="6028566" cy="1993520"/>
          </a:xfrm>
          <a:prstGeom prst="roundRect">
            <a:avLst>
              <a:gd name="adj" fmla="val 7329"/>
            </a:avLst>
          </a:prstGeom>
          <a:noFill/>
          <a:ln>
            <a:solidFill>
              <a:srgbClr val="ED7D3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7A4F746-165D-A84F-9B8B-0E315686DCEA}"/>
              </a:ext>
            </a:extLst>
          </p:cNvPr>
          <p:cNvSpPr/>
          <p:nvPr/>
        </p:nvSpPr>
        <p:spPr>
          <a:xfrm>
            <a:off x="213556" y="5135861"/>
            <a:ext cx="6028566" cy="474525"/>
          </a:xfrm>
          <a:prstGeom prst="roundRect">
            <a:avLst>
              <a:gd name="adj" fmla="val 7329"/>
            </a:avLst>
          </a:pr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15">
            <a:extLst>
              <a:ext uri="{FF2B5EF4-FFF2-40B4-BE49-F238E27FC236}">
                <a16:creationId xmlns:a16="http://schemas.microsoft.com/office/drawing/2014/main" id="{C3405951-FA1A-A2A5-0B0B-C4EE12CF75FF}"/>
              </a:ext>
            </a:extLst>
          </p:cNvPr>
          <p:cNvSpPr/>
          <p:nvPr/>
        </p:nvSpPr>
        <p:spPr>
          <a:xfrm>
            <a:off x="6873702" y="2090178"/>
            <a:ext cx="4810586" cy="1926000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56" name="Rounded Rectangle 8">
            <a:extLst>
              <a:ext uri="{FF2B5EF4-FFF2-40B4-BE49-F238E27FC236}">
                <a16:creationId xmlns:a16="http://schemas.microsoft.com/office/drawing/2014/main" id="{045F541F-F294-4818-2025-530CBBDC34B3}"/>
              </a:ext>
            </a:extLst>
          </p:cNvPr>
          <p:cNvSpPr/>
          <p:nvPr/>
        </p:nvSpPr>
        <p:spPr>
          <a:xfrm>
            <a:off x="6873701" y="1806718"/>
            <a:ext cx="4810586" cy="55679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ED7D31"/>
          </a:solidFill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09AAE4B-21CF-8C45-D65C-677F09F25AF2}"/>
              </a:ext>
            </a:extLst>
          </p:cNvPr>
          <p:cNvSpPr/>
          <p:nvPr/>
        </p:nvSpPr>
        <p:spPr>
          <a:xfrm>
            <a:off x="7543433" y="1890123"/>
            <a:ext cx="3416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(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ตัวชี้วัดเชิงยุทธศาสตร์สำคัญ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1453022-8485-FCED-B5F3-43CC0ECE3AAE}"/>
              </a:ext>
            </a:extLst>
          </p:cNvPr>
          <p:cNvSpPr txBox="1"/>
          <p:nvPr/>
        </p:nvSpPr>
        <p:spPr>
          <a:xfrm>
            <a:off x="6873700" y="2367577"/>
            <a:ext cx="4774499" cy="1652760"/>
          </a:xfrm>
          <a:prstGeom prst="rect">
            <a:avLst/>
          </a:prstGeom>
          <a:noFill/>
        </p:spPr>
        <p:txBody>
          <a:bodyPr wrap="square" rIns="36000">
            <a:spAutoFit/>
          </a:bodyPr>
          <a:lstStyle/>
          <a:p>
            <a:pPr marL="177800" marR="0" lvl="0" indent="-177800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700" b="0" i="0" u="none" strike="noStrike" kern="0" cap="none" spc="-3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กำหนดจากนโยบายรัฐบาล มติคณะรัฐมนตรี ข้อสั่งการรัฐมนตรี แถลงการณ์</a:t>
            </a:r>
            <a:r>
              <a:rPr kumimoji="0" lang="th-TH" sz="1700" b="0" i="0" u="none" strike="noStrike" kern="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นโยบายของรัฐบาล แผนแม่บทฯ แผนฯ </a:t>
            </a:r>
            <a:r>
              <a:rPr kumimoji="0" lang="en-US" sz="1700" b="0" i="0" u="none" strike="noStrike" kern="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13</a:t>
            </a:r>
            <a:r>
              <a:rPr kumimoji="0" lang="th-TH" sz="1700" b="0" i="0" u="none" strike="noStrike" kern="0" cap="none" spc="-4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แผนระดับชาติต่าง ๆ แผนงานบูรณาการ </a:t>
            </a:r>
            <a:r>
              <a:rPr kumimoji="0" lang="th-TH" sz="1700" b="0" i="0" u="none" strike="noStrike" kern="0" cap="none" spc="-3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ภารกิจสำคัญของหน่วยงาน </a:t>
            </a:r>
          </a:p>
          <a:p>
            <a:pPr marL="177800" marR="0" lvl="0" indent="-177800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700" b="0" i="0" u="none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ออกผลได้ในปีงบประมาณ </a:t>
            </a:r>
          </a:p>
          <a:p>
            <a:pPr marL="177800" marR="0" lvl="0" indent="-177800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ให้ส่วนราชการนำ </a:t>
            </a:r>
            <a:r>
              <a:rPr kumimoji="0" lang="en-US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Strategic</a:t>
            </a:r>
            <a:r>
              <a:rPr kumimoji="0" lang="th-TH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KPIs</a:t>
            </a:r>
            <a:r>
              <a:rPr kumimoji="0" lang="th-TH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ไปกำหนดเป็นตัวชี้วัดระดับกรม พร้อมนำ</a:t>
            </a:r>
            <a:br>
              <a:rPr kumimoji="0" lang="en-US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kumimoji="0" lang="th-TH" sz="1700" b="0" i="0" strike="noStrike" kern="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ค่าเป้าหมายไปกำหนดเป็นค่าเป้าหมายมาตรฐาน หากไม่สามารถดำเนินการได้ ให้คณะกรรมการกำกับฯ ชี้แจงเหตุผลความจำเป็น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3CDCF3F-A40C-CFF9-9CDA-B11E6825FF96}"/>
              </a:ext>
            </a:extLst>
          </p:cNvPr>
          <p:cNvGrpSpPr/>
          <p:nvPr/>
        </p:nvGrpSpPr>
        <p:grpSpPr>
          <a:xfrm>
            <a:off x="6121837" y="3165787"/>
            <a:ext cx="751861" cy="494269"/>
            <a:chOff x="6121837" y="3165787"/>
            <a:chExt cx="751861" cy="494269"/>
          </a:xfrm>
        </p:grpSpPr>
        <p:sp>
          <p:nvSpPr>
            <p:cNvPr id="64" name="Arrow: Right 63">
              <a:extLst>
                <a:ext uri="{FF2B5EF4-FFF2-40B4-BE49-F238E27FC236}">
                  <a16:creationId xmlns:a16="http://schemas.microsoft.com/office/drawing/2014/main" id="{07D49192-E598-9FBF-0579-3BB29810FA79}"/>
                </a:ext>
              </a:extLst>
            </p:cNvPr>
            <p:cNvSpPr/>
            <p:nvPr/>
          </p:nvSpPr>
          <p:spPr>
            <a:xfrm rot="10800000">
              <a:off x="6121837" y="3165787"/>
              <a:ext cx="751861" cy="494269"/>
            </a:xfrm>
            <a:prstGeom prst="rightArrow">
              <a:avLst>
                <a:gd name="adj1" fmla="val 64999"/>
                <a:gd name="adj2" fmla="val 57761"/>
              </a:avLst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AE635AB-7304-63F9-940A-AAD91CC24EF2}"/>
                </a:ext>
              </a:extLst>
            </p:cNvPr>
            <p:cNvSpPr txBox="1"/>
            <p:nvPr/>
          </p:nvSpPr>
          <p:spPr>
            <a:xfrm>
              <a:off x="6382525" y="3229584"/>
              <a:ext cx="468000" cy="38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thaiDist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2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1.1</a:t>
              </a:r>
              <a:endPara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2824C62-B1E9-6E39-20A9-277BB65A5095}"/>
              </a:ext>
            </a:extLst>
          </p:cNvPr>
          <p:cNvGrpSpPr/>
          <p:nvPr/>
        </p:nvGrpSpPr>
        <p:grpSpPr>
          <a:xfrm>
            <a:off x="6121838" y="5145281"/>
            <a:ext cx="696937" cy="494269"/>
            <a:chOff x="6121838" y="5145281"/>
            <a:chExt cx="696937" cy="494269"/>
          </a:xfrm>
        </p:grpSpPr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F4412B79-86A6-928A-5117-48EC3BE40170}"/>
                </a:ext>
              </a:extLst>
            </p:cNvPr>
            <p:cNvSpPr/>
            <p:nvPr/>
          </p:nvSpPr>
          <p:spPr>
            <a:xfrm rot="10800000">
              <a:off x="6121838" y="5145281"/>
              <a:ext cx="691402" cy="494269"/>
            </a:xfrm>
            <a:prstGeom prst="rightArrow">
              <a:avLst>
                <a:gd name="adj1" fmla="val 64999"/>
                <a:gd name="adj2" fmla="val 5776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8F28036-DF46-3784-A5BB-BB07618FC3D1}"/>
                </a:ext>
              </a:extLst>
            </p:cNvPr>
            <p:cNvSpPr txBox="1"/>
            <p:nvPr/>
          </p:nvSpPr>
          <p:spPr>
            <a:xfrm>
              <a:off x="6350775" y="5205448"/>
              <a:ext cx="468000" cy="38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thaiDist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2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1.2</a:t>
              </a:r>
              <a:endPara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EC7AB1-E18F-AB8E-ED62-90A7839D3871}"/>
              </a:ext>
            </a:extLst>
          </p:cNvPr>
          <p:cNvSpPr/>
          <p:nvPr/>
        </p:nvSpPr>
        <p:spPr>
          <a:xfrm>
            <a:off x="11071529" y="1676018"/>
            <a:ext cx="1088942" cy="32286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ED7D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ED7D3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มติ อ.ก.พ.ร.ฯ</a:t>
            </a:r>
            <a:endParaRPr lang="en-US" b="1" dirty="0">
              <a:solidFill>
                <a:srgbClr val="ED7D3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0D6E44-3A39-7199-CC1C-4A5E0448E763}"/>
              </a:ext>
            </a:extLst>
          </p:cNvPr>
          <p:cNvSpPr/>
          <p:nvPr/>
        </p:nvSpPr>
        <p:spPr>
          <a:xfrm>
            <a:off x="11071529" y="4205898"/>
            <a:ext cx="1088942" cy="32286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มติ ครม.</a:t>
            </a:r>
            <a:endParaRPr lang="en-US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92847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สี่เหลี่ยมผืนผ้า: มุมมน 5">
            <a:extLst>
              <a:ext uri="{FF2B5EF4-FFF2-40B4-BE49-F238E27FC236}">
                <a16:creationId xmlns:a16="http://schemas.microsoft.com/office/drawing/2014/main" id="{57770620-646C-3FA3-DC9C-0114C827D223}"/>
              </a:ext>
            </a:extLst>
          </p:cNvPr>
          <p:cNvSpPr/>
          <p:nvPr/>
        </p:nvSpPr>
        <p:spPr>
          <a:xfrm>
            <a:off x="155700" y="1035152"/>
            <a:ext cx="5868000" cy="5508000"/>
          </a:xfrm>
          <a:prstGeom prst="roundRect">
            <a:avLst>
              <a:gd name="adj" fmla="val 5539"/>
            </a:avLst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5" name="ตาราง 3">
            <a:extLst>
              <a:ext uri="{FF2B5EF4-FFF2-40B4-BE49-F238E27FC236}">
                <a16:creationId xmlns:a16="http://schemas.microsoft.com/office/drawing/2014/main" id="{19DC7C0A-4696-CBD3-D789-E11650AECF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430405"/>
              </p:ext>
            </p:extLst>
          </p:nvPr>
        </p:nvGraphicFramePr>
        <p:xfrm>
          <a:off x="246130" y="1532739"/>
          <a:ext cx="5654147" cy="3063290"/>
        </p:xfrm>
        <a:graphic>
          <a:graphicData uri="http://schemas.openxmlformats.org/drawingml/2006/table">
            <a:tbl>
              <a:tblPr/>
              <a:tblGrid>
                <a:gridCol w="565414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2479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นโยบายรัฐบาล มติคณะรัฐมนตรี ข้อสั่งการรัฐมนตรี แถลงการณ์นโยบายของรัฐบาล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เช่น การขับเคลื่อนงานบริการ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e-Service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ตามมติคณะรัฐมนตรี แถลงการณ์นโยบายของนายกรัฐมนตรี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(Ignite Thailand)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เป็นต้น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ตัวชี้วัดจากแผนแม่บทฯ แผนพัฒนาฯ ฉบับที่ </a:t>
                      </a:r>
                      <a:r>
                        <a:rPr lang="en-US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ที่หน่วยงานเป็นเจ้าภาพในการขับเคลื่อนเป้าหมาย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ตัวชี้วัดสากลที่เกี่ยวข้องกับภารกิจของหน่วยงาน </a:t>
                      </a: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ตัวชี้วัดจากแผนระดับชาติต่าง ๆ เช่น แผนระดับ 2 แผนระดับ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แผนงานบูรณาการ เป็นต้น</a:t>
                      </a: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ตัวชี้วัดภารกิจสำคัญของหน่วยงาน เช่น ตัวชี้วัดภารกิจที่ส่งผลกระทบ (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Impact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ต่อการพัฒนาประเทศ ตัวชี้วัดภารกิจใหม่ที่ได้จากการปรับปรุงโครงสร้างการแบ่งส่วนราชการ เป็นต้น</a:t>
                      </a:r>
                      <a:endParaRPr lang="th-TH" sz="16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indent="-268288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ตัวชี้วัดขับเคลื่อนการบูรณาการร่วมกัน (</a:t>
                      </a: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 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ตามประเด็นนโยบายสำคัญ (</a:t>
                      </a:r>
                      <a:r>
                        <a:rPr lang="en-US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Agenda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ตามมติคณะรัฐมนตรี</a:t>
                      </a:r>
                      <a:endParaRPr lang="en-US" sz="1800" b="0" kern="100" spc="-30" baseline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lvl="0" indent="-268288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ตัวชี้วัดตามภารกิจพื้นฐาน/งานตามหน้าที่ความรับผิดชอบหลัก</a:t>
                      </a: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(Function KPIs) </a:t>
                      </a:r>
                      <a:b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ซึ่งเป็นการดำเนินงานตามภารกิจพื้นฐาน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งานประจำ งานตามหน้าที่ความรับผิดชอบหลัก งานตามกฎหมาย กฎ หรือภารกิจในพื้นที่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ท้องถิ่น</a:t>
                      </a:r>
                      <a:endParaRPr lang="en-US" sz="18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56" name="ตาราง 3">
            <a:extLst>
              <a:ext uri="{FF2B5EF4-FFF2-40B4-BE49-F238E27FC236}">
                <a16:creationId xmlns:a16="http://schemas.microsoft.com/office/drawing/2014/main" id="{199237D0-FE6D-AD4D-AC1F-C9EE72735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594534"/>
              </p:ext>
            </p:extLst>
          </p:nvPr>
        </p:nvGraphicFramePr>
        <p:xfrm>
          <a:off x="235161" y="5071099"/>
          <a:ext cx="5664494" cy="1342772"/>
        </p:xfrm>
        <a:graphic>
          <a:graphicData uri="http://schemas.openxmlformats.org/drawingml/2006/table">
            <a:tbl>
              <a:tblPr/>
              <a:tblGrid>
                <a:gridCol w="4863654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800840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</a:t>
                      </a:r>
                      <a:r>
                        <a:rPr lang="th-TH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  <a:endParaRPr lang="en-US" sz="18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65113" marR="0" indent="-265113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2.2 การประเมินระดับความพร้อมรัฐบาลดิจิทัลของหน่วยงานภาครัฐ</a:t>
                      </a:r>
                      <a: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en-US" sz="16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(DG Readiness Survey)</a:t>
                      </a:r>
                      <a:endParaRPr lang="en-US" sz="180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8000" marR="0" indent="-28800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2.3 </a:t>
                      </a:r>
                      <a:r>
                        <a:rPr lang="th-TH" sz="18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r>
                        <a:rPr lang="en-US" sz="18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</a:t>
                      </a:r>
                    </a:p>
                    <a:p>
                      <a:pPr marL="357188" marR="0" indent="0" algn="l">
                        <a:lnSpc>
                          <a:spcPct val="7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หมายเหตุ 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การประเมินความพึงพอใจใช้ข้อมูลจากผลการประเมินคุณธรรมและความโปร่งใสในการดำเนินงาน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ของหน่วยงานภาครัฐ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Integrity and Transparency Assessment: ITA)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ในแบบวัดการรับรู้ของผู้มีส่วนได้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ส่วนเสียจากภายนอก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External Integrity and Transparency Assessment: EIT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733193"/>
                  </a:ext>
                </a:extLst>
              </a:tr>
            </a:tbl>
          </a:graphicData>
        </a:graphic>
      </p:graphicFrame>
      <p:pic>
        <p:nvPicPr>
          <p:cNvPr id="59" name="Picture 58" descr="A red tag with white text&#10;&#10;Description automatically generated">
            <a:extLst>
              <a:ext uri="{FF2B5EF4-FFF2-40B4-BE49-F238E27FC236}">
                <a16:creationId xmlns:a16="http://schemas.microsoft.com/office/drawing/2014/main" id="{6A384F98-8C6D-869D-A0B6-2DC59A09C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60" y="5749111"/>
            <a:ext cx="493973" cy="24581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748505EC-1D10-4288-E0E1-2F7FB97022DA}"/>
              </a:ext>
            </a:extLst>
          </p:cNvPr>
          <p:cNvSpPr/>
          <p:nvPr/>
        </p:nvSpPr>
        <p:spPr>
          <a:xfrm>
            <a:off x="495317" y="1121033"/>
            <a:ext cx="5400000" cy="39600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FC6A6EC-2A3E-029F-5D00-5A23D82A4361}"/>
              </a:ext>
            </a:extLst>
          </p:cNvPr>
          <p:cNvSpPr txBox="1"/>
          <p:nvPr/>
        </p:nvSpPr>
        <p:spPr>
          <a:xfrm>
            <a:off x="673636" y="1147630"/>
            <a:ext cx="4715105" cy="37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000" b="0" i="0" u="none" strike="noStrike" kern="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วงรี 13">
            <a:extLst>
              <a:ext uri="{FF2B5EF4-FFF2-40B4-BE49-F238E27FC236}">
                <a16:creationId xmlns:a16="http://schemas.microsoft.com/office/drawing/2014/main" id="{67C099D5-8FE1-EF1E-40A9-0A7A707B4E5C}"/>
              </a:ext>
            </a:extLst>
          </p:cNvPr>
          <p:cNvSpPr/>
          <p:nvPr/>
        </p:nvSpPr>
        <p:spPr>
          <a:xfrm>
            <a:off x="195905" y="1095281"/>
            <a:ext cx="432000" cy="432000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814D520-214E-F304-B5D1-7D2FBAC66F88}"/>
              </a:ext>
            </a:extLst>
          </p:cNvPr>
          <p:cNvSpPr/>
          <p:nvPr/>
        </p:nvSpPr>
        <p:spPr>
          <a:xfrm>
            <a:off x="495317" y="4631937"/>
            <a:ext cx="5400000" cy="396000"/>
          </a:xfrm>
          <a:prstGeom prst="rect">
            <a:avLst/>
          </a:prstGeom>
          <a:solidFill>
            <a:srgbClr val="DAE3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65E16AD-C5F1-E352-6F3D-4E5CA10EA13C}"/>
              </a:ext>
            </a:extLst>
          </p:cNvPr>
          <p:cNvSpPr txBox="1"/>
          <p:nvPr/>
        </p:nvSpPr>
        <p:spPr>
          <a:xfrm>
            <a:off x="673636" y="4658534"/>
            <a:ext cx="4298263" cy="37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Potential Base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000" b="0" i="0" u="none" strike="noStrike" kern="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วงรี 13">
            <a:extLst>
              <a:ext uri="{FF2B5EF4-FFF2-40B4-BE49-F238E27FC236}">
                <a16:creationId xmlns:a16="http://schemas.microsoft.com/office/drawing/2014/main" id="{93A50615-A50F-BF5B-632A-B55573E4C36A}"/>
              </a:ext>
            </a:extLst>
          </p:cNvPr>
          <p:cNvSpPr/>
          <p:nvPr/>
        </p:nvSpPr>
        <p:spPr>
          <a:xfrm>
            <a:off x="195905" y="4606185"/>
            <a:ext cx="432000" cy="432000"/>
          </a:xfrm>
          <a:prstGeom prst="ellipse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8F7D066C-DA59-2B79-9C4C-D74783206860}"/>
              </a:ext>
            </a:extLst>
          </p:cNvPr>
          <p:cNvSpPr/>
          <p:nvPr/>
        </p:nvSpPr>
        <p:spPr>
          <a:xfrm>
            <a:off x="5218023" y="1168302"/>
            <a:ext cx="1224000" cy="288000"/>
          </a:xfrm>
          <a:prstGeom prst="roundRect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196826B-C20D-9A0D-0F68-439717318755}"/>
              </a:ext>
            </a:extLst>
          </p:cNvPr>
          <p:cNvSpPr/>
          <p:nvPr/>
        </p:nvSpPr>
        <p:spPr>
          <a:xfrm>
            <a:off x="5218023" y="4679206"/>
            <a:ext cx="1224000" cy="288000"/>
          </a:xfrm>
          <a:prstGeom prst="round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F9FCDA4-DAD7-1545-9515-4B87CC11B8FC}"/>
              </a:ext>
            </a:extLst>
          </p:cNvPr>
          <p:cNvSpPr/>
          <p:nvPr/>
        </p:nvSpPr>
        <p:spPr>
          <a:xfrm>
            <a:off x="5218023" y="6193265"/>
            <a:ext cx="1224000" cy="288000"/>
          </a:xfrm>
          <a:prstGeom prst="roundRect">
            <a:avLst/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175AB6E8-2775-23A1-4198-BD695E9CAB04}"/>
              </a:ext>
            </a:extLst>
          </p:cNvPr>
          <p:cNvSpPr/>
          <p:nvPr/>
        </p:nvSpPr>
        <p:spPr>
          <a:xfrm>
            <a:off x="267902" y="1814408"/>
            <a:ext cx="5649187" cy="1715893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ED7D31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1D8F6B-9B13-0A2E-0836-3114E4B56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5" name="Arrow: Right 84">
            <a:extLst>
              <a:ext uri="{FF2B5EF4-FFF2-40B4-BE49-F238E27FC236}">
                <a16:creationId xmlns:a16="http://schemas.microsoft.com/office/drawing/2014/main" id="{56E81973-5FB7-CC5D-60CB-6454701F9A7A}"/>
              </a:ext>
            </a:extLst>
          </p:cNvPr>
          <p:cNvSpPr/>
          <p:nvPr/>
        </p:nvSpPr>
        <p:spPr>
          <a:xfrm flipH="1">
            <a:off x="5960092" y="2366650"/>
            <a:ext cx="540000" cy="648000"/>
          </a:xfrm>
          <a:prstGeom prst="rightArrow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514CD4-B158-14FA-70BB-E26FA1703F4A}"/>
              </a:ext>
            </a:extLst>
          </p:cNvPr>
          <p:cNvSpPr txBox="1"/>
          <p:nvPr/>
        </p:nvSpPr>
        <p:spPr>
          <a:xfrm>
            <a:off x="418463" y="210090"/>
            <a:ext cx="10967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การกำหนด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เป็นตัวชี้วัดการประเมินผลการปฏิบัติราชการของส่วนราชการ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37D142D-B5FC-60B8-2D5A-CDFFF5C5FE5A}"/>
              </a:ext>
            </a:extLst>
          </p:cNvPr>
          <p:cNvGrpSpPr/>
          <p:nvPr/>
        </p:nvGrpSpPr>
        <p:grpSpPr>
          <a:xfrm>
            <a:off x="6478267" y="1302335"/>
            <a:ext cx="5558033" cy="3718849"/>
            <a:chOff x="6478267" y="1144683"/>
            <a:chExt cx="5558033" cy="371884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8D5891E-A00F-6289-A8D6-21D9DF1FA806}"/>
                </a:ext>
              </a:extLst>
            </p:cNvPr>
            <p:cNvGrpSpPr/>
            <p:nvPr/>
          </p:nvGrpSpPr>
          <p:grpSpPr>
            <a:xfrm>
              <a:off x="6478267" y="1144683"/>
              <a:ext cx="5529982" cy="3718849"/>
              <a:chOff x="6478267" y="1102643"/>
              <a:chExt cx="5529982" cy="3718849"/>
            </a:xfrm>
          </p:grpSpPr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B3E13258-289E-8F3D-CDE5-D43B7CFB58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63857" y="1761858"/>
                <a:ext cx="5444392" cy="3059634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B3504BA-1493-B073-8B5C-A14673CD324D}"/>
                  </a:ext>
                </a:extLst>
              </p:cNvPr>
              <p:cNvSpPr/>
              <p:nvPr/>
            </p:nvSpPr>
            <p:spPr>
              <a:xfrm>
                <a:off x="6478267" y="1954224"/>
                <a:ext cx="5188216" cy="1314493"/>
              </a:xfrm>
              <a:prstGeom prst="roundRect">
                <a:avLst>
                  <a:gd name="adj" fmla="val 0"/>
                </a:avLst>
              </a:prstGeom>
              <a:noFill/>
              <a:ln w="28575" cap="flat" cmpd="sng" algn="ctr">
                <a:solidFill>
                  <a:srgbClr val="ED7D31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823CC21-5AC7-21C8-C8D1-3316C27669CB}"/>
                  </a:ext>
                </a:extLst>
              </p:cNvPr>
              <p:cNvSpPr txBox="1"/>
              <p:nvPr/>
            </p:nvSpPr>
            <p:spPr>
              <a:xfrm>
                <a:off x="6807622" y="1102643"/>
                <a:ext cx="5002377" cy="6902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ตัวชี้วัดเชิงยุทธศาสตร์สำคัญ 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(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Strategic KPIs)</a:t>
                </a: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6F7513D-19C4-5358-0D0B-9D312138740D}"/>
                </a:ext>
              </a:extLst>
            </p:cNvPr>
            <p:cNvSpPr/>
            <p:nvPr/>
          </p:nvSpPr>
          <p:spPr>
            <a:xfrm>
              <a:off x="10947358" y="1608715"/>
              <a:ext cx="1088942" cy="32286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ED7D3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>
                  <a:solidFill>
                    <a:srgbClr val="ED7D3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มติ อ.ก.พ.ร.ฯ</a:t>
              </a:r>
              <a:endParaRPr lang="en-US" b="1" dirty="0">
                <a:solidFill>
                  <a:srgbClr val="ED7D3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991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สี่เหลี่ยมผืนผ้า: มุมมน 5">
            <a:extLst>
              <a:ext uri="{FF2B5EF4-FFF2-40B4-BE49-F238E27FC236}">
                <a16:creationId xmlns:a16="http://schemas.microsoft.com/office/drawing/2014/main" id="{57770620-646C-3FA3-DC9C-0114C827D223}"/>
              </a:ext>
            </a:extLst>
          </p:cNvPr>
          <p:cNvSpPr/>
          <p:nvPr/>
        </p:nvSpPr>
        <p:spPr>
          <a:xfrm>
            <a:off x="155700" y="1035152"/>
            <a:ext cx="5868000" cy="5508000"/>
          </a:xfrm>
          <a:prstGeom prst="roundRect">
            <a:avLst>
              <a:gd name="adj" fmla="val 5539"/>
            </a:avLst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5" name="ตาราง 3">
            <a:extLst>
              <a:ext uri="{FF2B5EF4-FFF2-40B4-BE49-F238E27FC236}">
                <a16:creationId xmlns:a16="http://schemas.microsoft.com/office/drawing/2014/main" id="{19DC7C0A-4696-CBD3-D789-E11650AECF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544355"/>
              </p:ext>
            </p:extLst>
          </p:nvPr>
        </p:nvGraphicFramePr>
        <p:xfrm>
          <a:off x="246130" y="1532739"/>
          <a:ext cx="5654147" cy="3063290"/>
        </p:xfrm>
        <a:graphic>
          <a:graphicData uri="http://schemas.openxmlformats.org/drawingml/2006/table">
            <a:tbl>
              <a:tblPr/>
              <a:tblGrid>
                <a:gridCol w="565414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2479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นโยบายรัฐบาล มติคณะรัฐมนตรี ข้อสั่งการรัฐมนตรี แถลงการณ์นโยบายของรัฐบาล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เช่น การขับเคลื่อนงานบริการ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e-Service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ตามมติคณะรัฐมนตรี แถลงการณ์นโยบายของนายกรัฐมนตรี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(Ignite Thailand)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เป็นต้น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ตัวชี้วัดจากแผนแม่บทฯ แผนพัฒนาฯ ฉบับที่ </a:t>
                      </a:r>
                      <a:r>
                        <a:rPr lang="en-US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ที่หน่วยงานเป็นเจ้าภาพในการขับเคลื่อนเป้าหมาย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ตัวชี้วัดสากลที่เกี่ยวข้องกับภารกิจของหน่วยงาน </a:t>
                      </a:r>
                    </a:p>
                    <a:p>
                      <a:pPr marL="536575" marR="0" indent="-174625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ตัวชี้วัดจากแผนระดับชาติต่าง ๆ เช่น แผนระดับ 2 แผนระดับ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แผนงานบูรณาการ เป็นต้น</a:t>
                      </a: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ตัวชี้วัดภารกิจสำคัญของหน่วยงาน เช่น ตัวชี้วัดภารกิจที่ส่งผลกระทบ (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Impact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ต่อการพัฒนาประเทศ ตัวชี้วัดภารกิจใหม่ที่ได้จากการปรับปรุงโครงสร้างการแบ่งส่วนราชการ เป็นต้น</a:t>
                      </a:r>
                      <a:endParaRPr lang="th-TH" sz="16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indent="-268288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ตัวชี้วัดขับเคลื่อนการบูรณาการร่วมกัน (</a:t>
                      </a: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 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ตามประเด็นนโยบายสำคัญ (</a:t>
                      </a:r>
                      <a:r>
                        <a:rPr lang="en-US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Agenda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ตามมติคณะรัฐมนตรี</a:t>
                      </a:r>
                      <a:endParaRPr lang="en-US" sz="1800" b="0" kern="100" spc="-30" baseline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lvl="0" indent="-268288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ตัวชี้วัดตามภารกิจพื้นฐาน/งานตามหน้าที่ความรับผิดชอบหลัก</a:t>
                      </a: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(Function KPIs) </a:t>
                      </a:r>
                      <a:b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ซึ่งเป็นการดำเนินงานตามภารกิจพื้นฐาน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งานประจำ งานตามหน้าที่ความรับผิดชอบหลัก งานตามกฎหมาย กฎ หรือภารกิจในพื้นที่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ท้องถิ่น</a:t>
                      </a:r>
                      <a:endParaRPr lang="en-US" sz="18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56" name="ตาราง 3">
            <a:extLst>
              <a:ext uri="{FF2B5EF4-FFF2-40B4-BE49-F238E27FC236}">
                <a16:creationId xmlns:a16="http://schemas.microsoft.com/office/drawing/2014/main" id="{199237D0-FE6D-AD4D-AC1F-C9EE72735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746700"/>
              </p:ext>
            </p:extLst>
          </p:nvPr>
        </p:nvGraphicFramePr>
        <p:xfrm>
          <a:off x="235161" y="5071099"/>
          <a:ext cx="5664494" cy="1342772"/>
        </p:xfrm>
        <a:graphic>
          <a:graphicData uri="http://schemas.openxmlformats.org/drawingml/2006/table">
            <a:tbl>
              <a:tblPr/>
              <a:tblGrid>
                <a:gridCol w="4863654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800840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</a:t>
                      </a:r>
                      <a:r>
                        <a:rPr lang="th-TH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  <a:endParaRPr lang="en-US" sz="18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65113" marR="0" indent="-265113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2.2 การประเมินระดับความพร้อมรัฐบาลดิจิทัลของหน่วยงานภาครัฐ</a:t>
                      </a:r>
                      <a: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en-US" sz="16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(DG Readiness Survey)</a:t>
                      </a:r>
                      <a:endParaRPr lang="en-US" sz="180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8000" marR="0" indent="-28800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2.3 </a:t>
                      </a:r>
                      <a:r>
                        <a:rPr lang="th-TH" sz="18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r>
                        <a:rPr lang="en-US" sz="18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</a:t>
                      </a:r>
                    </a:p>
                    <a:p>
                      <a:pPr marL="357188" marR="0" indent="0" algn="l">
                        <a:lnSpc>
                          <a:spcPct val="7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หมายเหตุ 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การประเมินความพึงพอใจใช้ข้อมูลจากผลการประเมินคุณธรรมและความโปร่งใสในการดำเนินงาน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ของหน่วยงานภาครัฐ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Integrity and Transparency Assessment: ITA)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ในแบบวัดการรับรู้ของผู้มีส่วนได้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ส่วนเสียจากภายนอก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External Integrity and Transparency Assessment: EIT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733193"/>
                  </a:ext>
                </a:extLst>
              </a:tr>
            </a:tbl>
          </a:graphicData>
        </a:graphic>
      </p:graphicFrame>
      <p:pic>
        <p:nvPicPr>
          <p:cNvPr id="59" name="Picture 58" descr="A red tag with white text&#10;&#10;Description automatically generated">
            <a:extLst>
              <a:ext uri="{FF2B5EF4-FFF2-40B4-BE49-F238E27FC236}">
                <a16:creationId xmlns:a16="http://schemas.microsoft.com/office/drawing/2014/main" id="{6A384F98-8C6D-869D-A0B6-2DC59A09C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60" y="5749111"/>
            <a:ext cx="493973" cy="24581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748505EC-1D10-4288-E0E1-2F7FB97022DA}"/>
              </a:ext>
            </a:extLst>
          </p:cNvPr>
          <p:cNvSpPr/>
          <p:nvPr/>
        </p:nvSpPr>
        <p:spPr>
          <a:xfrm>
            <a:off x="495317" y="1121033"/>
            <a:ext cx="5400000" cy="39600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FC6A6EC-2A3E-029F-5D00-5A23D82A4361}"/>
              </a:ext>
            </a:extLst>
          </p:cNvPr>
          <p:cNvSpPr txBox="1"/>
          <p:nvPr/>
        </p:nvSpPr>
        <p:spPr>
          <a:xfrm>
            <a:off x="673636" y="1147630"/>
            <a:ext cx="4715105" cy="37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000" b="0" i="0" u="none" strike="noStrike" kern="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วงรี 13">
            <a:extLst>
              <a:ext uri="{FF2B5EF4-FFF2-40B4-BE49-F238E27FC236}">
                <a16:creationId xmlns:a16="http://schemas.microsoft.com/office/drawing/2014/main" id="{67C099D5-8FE1-EF1E-40A9-0A7A707B4E5C}"/>
              </a:ext>
            </a:extLst>
          </p:cNvPr>
          <p:cNvSpPr/>
          <p:nvPr/>
        </p:nvSpPr>
        <p:spPr>
          <a:xfrm>
            <a:off x="195905" y="1095281"/>
            <a:ext cx="432000" cy="432000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814D520-214E-F304-B5D1-7D2FBAC66F88}"/>
              </a:ext>
            </a:extLst>
          </p:cNvPr>
          <p:cNvSpPr/>
          <p:nvPr/>
        </p:nvSpPr>
        <p:spPr>
          <a:xfrm>
            <a:off x="495317" y="4631937"/>
            <a:ext cx="5400000" cy="396000"/>
          </a:xfrm>
          <a:prstGeom prst="rect">
            <a:avLst/>
          </a:prstGeom>
          <a:solidFill>
            <a:srgbClr val="DAE3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65E16AD-C5F1-E352-6F3D-4E5CA10EA13C}"/>
              </a:ext>
            </a:extLst>
          </p:cNvPr>
          <p:cNvSpPr txBox="1"/>
          <p:nvPr/>
        </p:nvSpPr>
        <p:spPr>
          <a:xfrm>
            <a:off x="673636" y="4658534"/>
            <a:ext cx="4298263" cy="37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Potential Base</a:t>
            </a:r>
            <a:r>
              <a:rPr kumimoji="0" lang="th-TH" sz="2000" b="1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000" b="0" i="0" u="none" strike="noStrike" kern="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วงรี 13">
            <a:extLst>
              <a:ext uri="{FF2B5EF4-FFF2-40B4-BE49-F238E27FC236}">
                <a16:creationId xmlns:a16="http://schemas.microsoft.com/office/drawing/2014/main" id="{93A50615-A50F-BF5B-632A-B55573E4C36A}"/>
              </a:ext>
            </a:extLst>
          </p:cNvPr>
          <p:cNvSpPr/>
          <p:nvPr/>
        </p:nvSpPr>
        <p:spPr>
          <a:xfrm>
            <a:off x="195905" y="4606185"/>
            <a:ext cx="432000" cy="432000"/>
          </a:xfrm>
          <a:prstGeom prst="ellipse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8F7D066C-DA59-2B79-9C4C-D74783206860}"/>
              </a:ext>
            </a:extLst>
          </p:cNvPr>
          <p:cNvSpPr/>
          <p:nvPr/>
        </p:nvSpPr>
        <p:spPr>
          <a:xfrm>
            <a:off x="5218023" y="1168302"/>
            <a:ext cx="1224000" cy="288000"/>
          </a:xfrm>
          <a:prstGeom prst="roundRect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196826B-C20D-9A0D-0F68-439717318755}"/>
              </a:ext>
            </a:extLst>
          </p:cNvPr>
          <p:cNvSpPr/>
          <p:nvPr/>
        </p:nvSpPr>
        <p:spPr>
          <a:xfrm>
            <a:off x="5218023" y="4679206"/>
            <a:ext cx="1224000" cy="288000"/>
          </a:xfrm>
          <a:prstGeom prst="round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F9FCDA4-DAD7-1545-9515-4B87CC11B8FC}"/>
              </a:ext>
            </a:extLst>
          </p:cNvPr>
          <p:cNvSpPr/>
          <p:nvPr/>
        </p:nvSpPr>
        <p:spPr>
          <a:xfrm>
            <a:off x="5218023" y="6193265"/>
            <a:ext cx="1224000" cy="288000"/>
          </a:xfrm>
          <a:prstGeom prst="roundRect">
            <a:avLst/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175AB6E8-2775-23A1-4198-BD695E9CAB04}"/>
              </a:ext>
            </a:extLst>
          </p:cNvPr>
          <p:cNvSpPr/>
          <p:nvPr/>
        </p:nvSpPr>
        <p:spPr>
          <a:xfrm>
            <a:off x="267902" y="3481550"/>
            <a:ext cx="5649187" cy="444769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00206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1D8F6B-9B13-0A2E-0836-3114E4B56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5" name="Arrow: Right 84">
            <a:extLst>
              <a:ext uri="{FF2B5EF4-FFF2-40B4-BE49-F238E27FC236}">
                <a16:creationId xmlns:a16="http://schemas.microsoft.com/office/drawing/2014/main" id="{56E81973-5FB7-CC5D-60CB-6454701F9A7A}"/>
              </a:ext>
            </a:extLst>
          </p:cNvPr>
          <p:cNvSpPr/>
          <p:nvPr/>
        </p:nvSpPr>
        <p:spPr>
          <a:xfrm flipH="1">
            <a:off x="5957560" y="3379934"/>
            <a:ext cx="969151" cy="648000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514CD4-B158-14FA-70BB-E26FA1703F4A}"/>
              </a:ext>
            </a:extLst>
          </p:cNvPr>
          <p:cNvSpPr txBox="1"/>
          <p:nvPr/>
        </p:nvSpPr>
        <p:spPr>
          <a:xfrm>
            <a:off x="418463" y="210090"/>
            <a:ext cx="10967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การกำหนด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เป็นตัวชี้วัดการประเมินผลการปฏิบัติราชการของส่วนราชการ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10EAF5-9C00-26E1-B7E0-C9BA31D95B24}"/>
              </a:ext>
            </a:extLst>
          </p:cNvPr>
          <p:cNvGrpSpPr/>
          <p:nvPr/>
        </p:nvGrpSpPr>
        <p:grpSpPr>
          <a:xfrm>
            <a:off x="6907201" y="1058971"/>
            <a:ext cx="4599987" cy="5691854"/>
            <a:chOff x="6907201" y="1006421"/>
            <a:chExt cx="4599987" cy="569185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985FF52-AB4C-3246-716A-04D566C128A7}"/>
                </a:ext>
              </a:extLst>
            </p:cNvPr>
            <p:cNvGrpSpPr/>
            <p:nvPr/>
          </p:nvGrpSpPr>
          <p:grpSpPr>
            <a:xfrm>
              <a:off x="6907201" y="1006421"/>
              <a:ext cx="4598305" cy="5691854"/>
              <a:chOff x="7145529" y="864916"/>
              <a:chExt cx="4598305" cy="5691854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2FD93AAE-62D2-5CED-8DB7-A40DBF2CB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18434" y="1584518"/>
                <a:ext cx="4252494" cy="2392028"/>
              </a:xfrm>
              <a:prstGeom prst="rect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7F93CB0E-C450-DC78-E089-E45591181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18434" y="4073368"/>
                <a:ext cx="4252494" cy="2392028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B3504BA-1493-B073-8B5C-A14673CD324D}"/>
                  </a:ext>
                </a:extLst>
              </p:cNvPr>
              <p:cNvSpPr/>
              <p:nvPr/>
            </p:nvSpPr>
            <p:spPr>
              <a:xfrm>
                <a:off x="7145529" y="1516770"/>
                <a:ext cx="4598305" cy="5040000"/>
              </a:xfrm>
              <a:prstGeom prst="roundRect">
                <a:avLst>
                  <a:gd name="adj" fmla="val 0"/>
                </a:avLst>
              </a:prstGeom>
              <a:noFill/>
              <a:ln w="28575" cap="flat" cmpd="sng" algn="ctr">
                <a:solidFill>
                  <a:srgbClr val="00206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823CC21-5AC7-21C8-C8D1-3316C27669CB}"/>
                  </a:ext>
                </a:extLst>
              </p:cNvPr>
              <p:cNvSpPr txBox="1"/>
              <p:nvPr/>
            </p:nvSpPr>
            <p:spPr>
              <a:xfrm>
                <a:off x="7145529" y="864916"/>
                <a:ext cx="4526417" cy="6902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ตัวชี้วัดขับเคลื่อนการบูรณาการร่วมกัน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(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Joint KPIs)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A4A4C7E-AB10-7F47-163A-617699F0918F}"/>
                </a:ext>
              </a:extLst>
            </p:cNvPr>
            <p:cNvSpPr/>
            <p:nvPr/>
          </p:nvSpPr>
          <p:spPr>
            <a:xfrm>
              <a:off x="10648038" y="1454927"/>
              <a:ext cx="859150" cy="36512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มติ ครม.</a:t>
              </a:r>
              <a:endPara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9791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C0952E-B84F-F00E-53FF-1CAD31CD7AB0}"/>
              </a:ext>
            </a:extLst>
          </p:cNvPr>
          <p:cNvSpPr/>
          <p:nvPr/>
        </p:nvSpPr>
        <p:spPr>
          <a:xfrm>
            <a:off x="215166" y="6038706"/>
            <a:ext cx="11830153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 </a:t>
            </a:r>
            <a:r>
              <a:rPr kumimoji="0" lang="th-TH" sz="2800" b="1" i="0" u="none" strike="noStrike" kern="1200" cap="none" spc="-3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2800" b="1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จะจัดประชุมชี้แจงเกณฑ์การประเมินของตัวชี้วัดในองค์ประกอบที่ </a:t>
            </a:r>
            <a:r>
              <a:rPr kumimoji="0" lang="en-US" sz="2800" b="1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2800" b="1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b="1" spc="-3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ประมาณเดือนตุลาคม </a:t>
            </a:r>
            <a:r>
              <a:rPr lang="en-US" sz="2800" b="1" spc="-3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  <a:endParaRPr kumimoji="0" lang="en-US" sz="2800" b="0" i="0" u="none" strike="noStrike" kern="12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CB4BDB-5CB3-6D8B-AE61-1368F0631291}"/>
              </a:ext>
            </a:extLst>
          </p:cNvPr>
          <p:cNvSpPr txBox="1"/>
          <p:nvPr/>
        </p:nvSpPr>
        <p:spPr>
          <a:xfrm>
            <a:off x="1513490" y="3566435"/>
            <a:ext cx="10678510" cy="222481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anchor="t">
            <a:noAutofit/>
          </a:bodyPr>
          <a:lstStyle/>
          <a:p>
            <a:pPr marL="284163" marR="0" lvl="0" indent="-200025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3</a:t>
            </a:r>
            <a:r>
              <a:rPr lang="en-US" sz="2800" b="1" kern="1200" spc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.1</a:t>
            </a:r>
            <a:r>
              <a:rPr lang="th-TH" sz="2800" b="1" kern="1200" spc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 </a:t>
            </a:r>
            <a:r>
              <a:rPr lang="th-TH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การประเมินสถานะของหน่วยงานในการเป็นระบบราชการ 4.0 (</a:t>
            </a:r>
            <a:r>
              <a:rPr lang="en-US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PMQA 4.0) (</a:t>
            </a:r>
            <a:r>
              <a:rPr lang="th-TH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ร้อยละ 10)</a:t>
            </a:r>
            <a:endParaRPr lang="en-US" sz="2800" b="1" kern="1200" spc="0" baseline="0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  <a:sym typeface="Symbol" panose="05050102010706020507" pitchFamily="18" charset="2"/>
            </a:endParaRPr>
          </a:p>
          <a:p>
            <a:pPr marL="284163" indent="-200025">
              <a:defRPr/>
            </a:pPr>
            <a:r>
              <a:rPr lang="en-US" sz="2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3.2 </a:t>
            </a:r>
            <a:r>
              <a:rPr lang="th-TH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การประเมินระดับความพร้อมรัฐบาลดิจิทัลของหน่วยงานภาครัฐ (</a:t>
            </a:r>
            <a:r>
              <a:rPr lang="en-US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DG Readiness Survey) (</a:t>
            </a:r>
            <a:r>
              <a:rPr lang="th-TH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ร้อยละ 10)</a:t>
            </a:r>
            <a:endParaRPr lang="en-US" sz="2800" b="1" kern="1200" spc="0" baseline="0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  <a:sym typeface="Symbol" panose="05050102010706020507" pitchFamily="18" charset="2"/>
            </a:endParaRPr>
          </a:p>
          <a:p>
            <a:pPr marL="284163" indent="-200025">
              <a:defRPr/>
            </a:pPr>
            <a:r>
              <a:rPr lang="en-US" sz="2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3.3 </a:t>
            </a:r>
            <a:r>
              <a:rPr lang="th-TH" sz="2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การประเมินความพึงพอใจของหน่วยงาน</a:t>
            </a:r>
            <a:r>
              <a:rPr lang="en-US" sz="2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 </a:t>
            </a:r>
            <a:r>
              <a:rPr lang="en-US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(</a:t>
            </a:r>
            <a:r>
              <a:rPr lang="th-TH" sz="2800" b="1" kern="1200" spc="0" baseline="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Symbol" panose="05050102010706020507" pitchFamily="18" charset="2"/>
              </a:rPr>
              <a:t>ร้อยละ 10)</a:t>
            </a:r>
            <a:endParaRPr lang="en-US" sz="2800" b="1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536575" marR="0" algn="l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th-TH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หมายเหตุ </a:t>
            </a:r>
            <a:r>
              <a:rPr lang="en-US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 </a:t>
            </a:r>
            <a:r>
              <a:rPr lang="th-TH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ประเมินความพึงพอใจใช้ข้อมูลจากผลการประเมินคุณธรรมและความโปร่งใสในการดำเนินงานของหน่วยงานภาครัฐ (</a:t>
            </a:r>
            <a:r>
              <a:rPr lang="en-US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Integrity and Transparency Assessment: ITA) </a:t>
            </a:r>
            <a:r>
              <a:rPr lang="th-TH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ในแบบวัดการรับรู้ของผู้มีส่วนได้ส่วนเสียจากภายนอก (</a:t>
            </a:r>
            <a:r>
              <a:rPr lang="en-US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External Integrity and Transparency Assessment: EIT</a:t>
            </a:r>
            <a:r>
              <a:rPr lang="th-TH" sz="2200" b="0" kern="1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endParaRPr lang="en-US" sz="2200" b="0" kern="1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4163" marR="0" lvl="0" indent="-200025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CECBFF-9E15-9D62-D92A-3999D11BF1F4}"/>
              </a:ext>
            </a:extLst>
          </p:cNvPr>
          <p:cNvSpPr/>
          <p:nvPr/>
        </p:nvSpPr>
        <p:spPr bwMode="blackWhite">
          <a:xfrm>
            <a:off x="1970402" y="1287398"/>
            <a:ext cx="10221598" cy="121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6CAFE7-BFFC-E137-ADF7-C12FC3EF084B}"/>
              </a:ext>
            </a:extLst>
          </p:cNvPr>
          <p:cNvSpPr/>
          <p:nvPr/>
        </p:nvSpPr>
        <p:spPr>
          <a:xfrm>
            <a:off x="1219562" y="1607752"/>
            <a:ext cx="10007975" cy="1958683"/>
          </a:xfrm>
          <a:prstGeom prst="rect">
            <a:avLst/>
          </a:prstGeom>
          <a:solidFill>
            <a:srgbClr val="5353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D99CB2AA-8F61-E358-6140-97AFD7402EE1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223260" y="1794750"/>
            <a:ext cx="9249115" cy="1589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defTabSz="457200">
              <a:lnSpc>
                <a:spcPct val="90000"/>
              </a:lnSpc>
              <a:defRPr/>
            </a:pPr>
            <a: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องค์ประกอบที่ </a:t>
            </a:r>
            <a:r>
              <a:rPr lang="en-US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endParaRPr lang="en-US" sz="36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defTabSz="457200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การประเมินศักยภาพในการดำเนินงาน (</a:t>
            </a:r>
            <a:r>
              <a:rPr lang="en-US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Potential Base) </a:t>
            </a:r>
            <a:br>
              <a:rPr lang="en-US" sz="3600" b="1" dirty="0">
                <a:solidFill>
                  <a:srgbClr val="FFFF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(ร้อยละ </a:t>
            </a:r>
            <a:r>
              <a:rPr lang="en-US" sz="3600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en-US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0)</a:t>
            </a:r>
            <a:r>
              <a:rPr lang="th-TH" sz="36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lang="en-US" sz="3600" b="1" dirty="0">
              <a:solidFill>
                <a:prstClr val="white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D5101E-BFEC-D684-8AD2-070C7E70404D}"/>
              </a:ext>
            </a:extLst>
          </p:cNvPr>
          <p:cNvGrpSpPr/>
          <p:nvPr/>
        </p:nvGrpSpPr>
        <p:grpSpPr bwMode="blackWhite">
          <a:xfrm>
            <a:off x="1330695" y="1794750"/>
            <a:ext cx="536594" cy="707886"/>
            <a:chOff x="-1878695" y="2391174"/>
            <a:chExt cx="536594" cy="707886"/>
          </a:xfrm>
        </p:grpSpPr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29E4A768-C220-51B1-A9CC-02538CE3134F}"/>
                </a:ext>
              </a:extLst>
            </p:cNvPr>
            <p:cNvSpPr/>
            <p:nvPr/>
          </p:nvSpPr>
          <p:spPr bwMode="blackWhite">
            <a:xfrm rot="8100000">
              <a:off x="-1878695" y="2469618"/>
              <a:ext cx="536594" cy="536594"/>
            </a:xfrm>
            <a:prstGeom prst="teardrop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0461E8-81C2-89ED-CF8A-FE7863FDE8E3}"/>
                </a:ext>
              </a:extLst>
            </p:cNvPr>
            <p:cNvSpPr txBox="1"/>
            <p:nvPr/>
          </p:nvSpPr>
          <p:spPr bwMode="blackWhite">
            <a:xfrm>
              <a:off x="-1846488" y="2391174"/>
              <a:ext cx="2892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53538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Tahoma" pitchFamily="3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72037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EF028E-455A-FD0A-EDFD-0C9132BC6C1C}"/>
              </a:ext>
            </a:extLst>
          </p:cNvPr>
          <p:cNvSpPr/>
          <p:nvPr/>
        </p:nvSpPr>
        <p:spPr bwMode="blackWhite">
          <a:xfrm>
            <a:off x="1970402" y="2191283"/>
            <a:ext cx="10221598" cy="121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E65E61-3E97-8AFD-7E3F-EB9AA9773023}"/>
              </a:ext>
            </a:extLst>
          </p:cNvPr>
          <p:cNvSpPr/>
          <p:nvPr/>
        </p:nvSpPr>
        <p:spPr>
          <a:xfrm>
            <a:off x="1219562" y="2511637"/>
            <a:ext cx="10007975" cy="1958683"/>
          </a:xfrm>
          <a:prstGeom prst="rect">
            <a:avLst/>
          </a:prstGeom>
          <a:solidFill>
            <a:srgbClr val="5353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45EED668-DEDB-923D-7628-4BEF3B403DBD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223260" y="2698635"/>
            <a:ext cx="9249115" cy="1589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pitchFamily="34" charset="0"/>
                <a:cs typeface="Tahoma" pitchFamily="34" charset="0"/>
              </a:defRPr>
            </a:lvl9pPr>
          </a:lstStyle>
          <a:p>
            <a:pPr defTabSz="457200">
              <a:lnSpc>
                <a:spcPct val="90000"/>
              </a:lnSpc>
              <a:defRPr/>
            </a:pPr>
            <a: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ตัวอย่างการกำหนดตัวชี้วัดการประเมินผลการปฏิบัติราชการ</a:t>
            </a:r>
            <a:b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ประจำปีงบประมาณ พ.ศ. 2568 </a:t>
            </a:r>
            <a:endParaRPr lang="en-US" sz="3600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defTabSz="457200">
              <a:lnSpc>
                <a:spcPct val="90000"/>
              </a:lnSpc>
              <a:defRPr/>
            </a:pPr>
            <a:r>
              <a:rPr lang="th-TH" sz="36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ของกระทรวงการอุดมศึกษา วิทยาศาสตร์ วิจัย และนวัตกรรม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D9B36CD-9E65-15DB-2523-FE7C43775177}"/>
              </a:ext>
            </a:extLst>
          </p:cNvPr>
          <p:cNvGrpSpPr/>
          <p:nvPr/>
        </p:nvGrpSpPr>
        <p:grpSpPr bwMode="blackWhite">
          <a:xfrm>
            <a:off x="1330695" y="2698635"/>
            <a:ext cx="536594" cy="707886"/>
            <a:chOff x="-1878695" y="2391174"/>
            <a:chExt cx="536594" cy="707886"/>
          </a:xfrm>
        </p:grpSpPr>
        <p:sp>
          <p:nvSpPr>
            <p:cNvPr id="6" name="Teardrop 5">
              <a:extLst>
                <a:ext uri="{FF2B5EF4-FFF2-40B4-BE49-F238E27FC236}">
                  <a16:creationId xmlns:a16="http://schemas.microsoft.com/office/drawing/2014/main" id="{9CE5D3EA-CBBC-B059-DCCA-84E30EF134A3}"/>
                </a:ext>
              </a:extLst>
            </p:cNvPr>
            <p:cNvSpPr/>
            <p:nvPr/>
          </p:nvSpPr>
          <p:spPr bwMode="blackWhite">
            <a:xfrm rot="8100000">
              <a:off x="-1878695" y="2469618"/>
              <a:ext cx="536594" cy="536594"/>
            </a:xfrm>
            <a:prstGeom prst="teardrop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028BCE-2613-0BEB-3177-DAAC81B88BE6}"/>
                </a:ext>
              </a:extLst>
            </p:cNvPr>
            <p:cNvSpPr txBox="1"/>
            <p:nvPr/>
          </p:nvSpPr>
          <p:spPr bwMode="blackWhite">
            <a:xfrm>
              <a:off x="-1846488" y="2391174"/>
              <a:ext cx="2892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53538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Tahoma" pitchFamily="34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4831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Slide Number Placeholder 133">
            <a:extLst>
              <a:ext uri="{FF2B5EF4-FFF2-40B4-BE49-F238E27FC236}">
                <a16:creationId xmlns:a16="http://schemas.microsoft.com/office/drawing/2014/main" id="{3629287F-5CC4-ED7E-B731-EA1BFC38B8C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Cordia New" panose="020B0304020202020204" pitchFamily="34" charset="-34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75B9DB-E784-4ECC-9634-328B2EFD15E5}" type="slidenum">
              <a:rPr kumimoji="0" lang="th-TH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th-TH" alt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65C0EF-6714-7C72-7C37-BB025B48498A}"/>
              </a:ext>
            </a:extLst>
          </p:cNvPr>
          <p:cNvSpPr txBox="1"/>
          <p:nvPr/>
        </p:nvSpPr>
        <p:spPr>
          <a:xfrm>
            <a:off x="10635549" y="-29109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28" name="Table 3">
            <a:extLst>
              <a:ext uri="{FF2B5EF4-FFF2-40B4-BE49-F238E27FC236}">
                <a16:creationId xmlns:a16="http://schemas.microsoft.com/office/drawing/2014/main" id="{F759F84F-4257-92FF-5F86-65B7DF18768A}"/>
              </a:ext>
            </a:extLst>
          </p:cNvPr>
          <p:cNvGraphicFramePr>
            <a:graphicFrameLocks noGrp="1"/>
          </p:cNvGraphicFramePr>
          <p:nvPr/>
        </p:nvGraphicFramePr>
        <p:xfrm>
          <a:off x="36513" y="2201863"/>
          <a:ext cx="12106276" cy="2871786"/>
        </p:xfrm>
        <a:graphic>
          <a:graphicData uri="http://schemas.openxmlformats.org/drawingml/2006/table">
            <a:tbl>
              <a:tblPr firstRow="1" bandRow="1"/>
              <a:tblGrid>
                <a:gridCol w="877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6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6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90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47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085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848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0200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ปลัดกระทรวง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การอุดมศึกษา วิทยาศาสตร์ วิจัยและนวัตกรรม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4,6</a:t>
                      </a:r>
                      <a:endParaRPr kumimoji="0" lang="en-US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th-TH" sz="1400" b="0" i="0" u="none" strike="noStrike" cap="none" spc="-20" baseline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กรมวิทยาศาสตร์บริการ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3,4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th-TH" sz="1400" b="0" i="0" u="none" strike="noStrike" cap="none" spc="-20" baseline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ปรามณูเพื่อสันติ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2800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u="none" strike="noStrike" cap="none" baseline="0" noProof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92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87313" indent="0" algn="ctr">
                        <a:lnSpc>
                          <a:spcPct val="8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</a:t>
                      </a:r>
                      <a:b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การวิจัยแห่งชาติ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800" b="0" i="0" u="none" strike="noStrike" kern="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-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u="none" strike="noStrike" cap="none" baseline="0" noProof="0" dirty="0">
                        <a:solidFill>
                          <a:srgbClr val="7030A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L="36002" marR="36002" marT="36001" marB="36001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ounded Rectangle 15">
            <a:extLst>
              <a:ext uri="{FF2B5EF4-FFF2-40B4-BE49-F238E27FC236}">
                <a16:creationId xmlns:a16="http://schemas.microsoft.com/office/drawing/2014/main" id="{189FF5AA-F9D2-98B7-B920-C1103E0DBE8C}"/>
              </a:ext>
            </a:extLst>
          </p:cNvPr>
          <p:cNvSpPr/>
          <p:nvPr/>
        </p:nvSpPr>
        <p:spPr>
          <a:xfrm>
            <a:off x="1730375" y="674688"/>
            <a:ext cx="8339138" cy="1482725"/>
          </a:xfrm>
          <a:prstGeom prst="roundRect">
            <a:avLst>
              <a:gd name="adj" fmla="val 6084"/>
            </a:avLst>
          </a:prstGeom>
          <a:noFill/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id="{50591096-71D7-1896-C864-333E204A3B08}"/>
              </a:ext>
            </a:extLst>
          </p:cNvPr>
          <p:cNvSpPr/>
          <p:nvPr/>
        </p:nvSpPr>
        <p:spPr bwMode="gray">
          <a:xfrm>
            <a:off x="47625" y="474663"/>
            <a:ext cx="1614488" cy="1682750"/>
          </a:xfrm>
          <a:prstGeom prst="roundRect">
            <a:avLst>
              <a:gd name="adj" fmla="val 6084"/>
            </a:avLst>
          </a:prstGeom>
          <a:solidFill>
            <a:sysClr val="window" lastClr="FFFFFF">
              <a:lumMod val="95000"/>
              <a:alpha val="50000"/>
            </a:sys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0304" name="Rounded Rectangle 8">
            <a:extLst>
              <a:ext uri="{FF2B5EF4-FFF2-40B4-BE49-F238E27FC236}">
                <a16:creationId xmlns:a16="http://schemas.microsoft.com/office/drawing/2014/main" id="{13261277-C701-1BFB-0EA0-80BA9709A2B1}"/>
              </a:ext>
            </a:extLst>
          </p:cNvPr>
          <p:cNvSpPr/>
          <p:nvPr/>
        </p:nvSpPr>
        <p:spPr bwMode="gray">
          <a:xfrm>
            <a:off x="47625" y="476250"/>
            <a:ext cx="1614488" cy="246063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002060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0305" name="Rectangle 10304">
            <a:extLst>
              <a:ext uri="{FF2B5EF4-FFF2-40B4-BE49-F238E27FC236}">
                <a16:creationId xmlns:a16="http://schemas.microsoft.com/office/drawing/2014/main" id="{DA49E148-1A9A-5023-9317-0AC2D1CABE15}"/>
              </a:ext>
            </a:extLst>
          </p:cNvPr>
          <p:cNvSpPr/>
          <p:nvPr/>
        </p:nvSpPr>
        <p:spPr bwMode="gray">
          <a:xfrm>
            <a:off x="276225" y="457200"/>
            <a:ext cx="1138238" cy="25241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endParaRPr kumimoji="0" lang="ko-KR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10322" name="Rounded Rectangle 8">
            <a:extLst>
              <a:ext uri="{FF2B5EF4-FFF2-40B4-BE49-F238E27FC236}">
                <a16:creationId xmlns:a16="http://schemas.microsoft.com/office/drawing/2014/main" id="{AE1B784B-0C62-FC35-4AE6-8C9D977D17B4}"/>
              </a:ext>
            </a:extLst>
          </p:cNvPr>
          <p:cNvSpPr/>
          <p:nvPr/>
        </p:nvSpPr>
        <p:spPr>
          <a:xfrm>
            <a:off x="1730375" y="471488"/>
            <a:ext cx="8339138" cy="303212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ED7D31"/>
          </a:solidFill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: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กระทรวงการอุดมศึกษา วิทยาศาสตร์ วิจัย และนวัตกรรม</a:t>
            </a:r>
            <a:endParaRPr kumimoji="0" lang="ko-KR" altLang="en-US" sz="2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맑은 고딕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10324" name="TextBox 10323">
            <a:extLst>
              <a:ext uri="{FF2B5EF4-FFF2-40B4-BE49-F238E27FC236}">
                <a16:creationId xmlns:a16="http://schemas.microsoft.com/office/drawing/2014/main" id="{D0B3B379-229E-EA27-C5FE-5DF5C106C73A}"/>
              </a:ext>
            </a:extLst>
          </p:cNvPr>
          <p:cNvSpPr txBox="1"/>
          <p:nvPr/>
        </p:nvSpPr>
        <p:spPr bwMode="ltGray">
          <a:xfrm>
            <a:off x="-1588" y="-19050"/>
            <a:ext cx="9518651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การถ่ายทอด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2568: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กระทรวงการอุดมศึกษา วิทยาศาสตร์ วิจัย และนวัตกรรม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326" name="Group 45">
            <a:extLst>
              <a:ext uri="{FF2B5EF4-FFF2-40B4-BE49-F238E27FC236}">
                <a16:creationId xmlns:a16="http://schemas.microsoft.com/office/drawing/2014/main" id="{43CCEBED-1BCD-060C-8BE9-CF611DA9C417}"/>
              </a:ext>
            </a:extLst>
          </p:cNvPr>
          <p:cNvGrpSpPr>
            <a:grpSpLocks/>
          </p:cNvGrpSpPr>
          <p:nvPr/>
        </p:nvGrpSpPr>
        <p:grpSpPr bwMode="auto">
          <a:xfrm>
            <a:off x="87313" y="696913"/>
            <a:ext cx="1549400" cy="1449387"/>
            <a:chOff x="87906" y="697590"/>
            <a:chExt cx="1548275" cy="1449178"/>
          </a:xfrm>
        </p:grpSpPr>
        <p:grpSp>
          <p:nvGrpSpPr>
            <p:cNvPr id="10328" name="Group 44">
              <a:extLst>
                <a:ext uri="{FF2B5EF4-FFF2-40B4-BE49-F238E27FC236}">
                  <a16:creationId xmlns:a16="http://schemas.microsoft.com/office/drawing/2014/main" id="{D945DF67-9CAC-1114-46AA-BE54718B8E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90" y="697590"/>
              <a:ext cx="1547891" cy="324000"/>
              <a:chOff x="88290" y="697590"/>
              <a:chExt cx="1547891" cy="324000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EE87336-14DC-DC0E-C06A-A09D727CE469}"/>
                  </a:ext>
                </a:extLst>
              </p:cNvPr>
              <p:cNvSpPr/>
              <p:nvPr/>
            </p:nvSpPr>
            <p:spPr bwMode="gray">
              <a:xfrm>
                <a:off x="267163" y="697590"/>
                <a:ext cx="1369018" cy="323803"/>
              </a:xfrm>
              <a:prstGeom prst="rect">
                <a:avLst/>
              </a:prstGeom>
            </p:spPr>
            <p:txBody>
              <a:bodyPr tIns="36000" rIns="0" bIns="36000"/>
              <a:lstStyle/>
              <a:p>
                <a:pPr marL="108000" marR="0" lvl="0" indent="-10800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1.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การบริหารจัดการ</a:t>
                </a:r>
                <a:b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</a:b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และอนุรักษ์ฟื้นฟูน้ำทั้งระบบ</a:t>
                </a:r>
              </a:p>
            </p:txBody>
          </p:sp>
          <p:pic>
            <p:nvPicPr>
              <p:cNvPr id="44" name="Picture 44" descr="co-140-issue19 – NSCR">
                <a:extLst>
                  <a:ext uri="{FF2B5EF4-FFF2-40B4-BE49-F238E27FC236}">
                    <a16:creationId xmlns:a16="http://schemas.microsoft.com/office/drawing/2014/main" id="{337A075B-55B4-6ACD-C55E-E16611CBEC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290" y="764049"/>
                <a:ext cx="236311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0" name="Group 42">
              <a:extLst>
                <a:ext uri="{FF2B5EF4-FFF2-40B4-BE49-F238E27FC236}">
                  <a16:creationId xmlns:a16="http://schemas.microsoft.com/office/drawing/2014/main" id="{AF025CEB-EE03-8C61-B5CB-A84198F70F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484" y="993333"/>
              <a:ext cx="1547697" cy="234000"/>
              <a:chOff x="88484" y="993333"/>
              <a:chExt cx="1547697" cy="234000"/>
            </a:xfrm>
          </p:grpSpPr>
          <p:pic>
            <p:nvPicPr>
              <p:cNvPr id="41" name="Picture 40" descr="18) แผนแม่บทประเด็น การเติบโตอย่างยั่งยืน – NSCR">
                <a:extLst>
                  <a:ext uri="{FF2B5EF4-FFF2-40B4-BE49-F238E27FC236}">
                    <a16:creationId xmlns:a16="http://schemas.microsoft.com/office/drawing/2014/main" id="{444773D8-5BD0-7F69-2C3C-A338ABE017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484" y="993333"/>
                <a:ext cx="235923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6B15DFA-5C34-64F9-94A1-F38F52C91DC7}"/>
                  </a:ext>
                </a:extLst>
              </p:cNvPr>
              <p:cNvSpPr/>
              <p:nvPr/>
            </p:nvSpPr>
            <p:spPr bwMode="gray">
              <a:xfrm>
                <a:off x="267163" y="1005520"/>
                <a:ext cx="1369018" cy="220630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2. </a:t>
                </a:r>
                <a:r>
                  <a:rPr kumimoji="0" lang="th-TH" sz="1200" b="1" i="0" u="none" strike="noStrike" kern="1200" cap="none" spc="-8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การลดการปล่อยก๊าซเรือนกระจก</a:t>
                </a:r>
              </a:p>
            </p:txBody>
          </p:sp>
        </p:grpSp>
        <p:grpSp>
          <p:nvGrpSpPr>
            <p:cNvPr id="10331" name="Group 27">
              <a:extLst>
                <a:ext uri="{FF2B5EF4-FFF2-40B4-BE49-F238E27FC236}">
                  <a16:creationId xmlns:a16="http://schemas.microsoft.com/office/drawing/2014/main" id="{CCC1614B-6E8A-C90B-D895-0FF448E577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484" y="1681185"/>
              <a:ext cx="1547697" cy="234000"/>
              <a:chOff x="88484" y="1681185"/>
              <a:chExt cx="1547697" cy="23400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5B8A3098-7F05-5BA5-4FD6-CFF28697AB11}"/>
                  </a:ext>
                </a:extLst>
              </p:cNvPr>
              <p:cNvSpPr/>
              <p:nvPr/>
            </p:nvSpPr>
            <p:spPr bwMode="gray">
              <a:xfrm>
                <a:off x="267163" y="1692808"/>
                <a:ext cx="1369018" cy="219043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5. </a:t>
                </a:r>
                <a:r>
                  <a:rPr kumimoji="0" lang="th-TH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การลดฝุ่นละออง</a:t>
                </a: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PM2.5</a:t>
                </a:r>
              </a:p>
            </p:txBody>
          </p:sp>
          <p:pic>
            <p:nvPicPr>
              <p:cNvPr id="40" name="Picture 40" descr="18) แผนแม่บทประเด็น การเติบโตอย่างยั่งยืน – NSCR">
                <a:extLst>
                  <a:ext uri="{FF2B5EF4-FFF2-40B4-BE49-F238E27FC236}">
                    <a16:creationId xmlns:a16="http://schemas.microsoft.com/office/drawing/2014/main" id="{C0B44D44-90AB-912B-E416-64FB7A5D62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484" y="1681185"/>
                <a:ext cx="235923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2" name="Group 37">
              <a:extLst>
                <a:ext uri="{FF2B5EF4-FFF2-40B4-BE49-F238E27FC236}">
                  <a16:creationId xmlns:a16="http://schemas.microsoft.com/office/drawing/2014/main" id="{BC378071-D920-05D8-715A-8316827E48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06" y="1222617"/>
              <a:ext cx="1548275" cy="234000"/>
              <a:chOff x="87906" y="1222617"/>
              <a:chExt cx="1548275" cy="23400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D8D2ACD-3DC5-DF6F-DB5A-15733A88A889}"/>
                  </a:ext>
                </a:extLst>
              </p:cNvPr>
              <p:cNvSpPr/>
              <p:nvPr/>
            </p:nvSpPr>
            <p:spPr bwMode="gray">
              <a:xfrm>
                <a:off x="268750" y="1229325"/>
                <a:ext cx="1367431" cy="219043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3. </a:t>
                </a:r>
                <a:r>
                  <a:rPr kumimoji="0" lang="th-TH" sz="12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รายได้จากการท่องเที่ยว</a:t>
                </a:r>
              </a:p>
            </p:txBody>
          </p:sp>
          <p:pic>
            <p:nvPicPr>
              <p:cNvPr id="38" name="Picture 539" descr="5) แผนแม่บทประเด็น การท่องเที่ยว – NSCR">
                <a:extLst>
                  <a:ext uri="{FF2B5EF4-FFF2-40B4-BE49-F238E27FC236}">
                    <a16:creationId xmlns:a16="http://schemas.microsoft.com/office/drawing/2014/main" id="{F8BD460B-7DEF-C478-AC01-38EE57B93F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7906" y="1222617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3" name="Group 32">
              <a:extLst>
                <a:ext uri="{FF2B5EF4-FFF2-40B4-BE49-F238E27FC236}">
                  <a16:creationId xmlns:a16="http://schemas.microsoft.com/office/drawing/2014/main" id="{5EBDF114-1FF3-7E4E-1730-D38735C962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06" y="1414036"/>
              <a:ext cx="1547711" cy="318540"/>
              <a:chOff x="87906" y="1414036"/>
              <a:chExt cx="1547711" cy="31854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6F90EB5-5522-DC91-7041-E828DD569FFA}"/>
                  </a:ext>
                </a:extLst>
              </p:cNvPr>
              <p:cNvSpPr/>
              <p:nvPr/>
            </p:nvSpPr>
            <p:spPr bwMode="gray">
              <a:xfrm>
                <a:off x="505115" y="1413449"/>
                <a:ext cx="1131066" cy="319042"/>
              </a:xfrm>
              <a:prstGeom prst="rect">
                <a:avLst/>
              </a:prstGeom>
            </p:spPr>
            <p:txBody>
              <a:bodyPr tIns="36000" rIns="0" bIns="36000">
                <a:spAutoFit/>
              </a:bodyPr>
              <a:lstStyle/>
              <a:p>
                <a:pPr marL="92075" marR="0" lvl="0" indent="-92075" algn="l" defTabSz="914400" rtl="0" eaLnBrk="1" fontAlgn="auto" latinLnBrk="0" hangingPunct="1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4.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รายได้ของผู้ประกอบการ </a:t>
                </a: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SMEs </a:t>
                </a:r>
                <a:r>
                  <a:rPr kumimoji="0" lang="th-TH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และ </a:t>
                </a:r>
                <a:r>
                  <a:rPr kumimoji="0" lang="en-US" sz="11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OTOP </a:t>
                </a:r>
              </a:p>
            </p:txBody>
          </p:sp>
          <p:pic>
            <p:nvPicPr>
              <p:cNvPr id="35" name="Picture 12" descr="16) แผนแม่บทประเด็น เศรษฐกิจฐานราก – NSCR">
                <a:extLst>
                  <a:ext uri="{FF2B5EF4-FFF2-40B4-BE49-F238E27FC236}">
                    <a16:creationId xmlns:a16="http://schemas.microsoft.com/office/drawing/2014/main" id="{A57FB415-01BA-502D-07C6-9806BFF0B30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7833" y="1451901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4" descr="8) แผนแม่บทประเด็น ผู้ประกอบการและวิสาหกิจขนาดกลางและขนาดย่อมยุคใหม่ – NSCR">
                <a:extLst>
                  <a:ext uri="{FF2B5EF4-FFF2-40B4-BE49-F238E27FC236}">
                    <a16:creationId xmlns:a16="http://schemas.microsoft.com/office/drawing/2014/main" id="{584DFCCD-B00F-D575-1C36-676FBE90F0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7906" y="1451901"/>
                <a:ext cx="237079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334" name="Group 25">
              <a:extLst>
                <a:ext uri="{FF2B5EF4-FFF2-40B4-BE49-F238E27FC236}">
                  <a16:creationId xmlns:a16="http://schemas.microsoft.com/office/drawing/2014/main" id="{DC3182F1-E0FA-56E9-8EDC-06D66421B3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445" y="1873492"/>
              <a:ext cx="1546736" cy="273276"/>
              <a:chOff x="89445" y="1873492"/>
              <a:chExt cx="1546736" cy="273276"/>
            </a:xfrm>
          </p:grpSpPr>
          <p:pic>
            <p:nvPicPr>
              <p:cNvPr id="10335" name="Google Shape;285;p6" descr="12) แผนแม่บทประเด็น การพัฒนาการเรียนรู้ – NSCR">
                <a:extLst>
                  <a:ext uri="{FF2B5EF4-FFF2-40B4-BE49-F238E27FC236}">
                    <a16:creationId xmlns:a16="http://schemas.microsoft.com/office/drawing/2014/main" id="{99C586A2-2AC0-01BC-B464-B90B6651B6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45" y="1910467"/>
                <a:ext cx="234000" cy="23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EADFFCB-177A-7BDF-D530-B26CFBB505E5}"/>
                  </a:ext>
                </a:extLst>
              </p:cNvPr>
              <p:cNvSpPr/>
              <p:nvPr/>
            </p:nvSpPr>
            <p:spPr bwMode="gray">
              <a:xfrm>
                <a:off x="268750" y="1873757"/>
                <a:ext cx="1367431" cy="273011"/>
              </a:xfrm>
              <a:prstGeom prst="rect">
                <a:avLst/>
              </a:prstGeom>
            </p:spPr>
            <p:txBody>
              <a:bodyPr tIns="36000" rIns="0" bIns="0">
                <a:spAutoFit/>
              </a:bodyPr>
              <a:lstStyle/>
              <a:p>
                <a:pPr marL="87313" marR="0" lvl="0" indent="-87313" algn="l" defTabSz="91440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6. </a:t>
                </a:r>
                <a:r>
                  <a:rPr kumimoji="0" lang="th-TH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การยกระดับผลการประเมินสมรรถนะนักเรียนตามมาตรฐานสากล (</a:t>
                </a:r>
                <a:r>
                  <a:rPr kumimoji="0" lang="en-US" sz="1000" b="1" i="0" u="none" strike="noStrike" kern="1200" cap="none" spc="-4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PISA)</a:t>
                </a:r>
                <a:endParaRPr kumimoji="0" lang="en-US" sz="1000" b="1" i="0" u="none" strike="noStrike" kern="1200" cap="none" spc="-1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DA1C41A-7050-2255-E2E1-EE6774961146}"/>
              </a:ext>
            </a:extLst>
          </p:cNvPr>
          <p:cNvGrpSpPr/>
          <p:nvPr/>
        </p:nvGrpSpPr>
        <p:grpSpPr>
          <a:xfrm>
            <a:off x="10094913" y="474663"/>
            <a:ext cx="2070100" cy="1673225"/>
            <a:chOff x="10094913" y="474663"/>
            <a:chExt cx="2070100" cy="1673225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D8669C7-A13E-4157-78DC-D0FA156FED34}"/>
                </a:ext>
              </a:extLst>
            </p:cNvPr>
            <p:cNvSpPr/>
            <p:nvPr/>
          </p:nvSpPr>
          <p:spPr bwMode="gray">
            <a:xfrm>
              <a:off x="10094913" y="474663"/>
              <a:ext cx="2070100" cy="1673225"/>
            </a:xfrm>
            <a:prstGeom prst="rect">
              <a:avLst/>
            </a:prstGeom>
            <a:solidFill>
              <a:srgbClr val="7030A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516">
              <a:extLst>
                <a:ext uri="{FF2B5EF4-FFF2-40B4-BE49-F238E27FC236}">
                  <a16:creationId xmlns:a16="http://schemas.microsoft.com/office/drawing/2014/main" id="{A103042A-9CF0-8BAA-E235-6DBADCAAFD4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0094913" y="1109395"/>
              <a:ext cx="2070100" cy="33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Function</a:t>
              </a:r>
              <a:r>
                <a:rPr kumimoji="0" lang="th-TH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alt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KPIs</a:t>
              </a:r>
            </a:p>
          </p:txBody>
        </p:sp>
      </p:grpSp>
      <p:grpSp>
        <p:nvGrpSpPr>
          <p:cNvPr id="50" name="Group 103">
            <a:extLst>
              <a:ext uri="{FF2B5EF4-FFF2-40B4-BE49-F238E27FC236}">
                <a16:creationId xmlns:a16="http://schemas.microsoft.com/office/drawing/2014/main" id="{293A21FD-83E2-2370-D9D9-D9EA319B215A}"/>
              </a:ext>
            </a:extLst>
          </p:cNvPr>
          <p:cNvGrpSpPr>
            <a:grpSpLocks/>
          </p:cNvGrpSpPr>
          <p:nvPr/>
        </p:nvGrpSpPr>
        <p:grpSpPr bwMode="auto">
          <a:xfrm>
            <a:off x="1806575" y="915988"/>
            <a:ext cx="1079500" cy="1136650"/>
            <a:chOff x="2096270" y="3487338"/>
            <a:chExt cx="617888" cy="1136925"/>
          </a:xfrm>
        </p:grpSpPr>
        <p:sp>
          <p:nvSpPr>
            <p:cNvPr id="51" name="TextBox 104">
              <a:extLst>
                <a:ext uri="{FF2B5EF4-FFF2-40B4-BE49-F238E27FC236}">
                  <a16:creationId xmlns:a16="http://schemas.microsoft.com/office/drawing/2014/main" id="{E57ACD19-C17B-48A3-2850-8F8C6CF9DEA0}"/>
                </a:ext>
              </a:extLst>
            </p:cNvPr>
            <p:cNvSpPr txBox="1"/>
            <p:nvPr/>
          </p:nvSpPr>
          <p:spPr>
            <a:xfrm>
              <a:off x="2110809" y="3547678"/>
              <a:ext cx="588811" cy="1040064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อันดับความ </a:t>
              </a:r>
              <a:r>
                <a:rPr kumimoji="0" lang="th-TH" sz="15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สามารถในการ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แข่งขันด้า</a:t>
              </a:r>
              <a:r>
                <a:rPr kumimoji="0" lang="th-TH" sz="15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นโครงสร้างพื้นฐาน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ทางวิทยาศาสตร์</a:t>
              </a:r>
              <a:endParaRPr kumimoji="0" lang="th-TH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2" name="Rounded Rectangle 15">
              <a:extLst>
                <a:ext uri="{FF2B5EF4-FFF2-40B4-BE49-F238E27FC236}">
                  <a16:creationId xmlns:a16="http://schemas.microsoft.com/office/drawing/2014/main" id="{C174B989-6CCA-46F4-F4B7-9DECADE78559}"/>
                </a:ext>
              </a:extLst>
            </p:cNvPr>
            <p:cNvSpPr/>
            <p:nvPr/>
          </p:nvSpPr>
          <p:spPr>
            <a:xfrm>
              <a:off x="2096270" y="3487338"/>
              <a:ext cx="617888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3" name="Group 103">
            <a:extLst>
              <a:ext uri="{FF2B5EF4-FFF2-40B4-BE49-F238E27FC236}">
                <a16:creationId xmlns:a16="http://schemas.microsoft.com/office/drawing/2014/main" id="{1DAE410E-42F9-FC5D-D3EB-3DB94AB71B4A}"/>
              </a:ext>
            </a:extLst>
          </p:cNvPr>
          <p:cNvGrpSpPr>
            <a:grpSpLocks/>
          </p:cNvGrpSpPr>
          <p:nvPr/>
        </p:nvGrpSpPr>
        <p:grpSpPr bwMode="auto">
          <a:xfrm>
            <a:off x="5424488" y="914400"/>
            <a:ext cx="1079500" cy="1136650"/>
            <a:chOff x="2178871" y="3526227"/>
            <a:chExt cx="793060" cy="1136925"/>
          </a:xfrm>
        </p:grpSpPr>
        <p:sp>
          <p:nvSpPr>
            <p:cNvPr id="54" name="TextBox 104">
              <a:extLst>
                <a:ext uri="{FF2B5EF4-FFF2-40B4-BE49-F238E27FC236}">
                  <a16:creationId xmlns:a16="http://schemas.microsoft.com/office/drawing/2014/main" id="{818ACA9E-84DA-6860-F153-3E4847F9E49C}"/>
                </a:ext>
              </a:extLst>
            </p:cNvPr>
            <p:cNvSpPr txBox="1"/>
            <p:nvPr/>
          </p:nvSpPr>
          <p:spPr>
            <a:xfrm>
              <a:off x="2181204" y="3596094"/>
              <a:ext cx="790727" cy="866087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4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ร้อยละการมีงานทำ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ของผู้สำเร็จการศึกษาภายในระยะ 1 ปี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หลังจากการจบการศึกษา</a:t>
              </a:r>
              <a:endParaRPr kumimoji="0" lang="en-US" sz="14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5" name="Rounded Rectangle 15">
              <a:extLst>
                <a:ext uri="{FF2B5EF4-FFF2-40B4-BE49-F238E27FC236}">
                  <a16:creationId xmlns:a16="http://schemas.microsoft.com/office/drawing/2014/main" id="{9EEF5328-C324-B96A-5BED-8085C4621896}"/>
                </a:ext>
              </a:extLst>
            </p:cNvPr>
            <p:cNvSpPr/>
            <p:nvPr/>
          </p:nvSpPr>
          <p:spPr>
            <a:xfrm>
              <a:off x="2178871" y="3526227"/>
              <a:ext cx="793060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6" name="Group 103">
            <a:extLst>
              <a:ext uri="{FF2B5EF4-FFF2-40B4-BE49-F238E27FC236}">
                <a16:creationId xmlns:a16="http://schemas.microsoft.com/office/drawing/2014/main" id="{844F3025-5045-CBF8-91EA-F8A47EC3B1FF}"/>
              </a:ext>
            </a:extLst>
          </p:cNvPr>
          <p:cNvGrpSpPr>
            <a:grpSpLocks/>
          </p:cNvGrpSpPr>
          <p:nvPr/>
        </p:nvGrpSpPr>
        <p:grpSpPr bwMode="auto">
          <a:xfrm>
            <a:off x="3009900" y="914400"/>
            <a:ext cx="1201738" cy="1136650"/>
            <a:chOff x="2095656" y="3487338"/>
            <a:chExt cx="589094" cy="1137702"/>
          </a:xfrm>
        </p:grpSpPr>
        <p:sp>
          <p:nvSpPr>
            <p:cNvPr id="57" name="TextBox 104">
              <a:extLst>
                <a:ext uri="{FF2B5EF4-FFF2-40B4-BE49-F238E27FC236}">
                  <a16:creationId xmlns:a16="http://schemas.microsoft.com/office/drawing/2014/main" id="{657C5728-CD0E-1237-0B34-EF2D314EA7B7}"/>
                </a:ext>
              </a:extLst>
            </p:cNvPr>
            <p:cNvSpPr txBox="1"/>
            <p:nvPr/>
          </p:nvSpPr>
          <p:spPr>
            <a:xfrm>
              <a:off x="2095656" y="3576320"/>
              <a:ext cx="589094" cy="103918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จำนวนสิทธิบัตรและอนุสิทธิบัตรในหมวดเทคโนโลยี </a:t>
              </a:r>
              <a:r>
                <a:rPr kumimoji="0" lang="th-TH" sz="1500" b="0" i="0" u="none" strike="noStrike" kern="0" cap="none" spc="-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ชีวภาพและเทคโนโลยี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เพื่อสิ่งแวดล้อม </a:t>
              </a:r>
              <a:endParaRPr kumimoji="0" lang="th-TH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58" name="Rounded Rectangle 15">
              <a:extLst>
                <a:ext uri="{FF2B5EF4-FFF2-40B4-BE49-F238E27FC236}">
                  <a16:creationId xmlns:a16="http://schemas.microsoft.com/office/drawing/2014/main" id="{E5468B11-7CFD-170A-2025-A3FF3343F490}"/>
                </a:ext>
              </a:extLst>
            </p:cNvPr>
            <p:cNvSpPr/>
            <p:nvPr/>
          </p:nvSpPr>
          <p:spPr>
            <a:xfrm>
              <a:off x="2100325" y="3487338"/>
              <a:ext cx="529173" cy="1137702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9" name="Group 6">
            <a:extLst>
              <a:ext uri="{FF2B5EF4-FFF2-40B4-BE49-F238E27FC236}">
                <a16:creationId xmlns:a16="http://schemas.microsoft.com/office/drawing/2014/main" id="{030D6340-7EEF-8912-5290-A5BCAA218FBE}"/>
              </a:ext>
            </a:extLst>
          </p:cNvPr>
          <p:cNvGrpSpPr>
            <a:grpSpLocks/>
          </p:cNvGrpSpPr>
          <p:nvPr/>
        </p:nvGrpSpPr>
        <p:grpSpPr bwMode="auto">
          <a:xfrm>
            <a:off x="3556000" y="781050"/>
            <a:ext cx="601663" cy="287338"/>
            <a:chOff x="2960451" y="1150732"/>
            <a:chExt cx="601134" cy="246221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E489DFC-F27B-AD7C-E18F-1012E088F1EC}"/>
                </a:ext>
              </a:extLst>
            </p:cNvPr>
            <p:cNvSpPr/>
            <p:nvPr/>
          </p:nvSpPr>
          <p:spPr>
            <a:xfrm>
              <a:off x="3098443" y="1213307"/>
              <a:ext cx="325151" cy="133313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 w="19050" cap="flat" cmpd="sng" algn="ctr">
              <a:solidFill>
                <a:srgbClr val="35548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A119D6AD-F7E6-0F0D-7F81-FBA49EEEA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0451" y="1150732"/>
              <a:ext cx="6011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altLang="th-TH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2" name="Group 103">
            <a:extLst>
              <a:ext uri="{FF2B5EF4-FFF2-40B4-BE49-F238E27FC236}">
                <a16:creationId xmlns:a16="http://schemas.microsoft.com/office/drawing/2014/main" id="{5E4731DE-9F3A-078F-0E5A-7FA1732A13E7}"/>
              </a:ext>
            </a:extLst>
          </p:cNvPr>
          <p:cNvGrpSpPr>
            <a:grpSpLocks/>
          </p:cNvGrpSpPr>
          <p:nvPr/>
        </p:nvGrpSpPr>
        <p:grpSpPr bwMode="auto">
          <a:xfrm>
            <a:off x="4230688" y="908050"/>
            <a:ext cx="1079500" cy="1136650"/>
            <a:chOff x="2178569" y="3487338"/>
            <a:chExt cx="728303" cy="1137399"/>
          </a:xfrm>
        </p:grpSpPr>
        <p:sp>
          <p:nvSpPr>
            <p:cNvPr id="63" name="TextBox 104">
              <a:extLst>
                <a:ext uri="{FF2B5EF4-FFF2-40B4-BE49-F238E27FC236}">
                  <a16:creationId xmlns:a16="http://schemas.microsoft.com/office/drawing/2014/main" id="{4E7FEEC7-8B12-D17E-2CFA-18EDEF4E7B8F}"/>
                </a:ext>
              </a:extLst>
            </p:cNvPr>
            <p:cNvSpPr txBox="1"/>
            <p:nvPr/>
          </p:nvSpPr>
          <p:spPr>
            <a:xfrm>
              <a:off x="2186066" y="3585828"/>
              <a:ext cx="714380" cy="1038909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</a:t>
              </a:r>
              <a:r>
                <a:rPr kumimoji="0" lang="th-TH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Sarabun"/>
                  <a:cs typeface="TH SarabunPSK" panose="020B0500040200020003" pitchFamily="34" charset="-34"/>
                  <a:sym typeface="Sarabun"/>
                </a:rPr>
                <a:t>อันดับความ สามารถในการแข่งขันของประเทศด้านการศึกษา </a:t>
              </a:r>
              <a:endParaRPr kumimoji="0" lang="en-US" sz="1500" b="0" i="0" u="none" strike="noStrike" kern="0" cap="none" spc="-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338" name="Rounded Rectangle 15">
              <a:extLst>
                <a:ext uri="{FF2B5EF4-FFF2-40B4-BE49-F238E27FC236}">
                  <a16:creationId xmlns:a16="http://schemas.microsoft.com/office/drawing/2014/main" id="{BAE4FD40-F57B-B94D-7648-C8EA64C106E5}"/>
                </a:ext>
              </a:extLst>
            </p:cNvPr>
            <p:cNvSpPr/>
            <p:nvPr/>
          </p:nvSpPr>
          <p:spPr>
            <a:xfrm>
              <a:off x="2178569" y="3487338"/>
              <a:ext cx="728303" cy="1137399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10342" name="Group 15">
            <a:extLst>
              <a:ext uri="{FF2B5EF4-FFF2-40B4-BE49-F238E27FC236}">
                <a16:creationId xmlns:a16="http://schemas.microsoft.com/office/drawing/2014/main" id="{5B234089-806F-B773-09A3-47278F98B3D4}"/>
              </a:ext>
            </a:extLst>
          </p:cNvPr>
          <p:cNvGrpSpPr>
            <a:grpSpLocks/>
          </p:cNvGrpSpPr>
          <p:nvPr/>
        </p:nvGrpSpPr>
        <p:grpSpPr bwMode="auto">
          <a:xfrm>
            <a:off x="2338388" y="798513"/>
            <a:ext cx="615950" cy="263525"/>
            <a:chOff x="-1399733" y="747777"/>
            <a:chExt cx="615152" cy="264309"/>
          </a:xfrm>
        </p:grpSpPr>
        <p:pic>
          <p:nvPicPr>
            <p:cNvPr id="10344" name="Picture 16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8B687936-F4A6-8135-0C61-7F1A8D3DF1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45" name="Group 17">
              <a:extLst>
                <a:ext uri="{FF2B5EF4-FFF2-40B4-BE49-F238E27FC236}">
                  <a16:creationId xmlns:a16="http://schemas.microsoft.com/office/drawing/2014/main" id="{34BE0004-FB09-73CE-948E-216B0A4619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10346" name="Rectangle: Rounded Corners 10345">
                <a:extLst>
                  <a:ext uri="{FF2B5EF4-FFF2-40B4-BE49-F238E27FC236}">
                    <a16:creationId xmlns:a16="http://schemas.microsoft.com/office/drawing/2014/main" id="{5DA12495-D2EF-FB90-2D17-16F0043E0818}"/>
                  </a:ext>
                </a:extLst>
              </p:cNvPr>
              <p:cNvSpPr/>
              <p:nvPr/>
            </p:nvSpPr>
            <p:spPr>
              <a:xfrm>
                <a:off x="3097968" y="1213029"/>
                <a:ext cx="325717" cy="133493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 w="19050" cap="flat" cmpd="sng" algn="ctr">
                <a:solidFill>
                  <a:srgbClr val="35548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48" name="TextBox 19">
                <a:extLst>
                  <a:ext uri="{FF2B5EF4-FFF2-40B4-BE49-F238E27FC236}">
                    <a16:creationId xmlns:a16="http://schemas.microsoft.com/office/drawing/2014/main" id="{8E6A1EC0-0F8B-F46C-D6D2-D940D3349A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0349" name="Group 20">
            <a:extLst>
              <a:ext uri="{FF2B5EF4-FFF2-40B4-BE49-F238E27FC236}">
                <a16:creationId xmlns:a16="http://schemas.microsoft.com/office/drawing/2014/main" id="{AE957BAF-B1E5-8907-C0FA-E40D4C4CA03A}"/>
              </a:ext>
            </a:extLst>
          </p:cNvPr>
          <p:cNvGrpSpPr>
            <a:grpSpLocks/>
          </p:cNvGrpSpPr>
          <p:nvPr/>
        </p:nvGrpSpPr>
        <p:grpSpPr bwMode="auto">
          <a:xfrm>
            <a:off x="4679950" y="765175"/>
            <a:ext cx="614363" cy="265113"/>
            <a:chOff x="-1399733" y="747777"/>
            <a:chExt cx="615152" cy="264309"/>
          </a:xfrm>
        </p:grpSpPr>
        <p:pic>
          <p:nvPicPr>
            <p:cNvPr id="10350" name="Picture 22" descr="Blue text on a white background&#10;&#10;Description automatically generated">
              <a:extLst>
                <a:ext uri="{FF2B5EF4-FFF2-40B4-BE49-F238E27FC236}">
                  <a16:creationId xmlns:a16="http://schemas.microsoft.com/office/drawing/2014/main" id="{BB5663C1-7623-0F67-25A7-956D3FA61E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9" t="20844" r="11998" b="48933"/>
            <a:stretch>
              <a:fillRect/>
            </a:stretch>
          </p:blipFill>
          <p:spPr bwMode="auto">
            <a:xfrm>
              <a:off x="-1399733" y="833869"/>
              <a:ext cx="188718" cy="7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51" name="Group 24">
              <a:extLst>
                <a:ext uri="{FF2B5EF4-FFF2-40B4-BE49-F238E27FC236}">
                  <a16:creationId xmlns:a16="http://schemas.microsoft.com/office/drawing/2014/main" id="{BF3CBEFA-A53A-501B-6BF8-560C5F8BD8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85511" y="747777"/>
              <a:ext cx="400930" cy="264309"/>
              <a:chOff x="3059004" y="1150732"/>
              <a:chExt cx="396000" cy="246221"/>
            </a:xfrm>
          </p:grpSpPr>
          <p:sp>
            <p:nvSpPr>
              <p:cNvPr id="10352" name="Rectangle: Rounded Corners 10351">
                <a:extLst>
                  <a:ext uri="{FF2B5EF4-FFF2-40B4-BE49-F238E27FC236}">
                    <a16:creationId xmlns:a16="http://schemas.microsoft.com/office/drawing/2014/main" id="{FD6B7477-BAB9-5DCE-51B2-FB3DCC215F04}"/>
                  </a:ext>
                </a:extLst>
              </p:cNvPr>
              <p:cNvSpPr/>
              <p:nvPr/>
            </p:nvSpPr>
            <p:spPr>
              <a:xfrm>
                <a:off x="3098615" y="1212656"/>
                <a:ext cx="324989" cy="132694"/>
              </a:xfrm>
              <a:prstGeom prst="roundRect">
                <a:avLst>
                  <a:gd name="adj" fmla="val 50000"/>
                </a:avLst>
              </a:prstGeom>
              <a:solidFill>
                <a:srgbClr val="35548A"/>
              </a:solidFill>
              <a:ln w="19050" cap="flat" cmpd="sng" algn="ctr">
                <a:solidFill>
                  <a:srgbClr val="35548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53" name="TextBox 26">
                <a:extLst>
                  <a:ext uri="{FF2B5EF4-FFF2-40B4-BE49-F238E27FC236}">
                    <a16:creationId xmlns:a16="http://schemas.microsoft.com/office/drawing/2014/main" id="{F9CC0A93-960E-70A1-53CD-4F79441C07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004" y="1150732"/>
                <a:ext cx="3960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แม่บท</a:t>
                </a:r>
                <a:endParaRPr kumimoji="0" lang="en-US" altLang="th-TH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0354" name="Group 103">
            <a:extLst>
              <a:ext uri="{FF2B5EF4-FFF2-40B4-BE49-F238E27FC236}">
                <a16:creationId xmlns:a16="http://schemas.microsoft.com/office/drawing/2014/main" id="{2ADF2156-42AB-CCFD-D933-CA8D40C0B05C}"/>
              </a:ext>
            </a:extLst>
          </p:cNvPr>
          <p:cNvGrpSpPr>
            <a:grpSpLocks/>
          </p:cNvGrpSpPr>
          <p:nvPr/>
        </p:nvGrpSpPr>
        <p:grpSpPr bwMode="auto">
          <a:xfrm>
            <a:off x="6586538" y="911224"/>
            <a:ext cx="1089025" cy="1136650"/>
            <a:chOff x="2181226" y="3547167"/>
            <a:chExt cx="720034" cy="1136925"/>
          </a:xfrm>
        </p:grpSpPr>
        <p:sp>
          <p:nvSpPr>
            <p:cNvPr id="10355" name="TextBox 104">
              <a:extLst>
                <a:ext uri="{FF2B5EF4-FFF2-40B4-BE49-F238E27FC236}">
                  <a16:creationId xmlns:a16="http://schemas.microsoft.com/office/drawing/2014/main" id="{72EB71EC-F96A-5A24-0D61-BF771B22007B}"/>
                </a:ext>
              </a:extLst>
            </p:cNvPr>
            <p:cNvSpPr txBox="1"/>
            <p:nvPr/>
          </p:nvSpPr>
          <p:spPr>
            <a:xfrm>
              <a:off x="2181226" y="3593216"/>
              <a:ext cx="714786" cy="1038484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5. 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อันดับความสามารถ</a:t>
              </a:r>
              <a:r>
                <a:rPr kumimoji="0" lang="th-TH" sz="14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ในการแข่งขัน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ของ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ประเทศด้านการศึกษา</a:t>
              </a:r>
              <a:r>
                <a:rPr kumimoji="0" lang="en-US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</a:t>
              </a:r>
              <a:r>
                <a:rPr kumimoji="0" lang="th-TH" sz="1400" b="0" i="0" u="none" strike="noStrike" kern="0" cap="none" spc="-9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400" b="0" i="0" u="none" strike="noStrike" kern="0" cap="none" spc="-4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ค่าใช้จ่าย</a:t>
              </a:r>
              <a:r>
                <a:rPr kumimoji="0" lang="th-TH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ด้านการวิจัยและ</a:t>
              </a:r>
              <a:r>
                <a:rPr kumimoji="0" lang="th-TH" sz="14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H SarabunPSK" panose="020B0500040200020003" pitchFamily="34" charset="-34"/>
                </a:rPr>
                <a:t>พัฒนาของทั้งประเทศ</a:t>
              </a:r>
              <a:endParaRPr kumimoji="0" lang="en-US" sz="1400" b="0" i="0" u="none" strike="noStrike" kern="0" cap="none" spc="-6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356" name="Rounded Rectangle 15">
              <a:extLst>
                <a:ext uri="{FF2B5EF4-FFF2-40B4-BE49-F238E27FC236}">
                  <a16:creationId xmlns:a16="http://schemas.microsoft.com/office/drawing/2014/main" id="{72198E98-1DF5-0945-6211-0AB900D3C7D8}"/>
                </a:ext>
              </a:extLst>
            </p:cNvPr>
            <p:cNvSpPr/>
            <p:nvPr/>
          </p:nvSpPr>
          <p:spPr>
            <a:xfrm>
              <a:off x="2186474" y="3547167"/>
              <a:ext cx="714786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10365" name="Group 103">
            <a:extLst>
              <a:ext uri="{FF2B5EF4-FFF2-40B4-BE49-F238E27FC236}">
                <a16:creationId xmlns:a16="http://schemas.microsoft.com/office/drawing/2014/main" id="{C49C02DF-183F-61E2-FE5D-E140E0603DDE}"/>
              </a:ext>
            </a:extLst>
          </p:cNvPr>
          <p:cNvGrpSpPr>
            <a:grpSpLocks/>
          </p:cNvGrpSpPr>
          <p:nvPr/>
        </p:nvGrpSpPr>
        <p:grpSpPr bwMode="auto">
          <a:xfrm>
            <a:off x="7764463" y="903286"/>
            <a:ext cx="1079500" cy="1136649"/>
            <a:chOff x="2178569" y="3487338"/>
            <a:chExt cx="752589" cy="1136363"/>
          </a:xfrm>
        </p:grpSpPr>
        <p:sp>
          <p:nvSpPr>
            <p:cNvPr id="10366" name="TextBox 104">
              <a:extLst>
                <a:ext uri="{FF2B5EF4-FFF2-40B4-BE49-F238E27FC236}">
                  <a16:creationId xmlns:a16="http://schemas.microsoft.com/office/drawing/2014/main" id="{CC4613A4-746E-565A-7F93-88EA8EF94B29}"/>
                </a:ext>
              </a:extLst>
            </p:cNvPr>
            <p:cNvSpPr txBox="1"/>
            <p:nvPr/>
          </p:nvSpPr>
          <p:spPr>
            <a:xfrm>
              <a:off x="2180782" y="3538125"/>
              <a:ext cx="750376" cy="1056305"/>
            </a:xfrm>
            <a:prstGeom prst="rect">
              <a:avLst/>
            </a:prstGeom>
            <a:noFill/>
          </p:spPr>
          <p:txBody>
            <a:bodyPr wrap="square"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6. </a:t>
              </a:r>
              <a:r>
                <a:rPr kumimoji="0" lang="th-TH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อันดับความสามารถ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ในการแข่งขันของ</a:t>
              </a:r>
              <a:r>
                <a:rPr kumimoji="0" lang="th-TH" sz="1300" b="0" i="0" u="none" strike="noStrike" kern="0" cap="none" spc="-6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ประเทศด้านการศึกษา</a:t>
              </a:r>
              <a:r>
                <a:rPr kumimoji="0" 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: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ค่าใช้จ่ายด้านการวิจัยและพัฒนาของทั้งประเทศต่อประชากร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2" name="Rounded Rectangle 15">
              <a:extLst>
                <a:ext uri="{FF2B5EF4-FFF2-40B4-BE49-F238E27FC236}">
                  <a16:creationId xmlns:a16="http://schemas.microsoft.com/office/drawing/2014/main" id="{0F6BD9BB-BF3E-E51F-4E6D-65C6D1933F20}"/>
                </a:ext>
              </a:extLst>
            </p:cNvPr>
            <p:cNvSpPr/>
            <p:nvPr/>
          </p:nvSpPr>
          <p:spPr>
            <a:xfrm>
              <a:off x="2178569" y="3487338"/>
              <a:ext cx="752589" cy="1136363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13" name="Group 103">
            <a:extLst>
              <a:ext uri="{FF2B5EF4-FFF2-40B4-BE49-F238E27FC236}">
                <a16:creationId xmlns:a16="http://schemas.microsoft.com/office/drawing/2014/main" id="{370BDB10-5E48-F713-E829-2D4FB56AA821}"/>
              </a:ext>
            </a:extLst>
          </p:cNvPr>
          <p:cNvGrpSpPr>
            <a:grpSpLocks/>
          </p:cNvGrpSpPr>
          <p:nvPr/>
        </p:nvGrpSpPr>
        <p:grpSpPr bwMode="auto">
          <a:xfrm>
            <a:off x="8955088" y="903288"/>
            <a:ext cx="1081087" cy="1136650"/>
            <a:chOff x="2178569" y="3487338"/>
            <a:chExt cx="752589" cy="1136925"/>
          </a:xfrm>
        </p:grpSpPr>
        <p:sp>
          <p:nvSpPr>
            <p:cNvPr id="516" name="TextBox 104">
              <a:extLst>
                <a:ext uri="{FF2B5EF4-FFF2-40B4-BE49-F238E27FC236}">
                  <a16:creationId xmlns:a16="http://schemas.microsoft.com/office/drawing/2014/main" id="{1038F3B0-1B2B-208F-1B8C-B9C9F4E6FBCE}"/>
                </a:ext>
              </a:extLst>
            </p:cNvPr>
            <p:cNvSpPr txBox="1"/>
            <p:nvPr/>
          </p:nvSpPr>
          <p:spPr>
            <a:xfrm>
              <a:off x="2181884" y="3557205"/>
              <a:ext cx="712805" cy="100051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7</a:t>
              </a:r>
              <a:r>
                <a:rPr kumimoji="0" lang="th-TH" sz="1300" b="0" i="0" u="none" strike="noStrike" kern="0" cap="none" spc="-7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.อันดับความสามารถ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ในการแข่งขันของ</a:t>
              </a:r>
              <a:r>
                <a:rPr kumimoji="0" lang="th-TH" sz="1300" b="0" i="0" u="none" strike="noStrike" kern="0" cap="none" spc="-8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ประเทศด้านการศึกษา</a:t>
              </a:r>
              <a:r>
                <a:rPr kumimoji="0" lang="en-US" sz="1300" b="0" i="0" u="none" strike="noStrike" kern="0" cap="none" spc="-8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ดัชนีอันดับมหาวิทยาลัย</a:t>
              </a:r>
              <a:endParaRPr kumimoji="0" lang="en-US" sz="13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7" name="Rounded Rectangle 15">
              <a:extLst>
                <a:ext uri="{FF2B5EF4-FFF2-40B4-BE49-F238E27FC236}">
                  <a16:creationId xmlns:a16="http://schemas.microsoft.com/office/drawing/2014/main" id="{6E7C2861-F742-02A3-1EDB-1289E7754050}"/>
                </a:ext>
              </a:extLst>
            </p:cNvPr>
            <p:cNvSpPr/>
            <p:nvPr/>
          </p:nvSpPr>
          <p:spPr>
            <a:xfrm>
              <a:off x="2178569" y="3487338"/>
              <a:ext cx="752589" cy="1136925"/>
            </a:xfrm>
            <a:prstGeom prst="roundRect">
              <a:avLst>
                <a:gd name="adj" fmla="val 6084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ordia New" panose="020B0304020202020204" pitchFamily="34" charset="-34"/>
              </a:endParaRPr>
            </a:p>
          </p:txBody>
        </p:sp>
      </p:grpSp>
      <p:grpSp>
        <p:nvGrpSpPr>
          <p:cNvPr id="518" name="Group 145">
            <a:extLst>
              <a:ext uri="{FF2B5EF4-FFF2-40B4-BE49-F238E27FC236}">
                <a16:creationId xmlns:a16="http://schemas.microsoft.com/office/drawing/2014/main" id="{C8F99076-877F-4F2F-7E89-7EF5C7BE637F}"/>
              </a:ext>
            </a:extLst>
          </p:cNvPr>
          <p:cNvGrpSpPr>
            <a:grpSpLocks/>
          </p:cNvGrpSpPr>
          <p:nvPr/>
        </p:nvGrpSpPr>
        <p:grpSpPr bwMode="auto">
          <a:xfrm>
            <a:off x="6105525" y="781050"/>
            <a:ext cx="327025" cy="247650"/>
            <a:chOff x="233162" y="2627237"/>
            <a:chExt cx="326234" cy="246221"/>
          </a:xfrm>
        </p:grpSpPr>
        <p:sp>
          <p:nvSpPr>
            <p:cNvPr id="519" name="Rectangle: Rounded Corners 518">
              <a:extLst>
                <a:ext uri="{FF2B5EF4-FFF2-40B4-BE49-F238E27FC236}">
                  <a16:creationId xmlns:a16="http://schemas.microsoft.com/office/drawing/2014/main" id="{AAF1A9D6-1DD8-E37D-1F3E-208F3277352A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TextBox 147">
              <a:extLst>
                <a:ext uri="{FF2B5EF4-FFF2-40B4-BE49-F238E27FC236}">
                  <a16:creationId xmlns:a16="http://schemas.microsoft.com/office/drawing/2014/main" id="{574560CC-E9E5-0053-669D-02C16ED08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1" name="Group 145">
            <a:extLst>
              <a:ext uri="{FF2B5EF4-FFF2-40B4-BE49-F238E27FC236}">
                <a16:creationId xmlns:a16="http://schemas.microsoft.com/office/drawing/2014/main" id="{08DEB69E-5DDE-0606-1410-5137D5432172}"/>
              </a:ext>
            </a:extLst>
          </p:cNvPr>
          <p:cNvGrpSpPr>
            <a:grpSpLocks/>
          </p:cNvGrpSpPr>
          <p:nvPr/>
        </p:nvGrpSpPr>
        <p:grpSpPr bwMode="auto">
          <a:xfrm>
            <a:off x="8472488" y="771525"/>
            <a:ext cx="327025" cy="247650"/>
            <a:chOff x="233162" y="2627237"/>
            <a:chExt cx="326234" cy="246221"/>
          </a:xfrm>
        </p:grpSpPr>
        <p:sp>
          <p:nvSpPr>
            <p:cNvPr id="522" name="Rectangle: Rounded Corners 521">
              <a:extLst>
                <a:ext uri="{FF2B5EF4-FFF2-40B4-BE49-F238E27FC236}">
                  <a16:creationId xmlns:a16="http://schemas.microsoft.com/office/drawing/2014/main" id="{2F6C686C-1957-5783-B951-1BE59373D4F0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3" name="TextBox 147">
              <a:extLst>
                <a:ext uri="{FF2B5EF4-FFF2-40B4-BE49-F238E27FC236}">
                  <a16:creationId xmlns:a16="http://schemas.microsoft.com/office/drawing/2014/main" id="{AF40A4DC-E2C5-6677-DC7A-F54C62164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4" name="Group 145">
            <a:extLst>
              <a:ext uri="{FF2B5EF4-FFF2-40B4-BE49-F238E27FC236}">
                <a16:creationId xmlns:a16="http://schemas.microsoft.com/office/drawing/2014/main" id="{C51B92DB-0C26-C055-5191-135C70B486B6}"/>
              </a:ext>
            </a:extLst>
          </p:cNvPr>
          <p:cNvGrpSpPr>
            <a:grpSpLocks/>
          </p:cNvGrpSpPr>
          <p:nvPr/>
        </p:nvGrpSpPr>
        <p:grpSpPr bwMode="auto">
          <a:xfrm>
            <a:off x="9682163" y="768350"/>
            <a:ext cx="327025" cy="247650"/>
            <a:chOff x="233162" y="2627237"/>
            <a:chExt cx="326234" cy="246221"/>
          </a:xfrm>
        </p:grpSpPr>
        <p:sp>
          <p:nvSpPr>
            <p:cNvPr id="525" name="Rectangle: Rounded Corners 524">
              <a:extLst>
                <a:ext uri="{FF2B5EF4-FFF2-40B4-BE49-F238E27FC236}">
                  <a16:creationId xmlns:a16="http://schemas.microsoft.com/office/drawing/2014/main" id="{535CF8A2-D284-1289-FFB9-765CC02C6120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7" name="TextBox 147">
              <a:extLst>
                <a:ext uri="{FF2B5EF4-FFF2-40B4-BE49-F238E27FC236}">
                  <a16:creationId xmlns:a16="http://schemas.microsoft.com/office/drawing/2014/main" id="{A362C416-0D36-1281-8E7E-02A5EF775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  <p:grpSp>
        <p:nvGrpSpPr>
          <p:cNvPr id="528" name="Group 145">
            <a:extLst>
              <a:ext uri="{FF2B5EF4-FFF2-40B4-BE49-F238E27FC236}">
                <a16:creationId xmlns:a16="http://schemas.microsoft.com/office/drawing/2014/main" id="{A055C236-E0D6-E61D-F4C2-1B8AB5D2FAEE}"/>
              </a:ext>
            </a:extLst>
          </p:cNvPr>
          <p:cNvGrpSpPr>
            <a:grpSpLocks/>
          </p:cNvGrpSpPr>
          <p:nvPr/>
        </p:nvGrpSpPr>
        <p:grpSpPr bwMode="auto">
          <a:xfrm>
            <a:off x="7280275" y="769938"/>
            <a:ext cx="327025" cy="247650"/>
            <a:chOff x="233162" y="2627237"/>
            <a:chExt cx="326234" cy="246221"/>
          </a:xfrm>
        </p:grpSpPr>
        <p:sp>
          <p:nvSpPr>
            <p:cNvPr id="529" name="Rectangle: Rounded Corners 528">
              <a:extLst>
                <a:ext uri="{FF2B5EF4-FFF2-40B4-BE49-F238E27FC236}">
                  <a16:creationId xmlns:a16="http://schemas.microsoft.com/office/drawing/2014/main" id="{247FEF96-AAF0-AC4A-BC22-BDEB909BBEF2}"/>
                </a:ext>
              </a:extLst>
            </p:cNvPr>
            <p:cNvSpPr/>
            <p:nvPr/>
          </p:nvSpPr>
          <p:spPr>
            <a:xfrm>
              <a:off x="233162" y="2693527"/>
              <a:ext cx="326234" cy="132581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 w="19050" cap="flat" cmpd="sng" algn="ctr">
              <a:solidFill>
                <a:srgbClr val="A18E8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TextBox 147">
              <a:extLst>
                <a:ext uri="{FF2B5EF4-FFF2-40B4-BE49-F238E27FC236}">
                  <a16:creationId xmlns:a16="http://schemas.microsoft.com/office/drawing/2014/main" id="{0B4E0EC9-7F22-6EB3-6151-12743FC49E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743" y="2627237"/>
              <a:ext cx="252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Cordia New" panose="020B0304020202020204" pitchFamily="34" charset="-34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8704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44FECF-3FEA-13F7-F378-EF2FD6F9BD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6</a:t>
            </a:fld>
            <a:endParaRPr lang="th-TH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2ED431-3E7D-C135-82CA-6BA5693F4508}"/>
              </a:ext>
            </a:extLst>
          </p:cNvPr>
          <p:cNvSpPr txBox="1"/>
          <p:nvPr/>
        </p:nvSpPr>
        <p:spPr bwMode="white">
          <a:xfrm>
            <a:off x="460532" y="328452"/>
            <a:ext cx="10599354" cy="41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ข้อค้นพบจากการวิเคราะห์ผลการประเมินฯ ของส่วนราชการและจังหวัด ประจำปีงบประมาณ พ.ศ. 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517D6A-FF9F-7CF0-68D2-E6FE3A66E96C}"/>
              </a:ext>
            </a:extLst>
          </p:cNvPr>
          <p:cNvSpPr txBox="1"/>
          <p:nvPr/>
        </p:nvSpPr>
        <p:spPr>
          <a:xfrm>
            <a:off x="490516" y="900346"/>
            <a:ext cx="11179541" cy="461665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2400" b="1" i="0" u="none" strike="noStrike" kern="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การประเมินส่วนราชการตามมาตรการปรับปรุงประสิทธิภาพในการปฏิบัติราชการของส่วนราชการและจังหวัด</a:t>
            </a:r>
            <a:endParaRPr kumimoji="0" lang="en-US" sz="2400" b="0" i="0" u="none" strike="sng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53DA7F1-0208-03F8-DB7F-CC06768C4588}"/>
              </a:ext>
            </a:extLst>
          </p:cNvPr>
          <p:cNvGrpSpPr/>
          <p:nvPr/>
        </p:nvGrpSpPr>
        <p:grpSpPr>
          <a:xfrm>
            <a:off x="1008824" y="1382421"/>
            <a:ext cx="9213012" cy="1807731"/>
            <a:chOff x="1676854" y="1540597"/>
            <a:chExt cx="9213012" cy="1914266"/>
          </a:xfrm>
        </p:grpSpPr>
        <p:graphicFrame>
          <p:nvGraphicFramePr>
            <p:cNvPr id="41" name="Chart 40">
              <a:extLst>
                <a:ext uri="{FF2B5EF4-FFF2-40B4-BE49-F238E27FC236}">
                  <a16:creationId xmlns:a16="http://schemas.microsoft.com/office/drawing/2014/main" id="{E2DC09F3-88D8-6528-5922-B8E250D0DE8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25150778"/>
                </p:ext>
              </p:extLst>
            </p:nvPr>
          </p:nvGraphicFramePr>
          <p:xfrm>
            <a:off x="1676854" y="1540597"/>
            <a:ext cx="9213012" cy="19142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19378C7-A82C-1636-9AAB-00DA1807915A}"/>
                </a:ext>
              </a:extLst>
            </p:cNvPr>
            <p:cNvSpPr/>
            <p:nvPr/>
          </p:nvSpPr>
          <p:spPr>
            <a:xfrm>
              <a:off x="4527754" y="2664160"/>
              <a:ext cx="2202611" cy="350734"/>
            </a:xfrm>
            <a:prstGeom prst="roundRect">
              <a:avLst/>
            </a:prstGeom>
            <a:noFill/>
            <a:ln w="12700" cap="flat" cmpd="sng" algn="ctr">
              <a:solidFill>
                <a:srgbClr val="5B9BD5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F1B85DB-C6AA-ED18-B8D1-75DADFCB4134}"/>
                </a:ext>
              </a:extLst>
            </p:cNvPr>
            <p:cNvSpPr txBox="1"/>
            <p:nvPr/>
          </p:nvSpPr>
          <p:spPr>
            <a:xfrm>
              <a:off x="4483742" y="2707116"/>
              <a:ext cx="22466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ประเมินผลเป็นระดับคุณภาพรายหน่วยงาน</a:t>
              </a:r>
              <a:endPara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44" name="Picture 2" descr="ภาพประกอบเวกเตอร์กราฟิกของไวรัสโคโรนาในหวู่ฮั่น การติดเชื้อโคโรนาไวรัส  2019-nvocCorona ไวรัสโลโก้จุลชีพระบาด Covid-19 สัญญาณที่มีเซลล์ไวรัสสีแดง:  เวกเตอร์สต็อก (ปลอดค่าลิขสิทธิ์) 1690070212 | Shutterstock">
              <a:extLst>
                <a:ext uri="{FF2B5EF4-FFF2-40B4-BE49-F238E27FC236}">
                  <a16:creationId xmlns:a16="http://schemas.microsoft.com/office/drawing/2014/main" id="{8B98AF41-FB14-6454-F6C5-AEC849B9EA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32267" y1="39114" x2="32267" y2="39114"/>
                          <a14:foregroundMark x1="33270" y1="38315" x2="32467" y2="38130"/>
                          <a14:foregroundMark x1="37267" y1="39237" x2="36400" y2="39037"/>
                          <a14:foregroundMark x1="32467" y1="38130" x2="31400" y2="45264"/>
                          <a14:foregroundMark x1="31400" y1="45264" x2="33893" y2="47819"/>
                          <a14:foregroundMark x1="24800" y1="47109" x2="24800" y2="47109"/>
                          <a14:foregroundMark x1="24867" y1="37269" x2="24867" y2="37269"/>
                          <a14:foregroundMark x1="43133" y1="36408" x2="40200" y2="41328"/>
                          <a14:foregroundMark x1="40200" y1="41328" x2="44400" y2="47847"/>
                          <a14:foregroundMark x1="44400" y1="47847" x2="46467" y2="40221"/>
                          <a14:foregroundMark x1="46467" y1="40221" x2="42800" y2="36408"/>
                          <a14:foregroundMark x1="49267" y1="36039" x2="49936" y2="39743"/>
                          <a14:foregroundMark x1="57933" y1="36162" x2="57400" y2="49077"/>
                          <a14:foregroundMark x1="61533" y1="36531" x2="61933" y2="45756"/>
                          <a14:foregroundMark x1="61933" y1="45756" x2="61667" y2="48339"/>
                          <a14:foregroundMark x1="76133" y1="36531" x2="76133" y2="48093"/>
                          <a14:foregroundMark x1="80867" y1="36408" x2="79267" y2="42189"/>
                          <a14:foregroundMark x1="36867" y1="48093" x2="36867" y2="48093"/>
                          <a14:foregroundMark x1="32267" y1="37269" x2="32267" y2="37269"/>
                          <a14:foregroundMark x1="70933" y1="43911" x2="70933" y2="43911"/>
                          <a14:backgroundMark x1="51667" y1="44034" x2="51667" y2="44034"/>
                          <a14:backgroundMark x1="52000" y1="41205" x2="51667" y2="39606"/>
                          <a14:backgroundMark x1="56067" y1="37146" x2="54867" y2="43050"/>
                          <a14:backgroundMark x1="51533" y1="36039" x2="51867" y2="47724"/>
                          <a14:backgroundMark x1="34467" y1="37761" x2="35133" y2="42558"/>
                          <a14:backgroundMark x1="37800" y1="48708" x2="34467" y2="505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4" t="11826" r="13876" b="29924"/>
            <a:stretch/>
          </p:blipFill>
          <p:spPr bwMode="auto">
            <a:xfrm>
              <a:off x="7616721" y="2775509"/>
              <a:ext cx="638986" cy="265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ภาพประกอบเวกเตอร์กราฟิกของไวรัสโคโรนาในหวู่ฮั่น การติดเชื้อโคโรนาไวรัส  2019-nvocCorona ไวรัสโลโก้จุลชีพระบาด Covid-19 สัญญาณที่มีเซลล์ไวรัสสีแดง:  เวกเตอร์สต็อก (ปลอดค่าลิขสิทธิ์) 1690070212 | Shutterstock">
              <a:extLst>
                <a:ext uri="{FF2B5EF4-FFF2-40B4-BE49-F238E27FC236}">
                  <a16:creationId xmlns:a16="http://schemas.microsoft.com/office/drawing/2014/main" id="{0B5AB663-F3D9-1493-38C3-077BB3A3C9B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32267" y1="39114" x2="32267" y2="39114"/>
                          <a14:foregroundMark x1="33270" y1="38315" x2="32467" y2="38130"/>
                          <a14:foregroundMark x1="37267" y1="39237" x2="36400" y2="39037"/>
                          <a14:foregroundMark x1="32467" y1="38130" x2="31400" y2="45264"/>
                          <a14:foregroundMark x1="31400" y1="45264" x2="33893" y2="47819"/>
                          <a14:foregroundMark x1="24800" y1="47109" x2="24800" y2="47109"/>
                          <a14:foregroundMark x1="24867" y1="37269" x2="24867" y2="37269"/>
                          <a14:foregroundMark x1="43133" y1="36408" x2="40200" y2="41328"/>
                          <a14:foregroundMark x1="40200" y1="41328" x2="44400" y2="47847"/>
                          <a14:foregroundMark x1="44400" y1="47847" x2="46467" y2="40221"/>
                          <a14:foregroundMark x1="46467" y1="40221" x2="42800" y2="36408"/>
                          <a14:foregroundMark x1="49267" y1="36039" x2="49936" y2="39743"/>
                          <a14:foregroundMark x1="57933" y1="36162" x2="57400" y2="49077"/>
                          <a14:foregroundMark x1="61533" y1="36531" x2="61933" y2="45756"/>
                          <a14:foregroundMark x1="61933" y1="45756" x2="61667" y2="48339"/>
                          <a14:foregroundMark x1="76133" y1="36531" x2="76133" y2="48093"/>
                          <a14:foregroundMark x1="80867" y1="36408" x2="79267" y2="42189"/>
                          <a14:foregroundMark x1="36867" y1="48093" x2="36867" y2="48093"/>
                          <a14:foregroundMark x1="32267" y1="37269" x2="32267" y2="37269"/>
                          <a14:foregroundMark x1="70933" y1="43911" x2="70933" y2="43911"/>
                          <a14:backgroundMark x1="51667" y1="44034" x2="51667" y2="44034"/>
                          <a14:backgroundMark x1="52000" y1="41205" x2="51667" y2="39606"/>
                          <a14:backgroundMark x1="56067" y1="37146" x2="54867" y2="43050"/>
                          <a14:backgroundMark x1="51533" y1="36039" x2="51867" y2="47724"/>
                          <a14:backgroundMark x1="34467" y1="37761" x2="35133" y2="42558"/>
                          <a14:backgroundMark x1="37800" y1="48708" x2="34467" y2="505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4" t="11826" r="13876" b="29924"/>
            <a:stretch/>
          </p:blipFill>
          <p:spPr bwMode="auto">
            <a:xfrm>
              <a:off x="8410195" y="2775509"/>
              <a:ext cx="638986" cy="265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0D36DE8-CD64-50BC-2F20-49A48F2715C3}"/>
              </a:ext>
            </a:extLst>
          </p:cNvPr>
          <p:cNvGrpSpPr/>
          <p:nvPr/>
        </p:nvGrpSpPr>
        <p:grpSpPr>
          <a:xfrm>
            <a:off x="6041464" y="3846998"/>
            <a:ext cx="6129311" cy="2166969"/>
            <a:chOff x="5680317" y="3665351"/>
            <a:chExt cx="6194073" cy="2100161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C6D8A9A-28C6-388C-401A-68C2C57FB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84356"/>
            <a:stretch/>
          </p:blipFill>
          <p:spPr>
            <a:xfrm>
              <a:off x="5680317" y="5418340"/>
              <a:ext cx="6194073" cy="34717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0B42236D-DAEE-2C7A-F8BE-070C62554D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6170"/>
            <a:stretch/>
          </p:blipFill>
          <p:spPr>
            <a:xfrm>
              <a:off x="5680317" y="3665351"/>
              <a:ext cx="6194073" cy="1860299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CD0F8C2-5577-AD82-BA8B-B8507B7A5078}"/>
              </a:ext>
            </a:extLst>
          </p:cNvPr>
          <p:cNvGrpSpPr/>
          <p:nvPr/>
        </p:nvGrpSpPr>
        <p:grpSpPr>
          <a:xfrm>
            <a:off x="10468855" y="1812159"/>
            <a:ext cx="915679" cy="335220"/>
            <a:chOff x="11213112" y="1740007"/>
            <a:chExt cx="915679" cy="33522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B80741E-9D05-DD44-F6C2-ECE1AC111084}"/>
                </a:ext>
              </a:extLst>
            </p:cNvPr>
            <p:cNvSpPr txBox="1"/>
            <p:nvPr/>
          </p:nvSpPr>
          <p:spPr>
            <a:xfrm>
              <a:off x="11343787" y="1740007"/>
              <a:ext cx="785004" cy="335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ส่วนราชการ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BC11E1C-EA02-34C7-E9D9-2A939D689689}"/>
                </a:ext>
              </a:extLst>
            </p:cNvPr>
            <p:cNvSpPr/>
            <p:nvPr/>
          </p:nvSpPr>
          <p:spPr>
            <a:xfrm>
              <a:off x="11213112" y="1876926"/>
              <a:ext cx="144000" cy="14400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54367FD-CB84-D6C7-F19B-F44571455242}"/>
              </a:ext>
            </a:extLst>
          </p:cNvPr>
          <p:cNvGrpSpPr/>
          <p:nvPr/>
        </p:nvGrpSpPr>
        <p:grpSpPr>
          <a:xfrm>
            <a:off x="118658" y="1545501"/>
            <a:ext cx="803448" cy="1475665"/>
            <a:chOff x="118658" y="1556011"/>
            <a:chExt cx="803448" cy="1475665"/>
          </a:xfrm>
        </p:grpSpPr>
        <p:sp>
          <p:nvSpPr>
            <p:cNvPr id="53" name="Arrow: Pentagon 52">
              <a:extLst>
                <a:ext uri="{FF2B5EF4-FFF2-40B4-BE49-F238E27FC236}">
                  <a16:creationId xmlns:a16="http://schemas.microsoft.com/office/drawing/2014/main" id="{1FFCE670-729D-F039-E3A1-FF54EEF27507}"/>
                </a:ext>
              </a:extLst>
            </p:cNvPr>
            <p:cNvSpPr/>
            <p:nvPr/>
          </p:nvSpPr>
          <p:spPr>
            <a:xfrm>
              <a:off x="118658" y="1556011"/>
              <a:ext cx="803448" cy="1475665"/>
            </a:xfrm>
            <a:prstGeom prst="homePlate">
              <a:avLst>
                <a:gd name="adj" fmla="val 30378"/>
              </a:avLst>
            </a:prstGeom>
            <a:solidFill>
              <a:srgbClr val="E7E6E6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1A3C80C-0600-53F0-F666-04645B0490CD}"/>
                </a:ext>
              </a:extLst>
            </p:cNvPr>
            <p:cNvSpPr txBox="1"/>
            <p:nvPr/>
          </p:nvSpPr>
          <p:spPr>
            <a:xfrm>
              <a:off x="138733" y="1685853"/>
              <a:ext cx="72165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ผลการประเมิน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ย้อนหลัง </a:t>
              </a:r>
              <a:r>
                <a:rPr kumimoji="0" 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10</a:t>
              </a: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 ปี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5" name="Picture 54" descr="A white building with columns&#10;&#10;Description automatically generated">
            <a:extLst>
              <a:ext uri="{FF2B5EF4-FFF2-40B4-BE49-F238E27FC236}">
                <a16:creationId xmlns:a16="http://schemas.microsoft.com/office/drawing/2014/main" id="{1704A3D2-6BD6-803A-0111-D4785D488C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319" y="1798778"/>
            <a:ext cx="360000" cy="3399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6" name="Picture 55" descr="A map of the world&#10;&#10;Description automatically generated">
            <a:extLst>
              <a:ext uri="{FF2B5EF4-FFF2-40B4-BE49-F238E27FC236}">
                <a16:creationId xmlns:a16="http://schemas.microsoft.com/office/drawing/2014/main" id="{75674DA3-E567-54E8-1E6B-DC1F125814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25" y="2238493"/>
            <a:ext cx="360000" cy="339965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918CEFD6-E908-1F69-39EE-FA0EE329225A}"/>
              </a:ext>
            </a:extLst>
          </p:cNvPr>
          <p:cNvGrpSpPr/>
          <p:nvPr/>
        </p:nvGrpSpPr>
        <p:grpSpPr>
          <a:xfrm>
            <a:off x="10468855" y="2196882"/>
            <a:ext cx="928037" cy="334835"/>
            <a:chOff x="11363413" y="2455836"/>
            <a:chExt cx="928037" cy="334835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9EFB386-28DC-6E98-76F3-64BFE89C5DB6}"/>
                </a:ext>
              </a:extLst>
            </p:cNvPr>
            <p:cNvSpPr txBox="1"/>
            <p:nvPr/>
          </p:nvSpPr>
          <p:spPr>
            <a:xfrm>
              <a:off x="11506446" y="2455836"/>
              <a:ext cx="785004" cy="334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D32965-12EE-F7E3-CA10-D69F46D8C5C1}"/>
                </a:ext>
              </a:extLst>
            </p:cNvPr>
            <p:cNvSpPr/>
            <p:nvPr/>
          </p:nvSpPr>
          <p:spPr>
            <a:xfrm>
              <a:off x="11363413" y="2584684"/>
              <a:ext cx="144000" cy="14400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0E1B452-DB18-9329-ED70-7A0A076D3C49}"/>
              </a:ext>
            </a:extLst>
          </p:cNvPr>
          <p:cNvGrpSpPr/>
          <p:nvPr/>
        </p:nvGrpSpPr>
        <p:grpSpPr>
          <a:xfrm>
            <a:off x="1088977" y="3783205"/>
            <a:ext cx="2401458" cy="1863546"/>
            <a:chOff x="225413" y="3152827"/>
            <a:chExt cx="2401458" cy="186354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893C8FC9-4CBD-DFDF-D555-53D120C040FD}"/>
                </a:ext>
              </a:extLst>
            </p:cNvPr>
            <p:cNvGrpSpPr/>
            <p:nvPr/>
          </p:nvGrpSpPr>
          <p:grpSpPr>
            <a:xfrm>
              <a:off x="225413" y="3152827"/>
              <a:ext cx="2401458" cy="1838581"/>
              <a:chOff x="225413" y="3250801"/>
              <a:chExt cx="2401458" cy="1838581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88B58DAA-E0DA-9005-4BC5-21234583B2D0}"/>
                  </a:ext>
                </a:extLst>
              </p:cNvPr>
              <p:cNvSpPr txBox="1"/>
              <p:nvPr/>
            </p:nvSpPr>
            <p:spPr>
              <a:xfrm>
                <a:off x="1113425" y="4839442"/>
                <a:ext cx="1080000" cy="249940"/>
              </a:xfrm>
              <a:prstGeom prst="rect">
                <a:avLst/>
              </a:prstGeom>
              <a:solidFill>
                <a:srgbClr val="002060"/>
              </a:solidFill>
            </p:spPr>
            <p:txBody>
              <a:bodyPr wrap="square" lIns="72000" tIns="0" rIns="72000" bIns="0" rtlCol="0">
                <a:spAutoFit/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 </a:t>
                </a:r>
                <a:r>
                  <a:rPr lang="th-TH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ส่วนราชการ</a:t>
                </a:r>
                <a:endParaRPr lang="en-US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5BE06B75-C2C6-A2B7-F4B5-E6E32CF959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5413" y="3250801"/>
                <a:ext cx="2401458" cy="1565960"/>
              </a:xfrm>
              <a:prstGeom prst="rect">
                <a:avLst/>
              </a:prstGeom>
            </p:spPr>
          </p:pic>
        </p:grpSp>
        <p:pic>
          <p:nvPicPr>
            <p:cNvPr id="62" name="Picture 61" descr="A white building with columns&#10;&#10;Description automatically generated">
              <a:extLst>
                <a:ext uri="{FF2B5EF4-FFF2-40B4-BE49-F238E27FC236}">
                  <a16:creationId xmlns:a16="http://schemas.microsoft.com/office/drawing/2014/main" id="{B32D9E11-FB02-95A6-ACEB-DBDB7C870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000" y="4676408"/>
              <a:ext cx="360000" cy="339965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A0281E6-0184-3318-32E3-0026838FFFEF}"/>
              </a:ext>
            </a:extLst>
          </p:cNvPr>
          <p:cNvGrpSpPr/>
          <p:nvPr/>
        </p:nvGrpSpPr>
        <p:grpSpPr>
          <a:xfrm>
            <a:off x="3654041" y="3914409"/>
            <a:ext cx="2557624" cy="1739462"/>
            <a:chOff x="2958643" y="3284031"/>
            <a:chExt cx="2557624" cy="1739462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D9B670B2-3FE8-0FBB-362C-4245CD334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58643" y="3284031"/>
              <a:ext cx="2557624" cy="1454122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0F80899-5B39-F5D9-C4D3-8FBA6E3AA675}"/>
                </a:ext>
              </a:extLst>
            </p:cNvPr>
            <p:cNvSpPr txBox="1"/>
            <p:nvPr/>
          </p:nvSpPr>
          <p:spPr>
            <a:xfrm>
              <a:off x="3890955" y="4735354"/>
              <a:ext cx="1080000" cy="249940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lIns="72000" tIns="0" rIns="72000" bIns="0" rtlCol="0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th-TH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endParaRPr lang="en-US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68" name="Picture 67" descr="A map of the world&#10;&#10;Description automatically generated">
              <a:extLst>
                <a:ext uri="{FF2B5EF4-FFF2-40B4-BE49-F238E27FC236}">
                  <a16:creationId xmlns:a16="http://schemas.microsoft.com/office/drawing/2014/main" id="{8E70F587-321A-D4B4-4F8F-F8FB1F2AE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3267" y="4683528"/>
              <a:ext cx="360000" cy="339965"/>
            </a:xfrm>
            <a:prstGeom prst="rect">
              <a:avLst/>
            </a:prstGeom>
            <a:ln>
              <a:noFill/>
            </a:ln>
            <a:effectLst/>
          </p:spPr>
        </p:pic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C14FFAC-9218-D7C8-BFE8-CAB70B2566C6}"/>
              </a:ext>
            </a:extLst>
          </p:cNvPr>
          <p:cNvCxnSpPr>
            <a:cxnSpLocks/>
          </p:cNvCxnSpPr>
          <p:nvPr/>
        </p:nvCxnSpPr>
        <p:spPr>
          <a:xfrm>
            <a:off x="-15767" y="3426097"/>
            <a:ext cx="12207767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</a:ln>
          <a:effectLst/>
        </p:spPr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5637DB8-6C82-5414-8356-E6AC009E633B}"/>
              </a:ext>
            </a:extLst>
          </p:cNvPr>
          <p:cNvGrpSpPr/>
          <p:nvPr/>
        </p:nvGrpSpPr>
        <p:grpSpPr>
          <a:xfrm>
            <a:off x="145300" y="3841055"/>
            <a:ext cx="803448" cy="1825562"/>
            <a:chOff x="118658" y="1556011"/>
            <a:chExt cx="803448" cy="1475665"/>
          </a:xfrm>
        </p:grpSpPr>
        <p:sp>
          <p:nvSpPr>
            <p:cNvPr id="71" name="Arrow: Pentagon 70">
              <a:extLst>
                <a:ext uri="{FF2B5EF4-FFF2-40B4-BE49-F238E27FC236}">
                  <a16:creationId xmlns:a16="http://schemas.microsoft.com/office/drawing/2014/main" id="{7A20EEE3-8DCE-16E6-7E7E-17C08D7166B3}"/>
                </a:ext>
              </a:extLst>
            </p:cNvPr>
            <p:cNvSpPr/>
            <p:nvPr/>
          </p:nvSpPr>
          <p:spPr>
            <a:xfrm>
              <a:off x="118658" y="1556011"/>
              <a:ext cx="803448" cy="1475665"/>
            </a:xfrm>
            <a:prstGeom prst="homePlate">
              <a:avLst>
                <a:gd name="adj" fmla="val 30378"/>
              </a:avLst>
            </a:prstGeom>
            <a:solidFill>
              <a:srgbClr val="E7E6E6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F78C699-D92E-A2C3-47A2-45CB10F76264}"/>
                </a:ext>
              </a:extLst>
            </p:cNvPr>
            <p:cNvSpPr txBox="1"/>
            <p:nvPr/>
          </p:nvSpPr>
          <p:spPr>
            <a:xfrm>
              <a:off x="138733" y="1914282"/>
              <a:ext cx="721656" cy="7432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ผลการประเมิน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ปี </a:t>
              </a:r>
              <a:r>
                <a:rPr kumimoji="0" 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2566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3506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: มุมมน 5">
            <a:extLst>
              <a:ext uri="{FF2B5EF4-FFF2-40B4-BE49-F238E27FC236}">
                <a16:creationId xmlns:a16="http://schemas.microsoft.com/office/drawing/2014/main" id="{00AC2968-52AD-1159-98D2-6C9C9606FF47}"/>
              </a:ext>
            </a:extLst>
          </p:cNvPr>
          <p:cNvSpPr/>
          <p:nvPr/>
        </p:nvSpPr>
        <p:spPr>
          <a:xfrm>
            <a:off x="397367" y="1467962"/>
            <a:ext cx="10230389" cy="5245269"/>
          </a:xfrm>
          <a:prstGeom prst="roundRect">
            <a:avLst>
              <a:gd name="adj" fmla="val 702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5" name="ตาราง 3">
            <a:extLst>
              <a:ext uri="{FF2B5EF4-FFF2-40B4-BE49-F238E27FC236}">
                <a16:creationId xmlns:a16="http://schemas.microsoft.com/office/drawing/2014/main" id="{AC3236C5-F4F2-7CFE-3B67-231023F1E9FC}"/>
              </a:ext>
            </a:extLst>
          </p:cNvPr>
          <p:cNvGraphicFramePr>
            <a:graphicFrameLocks noGrp="1"/>
          </p:cNvGraphicFramePr>
          <p:nvPr/>
        </p:nvGraphicFramePr>
        <p:xfrm>
          <a:off x="508817" y="1964712"/>
          <a:ext cx="10002577" cy="33443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257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34231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300208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FE58D761-36C8-596F-5E86-48819961DC24}"/>
              </a:ext>
            </a:extLst>
          </p:cNvPr>
          <p:cNvSpPr/>
          <p:nvPr/>
        </p:nvSpPr>
        <p:spPr>
          <a:xfrm>
            <a:off x="721731" y="1449111"/>
            <a:ext cx="9874725" cy="4557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C9A382-D4A2-9B71-AB05-1131BAFECA40}"/>
              </a:ext>
            </a:extLst>
          </p:cNvPr>
          <p:cNvSpPr txBox="1"/>
          <p:nvPr/>
        </p:nvSpPr>
        <p:spPr>
          <a:xfrm>
            <a:off x="1173199" y="1418994"/>
            <a:ext cx="9184694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B7C6B80-CBE1-36D3-692F-0F4784078DD6}"/>
              </a:ext>
            </a:extLst>
          </p:cNvPr>
          <p:cNvSpPr/>
          <p:nvPr/>
        </p:nvSpPr>
        <p:spPr>
          <a:xfrm>
            <a:off x="10189444" y="1520970"/>
            <a:ext cx="1738800" cy="34920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1122F8-6C59-948C-9447-FD7F55ED0CCA}"/>
              </a:ext>
            </a:extLst>
          </p:cNvPr>
          <p:cNvSpPr txBox="1"/>
          <p:nvPr/>
        </p:nvSpPr>
        <p:spPr>
          <a:xfrm>
            <a:off x="360535" y="265006"/>
            <a:ext cx="109694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การประเมินผลการปฏิบัติราชการของ</a:t>
            </a: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สำนักงานปลัดกระทรวงการอุดมศึกษา วิทยาศาสตร์ วิจัยและนวัตกรรม </a:t>
            </a: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984C6E-5E5A-6C37-F2BB-05A2C82A0D6D}"/>
              </a:ext>
            </a:extLst>
          </p:cNvPr>
          <p:cNvSpPr/>
          <p:nvPr/>
        </p:nvSpPr>
        <p:spPr>
          <a:xfrm>
            <a:off x="426530" y="925966"/>
            <a:ext cx="2383655" cy="34695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องค์ประกอบการประเมิน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D0BB17-C685-9F96-FC64-2C42EC4A6A09}"/>
              </a:ext>
            </a:extLst>
          </p:cNvPr>
          <p:cNvSpPr/>
          <p:nvPr/>
        </p:nvSpPr>
        <p:spPr>
          <a:xfrm>
            <a:off x="10189444" y="6489582"/>
            <a:ext cx="1739874" cy="349200"/>
          </a:xfrm>
          <a:prstGeom prst="roundRect">
            <a:avLst>
              <a:gd name="adj" fmla="val 2616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วงรี 13">
            <a:extLst>
              <a:ext uri="{FF2B5EF4-FFF2-40B4-BE49-F238E27FC236}">
                <a16:creationId xmlns:a16="http://schemas.microsoft.com/office/drawing/2014/main" id="{435FF594-469C-0508-CBE7-A43D8B7C7793}"/>
              </a:ext>
            </a:extLst>
          </p:cNvPr>
          <p:cNvSpPr/>
          <p:nvPr/>
        </p:nvSpPr>
        <p:spPr>
          <a:xfrm>
            <a:off x="494971" y="1393604"/>
            <a:ext cx="566777" cy="5667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F40DC8-ED1E-566B-9BB3-24768C116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855240"/>
              </p:ext>
            </p:extLst>
          </p:nvPr>
        </p:nvGraphicFramePr>
        <p:xfrm>
          <a:off x="604268" y="2273675"/>
          <a:ext cx="9884979" cy="2984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6691">
                  <a:extLst>
                    <a:ext uri="{9D8B030D-6E8A-4147-A177-3AD203B41FA5}">
                      <a16:colId xmlns:a16="http://schemas.microsoft.com/office/drawing/2014/main" val="1078916628"/>
                    </a:ext>
                  </a:extLst>
                </a:gridCol>
                <a:gridCol w="868288">
                  <a:extLst>
                    <a:ext uri="{9D8B030D-6E8A-4147-A177-3AD203B41FA5}">
                      <a16:colId xmlns:a16="http://schemas.microsoft.com/office/drawing/2014/main" val="2751031621"/>
                    </a:ext>
                  </a:extLst>
                </a:gridCol>
              </a:tblGrid>
              <a:tr h="301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3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3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KPIs) </a:t>
                      </a:r>
                      <a:endParaRPr lang="th-TH" sz="13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th-TH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อันดับความสามารถในการแข่งขันด้านโครงสร้างพื้นฐานทางวิทยาศาสตร์*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จำนวนสิทธิบัตรและอนุสิทธิบัตรในหมวดเทคโนโลยีชีวภาพและเทคโนโลยีเพื่อสิ่งแวดล้อม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อันดับความสามารถในการแข่งขันของประเทศด้านการศึกษา**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ร้อยละการมีงานทำของผู้สำเร็จการศึกษาภายในระยะ 1 ปี</a:t>
                      </a:r>
                      <a:r>
                        <a:rPr lang="en-US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หลังจากการจบการศึกษา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</a:t>
                      </a:r>
                      <a:r>
                        <a:rPr lang="th-TH" sz="13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ดัชนีอันดับมหาวิทยาลัย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253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ตัวชี้วัดขับเคลื่อนการบูรณาการร่วมกัน (</a:t>
                      </a:r>
                      <a:r>
                        <a:rPr kumimoji="0" lang="en-GB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Joint KPIs</a:t>
                      </a:r>
                      <a:r>
                        <a:rPr kumimoji="0" lang="th-TH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)</a:t>
                      </a: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6"/>
                        <a:tabLst/>
                        <a:defRPr/>
                      </a:pPr>
                      <a:r>
                        <a:rPr lang="th-TH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จำนวนผู้ประกอบการที่เกิดขึ้นใหม่ (</a:t>
                      </a:r>
                      <a:r>
                        <a:rPr lang="en-US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Startup companies)</a:t>
                      </a: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6"/>
                        <a:tabLst/>
                        <a:defRPr/>
                      </a:pPr>
                      <a:r>
                        <a:rPr lang="th-TH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จำนวนผู้ประกอบการที่ได้รับการพัฒนาศักยภาพทางธุรกิจด้วยเทคโนโลยีดิจิทัล (</a:t>
                      </a:r>
                      <a:r>
                        <a:rPr lang="en-US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Digital Technology)</a:t>
                      </a: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6"/>
                        <a:tabLst/>
                        <a:defRPr/>
                      </a:pPr>
                      <a:r>
                        <a:rPr lang="th-TH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จำนวนสถานประกอบการ/ชุมชน ที่ใช้ผลงานวิจัยและพัฒนาไปเพิ่มมูลค่า/ลดรายจ่าย/เพิ่มรายได้</a:t>
                      </a:r>
                      <a:endParaRPr lang="en-US" sz="1300" b="0" kern="100" spc="-3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6"/>
                        <a:tabLst/>
                        <a:defRPr/>
                      </a:pPr>
                      <a:r>
                        <a:rPr lang="th-TH" sz="13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ตัวชี้วัด...................................</a:t>
                      </a:r>
                      <a:endParaRPr lang="en-US" sz="1300" b="0" kern="100" spc="-3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en-US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641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ตัวชี้วัดตามภารกิจพื้นฐาน/งานตามหน้าที่ความรับผิดชอบหลัก (</a:t>
                      </a:r>
                      <a:r>
                        <a:rPr kumimoji="0" lang="en-GB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Function KPIs) </a:t>
                      </a:r>
                      <a:endParaRPr kumimoji="0" lang="th-TH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9. </a:t>
                      </a: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ผลสัมฤทธิ์ของการอุดมศึกษา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 </a:t>
                      </a:r>
                      <a:r>
                        <a:rPr lang="th-TH" sz="13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ความคิดเห็นต่อการอุดมศึกษาต่อการตอบสนอง</a:t>
                      </a:r>
                      <a:r>
                        <a:rPr lang="th-TH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ความสามารถในการแข่งขันทางเศรษฐกิจ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11. </a:t>
                      </a:r>
                      <a:r>
                        <a:rPr lang="th-TH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ความคิดเห็นต่อการจัดการศึกษาสาขาบริหารจัดการที่ตอบสนองความต้องการของภาคธุรกิจ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12. </a:t>
                      </a:r>
                      <a:r>
                        <a:rPr lang="th-TH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ความคิดเห็นต่อทักษะทางภาษาที่ตอบสนองต่อความต้องการของผู้ประกอบการ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13. </a:t>
                      </a:r>
                      <a:r>
                        <a:rPr lang="th-TH" sz="13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การขับเคลื่อนให้มหาวิทยาลัยนำองค์ความรู้ที่ได้จากการประชุมไปปฏิบัติการจริงฯ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th-TH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th-TH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3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869677"/>
                  </a:ext>
                </a:extLst>
              </a:tr>
            </a:tbl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021376-6AEE-2DEE-DF17-C06CC05A72EC}"/>
              </a:ext>
            </a:extLst>
          </p:cNvPr>
          <p:cNvCxnSpPr/>
          <p:nvPr/>
        </p:nvCxnSpPr>
        <p:spPr>
          <a:xfrm>
            <a:off x="562714" y="3297102"/>
            <a:ext cx="9900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F398BE43-035E-FF1A-9765-9758A7ECBA3D}"/>
              </a:ext>
            </a:extLst>
          </p:cNvPr>
          <p:cNvGrpSpPr/>
          <p:nvPr/>
        </p:nvGrpSpPr>
        <p:grpSpPr>
          <a:xfrm>
            <a:off x="10680312" y="3997760"/>
            <a:ext cx="468108" cy="246221"/>
            <a:chOff x="10926833" y="2252613"/>
            <a:chExt cx="468108" cy="246221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173349E4-2E7D-0A42-535D-02B017DE059C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B7F13C89-85E0-DA7A-D957-AEBF41E3137F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C1CE9B47-C9AD-E9FE-69A2-50FAA15DF5A8}"/>
              </a:ext>
            </a:extLst>
          </p:cNvPr>
          <p:cNvSpPr txBox="1"/>
          <p:nvPr/>
        </p:nvSpPr>
        <p:spPr>
          <a:xfrm>
            <a:off x="11059389" y="400784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ในประเด็นที่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1 -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D6120E2-2F77-FD16-E551-60F865D59237}"/>
              </a:ext>
            </a:extLst>
          </p:cNvPr>
          <p:cNvSpPr txBox="1"/>
          <p:nvPr/>
        </p:nvSpPr>
        <p:spPr>
          <a:xfrm>
            <a:off x="10638336" y="1835331"/>
            <a:ext cx="1198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Tag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49A06172-D2E8-73E6-1C28-2874A69821A2}"/>
              </a:ext>
            </a:extLst>
          </p:cNvPr>
          <p:cNvSpPr txBox="1"/>
          <p:nvPr/>
        </p:nvSpPr>
        <p:spPr>
          <a:xfrm>
            <a:off x="11043832" y="4249227"/>
            <a:ext cx="11689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4" name="Slide Number Placeholder 20">
            <a:extLst>
              <a:ext uri="{FF2B5EF4-FFF2-40B4-BE49-F238E27FC236}">
                <a16:creationId xmlns:a16="http://schemas.microsoft.com/office/drawing/2014/main" id="{7CFAEA90-518B-B355-DF75-ACB46C48A60E}"/>
              </a:ext>
            </a:extLst>
          </p:cNvPr>
          <p:cNvSpPr txBox="1">
            <a:spLocks/>
          </p:cNvSpPr>
          <p:nvPr/>
        </p:nvSpPr>
        <p:spPr>
          <a:xfrm>
            <a:off x="9493695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D44B9E3-DECE-B18C-9EBF-DA276E9237C8}"/>
              </a:ext>
            </a:extLst>
          </p:cNvPr>
          <p:cNvGrpSpPr/>
          <p:nvPr/>
        </p:nvGrpSpPr>
        <p:grpSpPr>
          <a:xfrm>
            <a:off x="10602267" y="2035297"/>
            <a:ext cx="601134" cy="246221"/>
            <a:chOff x="2960451" y="1150732"/>
            <a:chExt cx="601134" cy="246221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8AA9E0E-4890-4218-D6C7-20466B7E0687}"/>
                </a:ext>
              </a:extLst>
            </p:cNvPr>
            <p:cNvSpPr/>
            <p:nvPr/>
          </p:nvSpPr>
          <p:spPr>
            <a:xfrm>
              <a:off x="3097901" y="121283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59D2223-B411-40FB-3FF7-6EF4F0EC3825}"/>
                </a:ext>
              </a:extLst>
            </p:cNvPr>
            <p:cNvSpPr txBox="1"/>
            <p:nvPr/>
          </p:nvSpPr>
          <p:spPr>
            <a:xfrm>
              <a:off x="2960451" y="1150732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601CE98F-55CA-883E-59BB-8EEC25DBED6F}"/>
              </a:ext>
            </a:extLst>
          </p:cNvPr>
          <p:cNvSpPr txBox="1"/>
          <p:nvPr/>
        </p:nvSpPr>
        <p:spPr>
          <a:xfrm>
            <a:off x="11040879" y="2056575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ตัวชี้วัดตามแผนแม่บทฯ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2" name="Group 101">
            <a:extLst>
              <a:ext uri="{FF2B5EF4-FFF2-40B4-BE49-F238E27FC236}">
                <a16:creationId xmlns:a16="http://schemas.microsoft.com/office/drawing/2014/main" id="{23C4176B-11ED-A224-0EA0-7AEFE3364B45}"/>
              </a:ext>
            </a:extLst>
          </p:cNvPr>
          <p:cNvGrpSpPr/>
          <p:nvPr/>
        </p:nvGrpSpPr>
        <p:grpSpPr>
          <a:xfrm>
            <a:off x="10744416" y="2503874"/>
            <a:ext cx="326234" cy="216000"/>
            <a:chOff x="2127498" y="2903038"/>
            <a:chExt cx="326234" cy="216000"/>
          </a:xfrm>
        </p:grpSpPr>
        <p:sp>
          <p:nvSpPr>
            <p:cNvPr id="124" name="Rectangle: Rounded Corners 99">
              <a:extLst>
                <a:ext uri="{FF2B5EF4-FFF2-40B4-BE49-F238E27FC236}">
                  <a16:creationId xmlns:a16="http://schemas.microsoft.com/office/drawing/2014/main" id="{6430F5F7-085D-9F2F-E7A4-4708F8F09620}"/>
                </a:ext>
              </a:extLst>
            </p:cNvPr>
            <p:cNvSpPr/>
            <p:nvPr/>
          </p:nvSpPr>
          <p:spPr>
            <a:xfrm>
              <a:off x="2127498" y="2949278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B3C6D5"/>
            </a:solidFill>
            <a:ln>
              <a:solidFill>
                <a:srgbClr val="B3C6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00">
              <a:extLst>
                <a:ext uri="{FF2B5EF4-FFF2-40B4-BE49-F238E27FC236}">
                  <a16:creationId xmlns:a16="http://schemas.microsoft.com/office/drawing/2014/main" id="{4E0881B9-2893-D4A7-FAF0-542463677442}"/>
                </a:ext>
              </a:extLst>
            </p:cNvPr>
            <p:cNvSpPr txBox="1"/>
            <p:nvPr/>
          </p:nvSpPr>
          <p:spPr>
            <a:xfrm>
              <a:off x="2136759" y="2903038"/>
              <a:ext cx="307191" cy="21600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นโยบาย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endPara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สั่งการ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23" name="TextBox 1030">
            <a:extLst>
              <a:ext uri="{FF2B5EF4-FFF2-40B4-BE49-F238E27FC236}">
                <a16:creationId xmlns:a16="http://schemas.microsoft.com/office/drawing/2014/main" id="{5E46F477-7349-EFA7-63D1-06EE612E614A}"/>
              </a:ext>
            </a:extLst>
          </p:cNvPr>
          <p:cNvSpPr txBox="1"/>
          <p:nvPr/>
        </p:nvSpPr>
        <p:spPr>
          <a:xfrm>
            <a:off x="11044399" y="2484460"/>
            <a:ext cx="925249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ตัวชี้วัดนโยบายรัฐบาล/ข้อสั่งการ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70F3654-5CF8-A860-832F-65293F38B12F}"/>
              </a:ext>
            </a:extLst>
          </p:cNvPr>
          <p:cNvGrpSpPr/>
          <p:nvPr/>
        </p:nvGrpSpPr>
        <p:grpSpPr>
          <a:xfrm>
            <a:off x="10753677" y="2975679"/>
            <a:ext cx="326234" cy="246221"/>
            <a:chOff x="8022133" y="6379815"/>
            <a:chExt cx="326234" cy="246221"/>
          </a:xfrm>
        </p:grpSpPr>
        <p:sp>
          <p:nvSpPr>
            <p:cNvPr id="120" name="Rectangle: Rounded Corners 121">
              <a:extLst>
                <a:ext uri="{FF2B5EF4-FFF2-40B4-BE49-F238E27FC236}">
                  <a16:creationId xmlns:a16="http://schemas.microsoft.com/office/drawing/2014/main" id="{77FDE97B-25C4-01B4-F918-EF1B7F5FC0B5}"/>
                </a:ext>
              </a:extLst>
            </p:cNvPr>
            <p:cNvSpPr/>
            <p:nvPr/>
          </p:nvSpPr>
          <p:spPr>
            <a:xfrm>
              <a:off x="8022133" y="644507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DBB2"/>
            </a:solidFill>
            <a:ln>
              <a:solidFill>
                <a:srgbClr val="F4DBB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TextBox 122">
              <a:extLst>
                <a:ext uri="{FF2B5EF4-FFF2-40B4-BE49-F238E27FC236}">
                  <a16:creationId xmlns:a16="http://schemas.microsoft.com/office/drawing/2014/main" id="{ADC8D48C-524C-8A64-A142-531FEE4D930A}"/>
                </a:ext>
              </a:extLst>
            </p:cNvPr>
            <p:cNvSpPr txBox="1"/>
            <p:nvPr/>
          </p:nvSpPr>
          <p:spPr>
            <a:xfrm>
              <a:off x="8023250" y="6379815"/>
              <a:ext cx="324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แผนบูรฯ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9" name="TextBox 1035">
            <a:extLst>
              <a:ext uri="{FF2B5EF4-FFF2-40B4-BE49-F238E27FC236}">
                <a16:creationId xmlns:a16="http://schemas.microsoft.com/office/drawing/2014/main" id="{50A31699-EFB3-0223-C000-BE766654A1F0}"/>
              </a:ext>
            </a:extLst>
          </p:cNvPr>
          <p:cNvSpPr txBox="1"/>
          <p:nvPr/>
        </p:nvSpPr>
        <p:spPr>
          <a:xfrm>
            <a:off x="11048434" y="2984769"/>
            <a:ext cx="871520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ตัวชี้วัดตามแผนงานบูรณาการ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E9F1190-79FD-3559-8804-4DC8B160AA66}"/>
              </a:ext>
            </a:extLst>
          </p:cNvPr>
          <p:cNvGrpSpPr/>
          <p:nvPr/>
        </p:nvGrpSpPr>
        <p:grpSpPr>
          <a:xfrm>
            <a:off x="10753677" y="3730482"/>
            <a:ext cx="326234" cy="246221"/>
            <a:chOff x="9837154" y="6171374"/>
            <a:chExt cx="326234" cy="246221"/>
          </a:xfrm>
        </p:grpSpPr>
        <p:sp>
          <p:nvSpPr>
            <p:cNvPr id="116" name="Rectangle: Rounded Corners 113">
              <a:extLst>
                <a:ext uri="{FF2B5EF4-FFF2-40B4-BE49-F238E27FC236}">
                  <a16:creationId xmlns:a16="http://schemas.microsoft.com/office/drawing/2014/main" id="{201A43C0-0692-988A-3217-F8FFFAB3C503}"/>
                </a:ext>
              </a:extLst>
            </p:cNvPr>
            <p:cNvSpPr/>
            <p:nvPr/>
          </p:nvSpPr>
          <p:spPr>
            <a:xfrm>
              <a:off x="9837154" y="622635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TextBox 114">
              <a:extLst>
                <a:ext uri="{FF2B5EF4-FFF2-40B4-BE49-F238E27FC236}">
                  <a16:creationId xmlns:a16="http://schemas.microsoft.com/office/drawing/2014/main" id="{CCC38E18-77E5-4667-EA27-6CF4671837C9}"/>
                </a:ext>
              </a:extLst>
            </p:cNvPr>
            <p:cNvSpPr txBox="1"/>
            <p:nvPr/>
          </p:nvSpPr>
          <p:spPr>
            <a:xfrm>
              <a:off x="9838271" y="6171374"/>
              <a:ext cx="324000" cy="24622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5" name="TextBox 1036">
            <a:extLst>
              <a:ext uri="{FF2B5EF4-FFF2-40B4-BE49-F238E27FC236}">
                <a16:creationId xmlns:a16="http://schemas.microsoft.com/office/drawing/2014/main" id="{04836A30-B179-4CA7-687E-058D000B0925}"/>
              </a:ext>
            </a:extLst>
          </p:cNvPr>
          <p:cNvSpPr txBox="1"/>
          <p:nvPr/>
        </p:nvSpPr>
        <p:spPr>
          <a:xfrm>
            <a:off x="11041616" y="3727707"/>
            <a:ext cx="878337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ตัวชี้วัดภารกิจสำคัญของหน่วยงาน</a:t>
            </a:r>
            <a:endParaRPr kumimoji="0" lang="en-US" sz="9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1" name="Group 48">
            <a:extLst>
              <a:ext uri="{FF2B5EF4-FFF2-40B4-BE49-F238E27FC236}">
                <a16:creationId xmlns:a16="http://schemas.microsoft.com/office/drawing/2014/main" id="{277CBC89-1524-D2FA-81FA-D95AE2505909}"/>
              </a:ext>
            </a:extLst>
          </p:cNvPr>
          <p:cNvGrpSpPr/>
          <p:nvPr/>
        </p:nvGrpSpPr>
        <p:grpSpPr>
          <a:xfrm>
            <a:off x="10753677" y="3523810"/>
            <a:ext cx="324000" cy="132958"/>
            <a:chOff x="11102869" y="2515120"/>
            <a:chExt cx="356383" cy="132958"/>
          </a:xfrm>
        </p:grpSpPr>
        <p:sp>
          <p:nvSpPr>
            <p:cNvPr id="109" name="Flowchart: Delay 54">
              <a:extLst>
                <a:ext uri="{FF2B5EF4-FFF2-40B4-BE49-F238E27FC236}">
                  <a16:creationId xmlns:a16="http://schemas.microsoft.com/office/drawing/2014/main" id="{98982741-899D-B27E-2246-491C8CF8501D}"/>
                </a:ext>
              </a:extLst>
            </p:cNvPr>
            <p:cNvSpPr/>
            <p:nvPr/>
          </p:nvSpPr>
          <p:spPr>
            <a:xfrm flipH="1">
              <a:off x="11102869" y="2515120"/>
              <a:ext cx="180000" cy="132958"/>
            </a:xfrm>
            <a:prstGeom prst="flowChartDelay">
              <a:avLst/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lowchart: Delay 29">
              <a:extLst>
                <a:ext uri="{FF2B5EF4-FFF2-40B4-BE49-F238E27FC236}">
                  <a16:creationId xmlns:a16="http://schemas.microsoft.com/office/drawing/2014/main" id="{723647FC-BB02-016A-47F0-F3D0D53D25F4}"/>
                </a:ext>
              </a:extLst>
            </p:cNvPr>
            <p:cNvSpPr/>
            <p:nvPr/>
          </p:nvSpPr>
          <p:spPr>
            <a:xfrm>
              <a:off x="11279252" y="2515120"/>
              <a:ext cx="180000" cy="132958"/>
            </a:xfrm>
            <a:prstGeom prst="flowChartDelay">
              <a:avLst/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5" name="TextBox 1037">
            <a:extLst>
              <a:ext uri="{FF2B5EF4-FFF2-40B4-BE49-F238E27FC236}">
                <a16:creationId xmlns:a16="http://schemas.microsoft.com/office/drawing/2014/main" id="{F9E30DD7-8783-9FC7-E632-AD12BEAD0413}"/>
              </a:ext>
            </a:extLst>
          </p:cNvPr>
          <p:cNvSpPr txBox="1"/>
          <p:nvPr/>
        </p:nvSpPr>
        <p:spPr>
          <a:xfrm>
            <a:off x="11050021" y="3451400"/>
            <a:ext cx="809628" cy="271549"/>
          </a:xfrm>
          <a:prstGeom prst="rect">
            <a:avLst/>
          </a:prstGeom>
          <a:noFill/>
        </p:spPr>
        <p:txBody>
          <a:bodyPr wrap="square" rIns="3600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ตัวชี้วัดจากแผนแม่บทฯ และแผนฯ </a:t>
            </a:r>
            <a:r>
              <a:rPr kumimoji="0" lang="en-US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13</a:t>
            </a:r>
            <a:endParaRPr kumimoji="0" lang="en-US" sz="9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7" name="TextBox 1032">
            <a:extLst>
              <a:ext uri="{FF2B5EF4-FFF2-40B4-BE49-F238E27FC236}">
                <a16:creationId xmlns:a16="http://schemas.microsoft.com/office/drawing/2014/main" id="{9B8D1158-9B42-9E17-1154-D3717FA4E636}"/>
              </a:ext>
            </a:extLst>
          </p:cNvPr>
          <p:cNvSpPr txBox="1"/>
          <p:nvPr/>
        </p:nvSpPr>
        <p:spPr>
          <a:xfrm>
            <a:off x="11051688" y="3270105"/>
            <a:ext cx="895697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ตัวชี้วัดตามภารกิจใหม่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118D263-7DDE-3CB7-EAEF-2F09803DC0C5}"/>
              </a:ext>
            </a:extLst>
          </p:cNvPr>
          <p:cNvGrpSpPr/>
          <p:nvPr/>
        </p:nvGrpSpPr>
        <p:grpSpPr>
          <a:xfrm>
            <a:off x="10738644" y="3254547"/>
            <a:ext cx="326234" cy="215444"/>
            <a:chOff x="8026112" y="6645274"/>
            <a:chExt cx="326234" cy="215444"/>
          </a:xfrm>
        </p:grpSpPr>
        <p:sp>
          <p:nvSpPr>
            <p:cNvPr id="99" name="Rectangle: Rounded Corners 109">
              <a:extLst>
                <a:ext uri="{FF2B5EF4-FFF2-40B4-BE49-F238E27FC236}">
                  <a16:creationId xmlns:a16="http://schemas.microsoft.com/office/drawing/2014/main" id="{A0173466-C8F4-6F96-8E5C-6134D22FE963}"/>
                </a:ext>
              </a:extLst>
            </p:cNvPr>
            <p:cNvSpPr/>
            <p:nvPr/>
          </p:nvSpPr>
          <p:spPr>
            <a:xfrm>
              <a:off x="8026112" y="668989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D8588"/>
            </a:solidFill>
            <a:ln>
              <a:solidFill>
                <a:srgbClr val="7D858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TextBox 110">
              <a:extLst>
                <a:ext uri="{FF2B5EF4-FFF2-40B4-BE49-F238E27FC236}">
                  <a16:creationId xmlns:a16="http://schemas.microsoft.com/office/drawing/2014/main" id="{CD91E311-E588-72BA-F782-93658AA9654B}"/>
                </a:ext>
              </a:extLst>
            </p:cNvPr>
            <p:cNvSpPr txBox="1"/>
            <p:nvPr/>
          </p:nvSpPr>
          <p:spPr>
            <a:xfrm>
              <a:off x="8027229" y="6645274"/>
              <a:ext cx="324000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ภารกิจใหม่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0C37955-7D6F-8CD5-3003-94054EFFF505}"/>
              </a:ext>
            </a:extLst>
          </p:cNvPr>
          <p:cNvGrpSpPr/>
          <p:nvPr/>
        </p:nvGrpSpPr>
        <p:grpSpPr>
          <a:xfrm>
            <a:off x="10607668" y="2256512"/>
            <a:ext cx="601134" cy="246221"/>
            <a:chOff x="6912491" y="1957639"/>
            <a:chExt cx="601134" cy="246221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44E2483-7C31-9AE1-CB21-7A998B172AC8}"/>
                </a:ext>
              </a:extLst>
            </p:cNvPr>
            <p:cNvSpPr/>
            <p:nvPr/>
          </p:nvSpPr>
          <p:spPr>
            <a:xfrm>
              <a:off x="7048669" y="2027203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9C2D23B5-648F-369D-8A94-B17F6BA0B47B}"/>
                </a:ext>
              </a:extLst>
            </p:cNvPr>
            <p:cNvSpPr txBox="1"/>
            <p:nvPr/>
          </p:nvSpPr>
          <p:spPr>
            <a:xfrm>
              <a:off x="6912491" y="1957639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13</a:t>
              </a:r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27907CB2-357C-B351-D7E0-887C76908939}"/>
              </a:ext>
            </a:extLst>
          </p:cNvPr>
          <p:cNvSpPr txBox="1"/>
          <p:nvPr/>
        </p:nvSpPr>
        <p:spPr>
          <a:xfrm>
            <a:off x="11046727" y="227217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ตัวชี้วัดตามแผนฯ 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DB45BC5D-F2C6-31E2-25DD-489890D72838}"/>
              </a:ext>
            </a:extLst>
          </p:cNvPr>
          <p:cNvCxnSpPr/>
          <p:nvPr/>
        </p:nvCxnSpPr>
        <p:spPr>
          <a:xfrm>
            <a:off x="602469" y="4209834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A4C7C5B-4208-F8C0-963D-FC8B884C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8" y="2468332"/>
            <a:ext cx="435781" cy="195656"/>
          </a:xfrm>
          <a:prstGeom prst="rect">
            <a:avLst/>
          </a:prstGeom>
        </p:spPr>
      </p:pic>
      <p:grpSp>
        <p:nvGrpSpPr>
          <p:cNvPr id="199" name="Group 198">
            <a:extLst>
              <a:ext uri="{FF2B5EF4-FFF2-40B4-BE49-F238E27FC236}">
                <a16:creationId xmlns:a16="http://schemas.microsoft.com/office/drawing/2014/main" id="{3DF3B2BC-74BD-67C0-82BD-54D518B45F38}"/>
              </a:ext>
            </a:extLst>
          </p:cNvPr>
          <p:cNvGrpSpPr/>
          <p:nvPr/>
        </p:nvGrpSpPr>
        <p:grpSpPr>
          <a:xfrm>
            <a:off x="10684670" y="4239140"/>
            <a:ext cx="468108" cy="246221"/>
            <a:chOff x="10926833" y="2252613"/>
            <a:chExt cx="468108" cy="246221"/>
          </a:xfrm>
        </p:grpSpPr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E5D2C1DF-3F5E-CE63-F22A-5B1D3C055BF6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221E383-3AF5-FE9D-4EDB-0553015C044E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98" name="Flowchart: Connector 197">
            <a:extLst>
              <a:ext uri="{FF2B5EF4-FFF2-40B4-BE49-F238E27FC236}">
                <a16:creationId xmlns:a16="http://schemas.microsoft.com/office/drawing/2014/main" id="{82BEF16B-3DA2-2E42-033B-6C9801899AA7}"/>
              </a:ext>
            </a:extLst>
          </p:cNvPr>
          <p:cNvSpPr/>
          <p:nvPr/>
        </p:nvSpPr>
        <p:spPr>
          <a:xfrm flipH="1" flipV="1">
            <a:off x="10702566" y="4328526"/>
            <a:ext cx="72000" cy="72000"/>
          </a:xfrm>
          <a:prstGeom prst="flowChartConnector">
            <a:avLst/>
          </a:prstGeom>
          <a:solidFill>
            <a:srgbClr val="FEC007"/>
          </a:solidFill>
          <a:ln w="3175">
            <a:solidFill>
              <a:srgbClr val="FEC007"/>
            </a:solidFill>
          </a:ln>
          <a:effectLst/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EB518F-ABC6-E80D-76F5-72283D97B931}"/>
              </a:ext>
            </a:extLst>
          </p:cNvPr>
          <p:cNvGrpSpPr/>
          <p:nvPr/>
        </p:nvGrpSpPr>
        <p:grpSpPr>
          <a:xfrm>
            <a:off x="10738566" y="2755869"/>
            <a:ext cx="329331" cy="216000"/>
            <a:chOff x="10738566" y="2755869"/>
            <a:chExt cx="329331" cy="216000"/>
          </a:xfrm>
        </p:grpSpPr>
        <p:sp>
          <p:nvSpPr>
            <p:cNvPr id="7" name="Rectangle: Rounded Corners 117">
              <a:extLst>
                <a:ext uri="{FF2B5EF4-FFF2-40B4-BE49-F238E27FC236}">
                  <a16:creationId xmlns:a16="http://schemas.microsoft.com/office/drawing/2014/main" id="{28D6481C-DDDD-C6D4-618E-CDC8ECA384E2}"/>
                </a:ext>
              </a:extLst>
            </p:cNvPr>
            <p:cNvSpPr/>
            <p:nvPr/>
          </p:nvSpPr>
          <p:spPr>
            <a:xfrm>
              <a:off x="10740114" y="281880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B894"/>
            </a:solidFill>
            <a:ln>
              <a:solidFill>
                <a:srgbClr val="F4B8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118">
              <a:extLst>
                <a:ext uri="{FF2B5EF4-FFF2-40B4-BE49-F238E27FC236}">
                  <a16:creationId xmlns:a16="http://schemas.microsoft.com/office/drawing/2014/main" id="{9C9FD68E-62D5-72BD-BC1C-2E123A833A46}"/>
                </a:ext>
              </a:extLst>
            </p:cNvPr>
            <p:cNvSpPr txBox="1"/>
            <p:nvPr/>
          </p:nvSpPr>
          <p:spPr>
            <a:xfrm>
              <a:off x="10738566" y="2755869"/>
              <a:ext cx="329331" cy="21600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หรือ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</a:p>
          </p:txBody>
        </p:sp>
      </p:grpSp>
      <p:sp>
        <p:nvSpPr>
          <p:cNvPr id="9" name="TextBox 1034">
            <a:extLst>
              <a:ext uri="{FF2B5EF4-FFF2-40B4-BE49-F238E27FC236}">
                <a16:creationId xmlns:a16="http://schemas.microsoft.com/office/drawing/2014/main" id="{160F6225-5E8D-4D8F-E2A7-E976E457F1A4}"/>
              </a:ext>
            </a:extLst>
          </p:cNvPr>
          <p:cNvSpPr txBox="1"/>
          <p:nvPr/>
        </p:nvSpPr>
        <p:spPr>
          <a:xfrm>
            <a:off x="11047211" y="2789290"/>
            <a:ext cx="1120496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ตัวชี้วัดตามแผนระดับ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2 </a:t>
            </a: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หรือ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8" name="Picture 216">
            <a:extLst>
              <a:ext uri="{FF2B5EF4-FFF2-40B4-BE49-F238E27FC236}">
                <a16:creationId xmlns:a16="http://schemas.microsoft.com/office/drawing/2014/main" id="{D1FBE7D1-ED3E-E641-1771-019E57B31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35" y="2945157"/>
            <a:ext cx="279627" cy="193588"/>
          </a:xfrm>
          <a:prstGeom prst="rect">
            <a:avLst/>
          </a:prstGeom>
        </p:spPr>
      </p:pic>
      <p:pic>
        <p:nvPicPr>
          <p:cNvPr id="20" name="Picture 138">
            <a:extLst>
              <a:ext uri="{FF2B5EF4-FFF2-40B4-BE49-F238E27FC236}">
                <a16:creationId xmlns:a16="http://schemas.microsoft.com/office/drawing/2014/main" id="{D9383227-B64C-07AA-DC03-B2A74CA8F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8" y="2625739"/>
            <a:ext cx="435781" cy="195656"/>
          </a:xfrm>
          <a:prstGeom prst="rect">
            <a:avLst/>
          </a:prstGeom>
        </p:spPr>
      </p:pic>
      <p:pic>
        <p:nvPicPr>
          <p:cNvPr id="21" name="Picture 7">
            <a:extLst>
              <a:ext uri="{FF2B5EF4-FFF2-40B4-BE49-F238E27FC236}">
                <a16:creationId xmlns:a16="http://schemas.microsoft.com/office/drawing/2014/main" id="{B91636D6-CEB2-8A5D-361D-7762F3B0D6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59" y="3510804"/>
            <a:ext cx="362778" cy="196687"/>
          </a:xfrm>
          <a:prstGeom prst="rect">
            <a:avLst/>
          </a:prstGeom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id="{D2BFB4F0-C392-495F-704F-719435A39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59" y="3677877"/>
            <a:ext cx="362778" cy="196687"/>
          </a:xfrm>
          <a:prstGeom prst="rect">
            <a:avLst/>
          </a:prstGeom>
        </p:spPr>
      </p:pic>
      <p:pic>
        <p:nvPicPr>
          <p:cNvPr id="27" name="Picture 12">
            <a:extLst>
              <a:ext uri="{FF2B5EF4-FFF2-40B4-BE49-F238E27FC236}">
                <a16:creationId xmlns:a16="http://schemas.microsoft.com/office/drawing/2014/main" id="{7702CF30-9DBB-F14E-181D-FD0187547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59" y="3824473"/>
            <a:ext cx="362778" cy="196687"/>
          </a:xfrm>
          <a:prstGeom prst="rect">
            <a:avLst/>
          </a:prstGeom>
        </p:spPr>
      </p:pic>
      <p:graphicFrame>
        <p:nvGraphicFramePr>
          <p:cNvPr id="15" name="ตาราง 3">
            <a:extLst>
              <a:ext uri="{FF2B5EF4-FFF2-40B4-BE49-F238E27FC236}">
                <a16:creationId xmlns:a16="http://schemas.microsoft.com/office/drawing/2014/main" id="{F72BAAE7-A91A-21EC-1C02-11AF3EB54A78}"/>
              </a:ext>
            </a:extLst>
          </p:cNvPr>
          <p:cNvGraphicFramePr>
            <a:graphicFrameLocks noGrp="1"/>
          </p:cNvGraphicFramePr>
          <p:nvPr/>
        </p:nvGraphicFramePr>
        <p:xfrm>
          <a:off x="488197" y="5842607"/>
          <a:ext cx="10024977" cy="714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36070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988907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การประเมินระดับความพร้อมรัฐบาลดิจิทัลของหน่วยงานภาครัฐ</a:t>
                      </a:r>
                      <a:r>
                        <a:rPr lang="en-US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(DG Readiness Survey)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endParaRPr lang="en-US" sz="1400" b="1" kern="100" spc="-2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375748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9D9AB413-7812-0CC5-E860-1D7C194CF463}"/>
              </a:ext>
            </a:extLst>
          </p:cNvPr>
          <p:cNvSpPr/>
          <p:nvPr/>
        </p:nvSpPr>
        <p:spPr>
          <a:xfrm>
            <a:off x="688931" y="5373618"/>
            <a:ext cx="98747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วงรี 13">
            <a:extLst>
              <a:ext uri="{FF2B5EF4-FFF2-40B4-BE49-F238E27FC236}">
                <a16:creationId xmlns:a16="http://schemas.microsoft.com/office/drawing/2014/main" id="{5D639B05-6EBD-D481-2CDC-349F0093675B}"/>
              </a:ext>
            </a:extLst>
          </p:cNvPr>
          <p:cNvSpPr/>
          <p:nvPr/>
        </p:nvSpPr>
        <p:spPr>
          <a:xfrm>
            <a:off x="534164" y="5309107"/>
            <a:ext cx="566777" cy="56677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5102B6-6F98-B166-5A0D-FE98DC56A772}"/>
              </a:ext>
            </a:extLst>
          </p:cNvPr>
          <p:cNvSpPr txBox="1"/>
          <p:nvPr/>
        </p:nvSpPr>
        <p:spPr>
          <a:xfrm>
            <a:off x="1212392" y="5380993"/>
            <a:ext cx="8858603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Potential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E87C4E7-31DF-68EE-8B75-C41994CA22C8}"/>
              </a:ext>
            </a:extLst>
          </p:cNvPr>
          <p:cNvSpPr/>
          <p:nvPr/>
        </p:nvSpPr>
        <p:spPr>
          <a:xfrm>
            <a:off x="10228637" y="5421087"/>
            <a:ext cx="1739874" cy="348440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6485499-4382-36FA-D771-CF87B48607EC}"/>
              </a:ext>
            </a:extLst>
          </p:cNvPr>
          <p:cNvSpPr/>
          <p:nvPr/>
        </p:nvSpPr>
        <p:spPr>
          <a:xfrm>
            <a:off x="10156644" y="6491507"/>
            <a:ext cx="1739874" cy="349200"/>
          </a:xfrm>
          <a:prstGeom prst="roundRect">
            <a:avLst>
              <a:gd name="adj" fmla="val 2616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25519BD-7B6C-BE02-9D69-AC4C2CC34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59" y="4302476"/>
            <a:ext cx="270806" cy="288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2EAF4CF-D7F9-D95E-5A5A-9C70DBC59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59" y="4482859"/>
            <a:ext cx="270806" cy="288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D5C53C7-E16B-DDAA-073D-0FF6AF64E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59" y="4843707"/>
            <a:ext cx="270806" cy="288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18853C7-8AAA-0200-B4AB-718512C41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59" y="4676637"/>
            <a:ext cx="270806" cy="28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AAC09FE-4CB3-DC52-0FCA-8E8E12CB2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59" y="5019881"/>
            <a:ext cx="270806" cy="288000"/>
          </a:xfrm>
          <a:prstGeom prst="rect">
            <a:avLst/>
          </a:prstGeom>
        </p:spPr>
      </p:pic>
      <p:pic>
        <p:nvPicPr>
          <p:cNvPr id="36" name="Picture 216">
            <a:extLst>
              <a:ext uri="{FF2B5EF4-FFF2-40B4-BE49-F238E27FC236}">
                <a16:creationId xmlns:a16="http://schemas.microsoft.com/office/drawing/2014/main" id="{4FC51A3E-D5A8-8CD0-0E31-F9A6CF4A0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35" y="3110304"/>
            <a:ext cx="279627" cy="193588"/>
          </a:xfrm>
          <a:prstGeom prst="rect">
            <a:avLst/>
          </a:prstGeom>
        </p:spPr>
      </p:pic>
      <p:pic>
        <p:nvPicPr>
          <p:cNvPr id="41" name="Picture 138">
            <a:extLst>
              <a:ext uri="{FF2B5EF4-FFF2-40B4-BE49-F238E27FC236}">
                <a16:creationId xmlns:a16="http://schemas.microsoft.com/office/drawing/2014/main" id="{3C7879F9-954A-CA3A-FF2A-A63F6C91B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8" y="2790339"/>
            <a:ext cx="435781" cy="1956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AB1994-909B-E21C-8174-DA49FE65D1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45" y="3979969"/>
            <a:ext cx="334792" cy="1956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DC732D3-4D0F-FA60-8351-9736FFE9F2EC}"/>
              </a:ext>
            </a:extLst>
          </p:cNvPr>
          <p:cNvSpPr txBox="1"/>
          <p:nvPr/>
        </p:nvSpPr>
        <p:spPr>
          <a:xfrm>
            <a:off x="11045452" y="937838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54120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: มุมมน 5">
            <a:extLst>
              <a:ext uri="{FF2B5EF4-FFF2-40B4-BE49-F238E27FC236}">
                <a16:creationId xmlns:a16="http://schemas.microsoft.com/office/drawing/2014/main" id="{00AC2968-52AD-1159-98D2-6C9C9606FF47}"/>
              </a:ext>
            </a:extLst>
          </p:cNvPr>
          <p:cNvSpPr/>
          <p:nvPr/>
        </p:nvSpPr>
        <p:spPr>
          <a:xfrm>
            <a:off x="397367" y="1467962"/>
            <a:ext cx="10230389" cy="5245269"/>
          </a:xfrm>
          <a:prstGeom prst="roundRect">
            <a:avLst>
              <a:gd name="adj" fmla="val 702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5" name="ตาราง 3">
            <a:extLst>
              <a:ext uri="{FF2B5EF4-FFF2-40B4-BE49-F238E27FC236}">
                <a16:creationId xmlns:a16="http://schemas.microsoft.com/office/drawing/2014/main" id="{AC3236C5-F4F2-7CFE-3B67-231023F1E9FC}"/>
              </a:ext>
            </a:extLst>
          </p:cNvPr>
          <p:cNvGraphicFramePr>
            <a:graphicFrameLocks noGrp="1"/>
          </p:cNvGraphicFramePr>
          <p:nvPr/>
        </p:nvGraphicFramePr>
        <p:xfrm>
          <a:off x="508817" y="1964712"/>
          <a:ext cx="10002577" cy="3208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257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3283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87984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26" name="ตาราง 3">
            <a:extLst>
              <a:ext uri="{FF2B5EF4-FFF2-40B4-BE49-F238E27FC236}">
                <a16:creationId xmlns:a16="http://schemas.microsoft.com/office/drawing/2014/main" id="{EBA068C9-F407-1EC6-9F58-7817805D8587}"/>
              </a:ext>
            </a:extLst>
          </p:cNvPr>
          <p:cNvGraphicFramePr>
            <a:graphicFrameLocks noGrp="1"/>
          </p:cNvGraphicFramePr>
          <p:nvPr/>
        </p:nvGraphicFramePr>
        <p:xfrm>
          <a:off x="497847" y="5759657"/>
          <a:ext cx="10024977" cy="714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36070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988907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การประเมินระดับความพร้อมรัฐบาลดิจิทัลของหน่วยงานภาครัฐ</a:t>
                      </a:r>
                      <a:r>
                        <a:rPr lang="en-US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(DG Readiness Survey)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endParaRPr lang="en-US" sz="1400" b="1" kern="100" spc="-2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375748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FE58D761-36C8-596F-5E86-48819961DC24}"/>
              </a:ext>
            </a:extLst>
          </p:cNvPr>
          <p:cNvSpPr/>
          <p:nvPr/>
        </p:nvSpPr>
        <p:spPr>
          <a:xfrm>
            <a:off x="721731" y="1449111"/>
            <a:ext cx="9874725" cy="4557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C9A382-D4A2-9B71-AB05-1131BAFECA40}"/>
              </a:ext>
            </a:extLst>
          </p:cNvPr>
          <p:cNvSpPr txBox="1"/>
          <p:nvPr/>
        </p:nvSpPr>
        <p:spPr>
          <a:xfrm>
            <a:off x="1173199" y="1418994"/>
            <a:ext cx="9184694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B7C6B80-CBE1-36D3-692F-0F4784078DD6}"/>
              </a:ext>
            </a:extLst>
          </p:cNvPr>
          <p:cNvSpPr/>
          <p:nvPr/>
        </p:nvSpPr>
        <p:spPr>
          <a:xfrm>
            <a:off x="10189444" y="1520970"/>
            <a:ext cx="1738800" cy="34920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1205E79-EDAA-ABB7-B991-7BFE7FA7D225}"/>
              </a:ext>
            </a:extLst>
          </p:cNvPr>
          <p:cNvSpPr/>
          <p:nvPr/>
        </p:nvSpPr>
        <p:spPr>
          <a:xfrm>
            <a:off x="721731" y="5232793"/>
            <a:ext cx="98747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วงรี 13">
            <a:extLst>
              <a:ext uri="{FF2B5EF4-FFF2-40B4-BE49-F238E27FC236}">
                <a16:creationId xmlns:a16="http://schemas.microsoft.com/office/drawing/2014/main" id="{D377D791-A9F6-9247-6BBC-22BCF815389A}"/>
              </a:ext>
            </a:extLst>
          </p:cNvPr>
          <p:cNvSpPr/>
          <p:nvPr/>
        </p:nvSpPr>
        <p:spPr>
          <a:xfrm>
            <a:off x="494971" y="5168282"/>
            <a:ext cx="566777" cy="56677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BF5A31-84CD-D98B-8100-C5E5DA191C0B}"/>
              </a:ext>
            </a:extLst>
          </p:cNvPr>
          <p:cNvSpPr txBox="1"/>
          <p:nvPr/>
        </p:nvSpPr>
        <p:spPr>
          <a:xfrm>
            <a:off x="1173199" y="5240168"/>
            <a:ext cx="8858603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Potential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BEC5319-393E-0F23-A61F-306948FE60D7}"/>
              </a:ext>
            </a:extLst>
          </p:cNvPr>
          <p:cNvSpPr/>
          <p:nvPr/>
        </p:nvSpPr>
        <p:spPr>
          <a:xfrm>
            <a:off x="10189444" y="5280262"/>
            <a:ext cx="1739874" cy="348440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1122F8-6C59-948C-9447-FD7F55ED0CCA}"/>
              </a:ext>
            </a:extLst>
          </p:cNvPr>
          <p:cNvSpPr txBox="1"/>
          <p:nvPr/>
        </p:nvSpPr>
        <p:spPr>
          <a:xfrm>
            <a:off x="365936" y="243393"/>
            <a:ext cx="10969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การประเมินผลการปฏิบัติราชการของ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กรมวิทยาศาสตร์บริการ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984C6E-5E5A-6C37-F2BB-05A2C82A0D6D}"/>
              </a:ext>
            </a:extLst>
          </p:cNvPr>
          <p:cNvSpPr/>
          <p:nvPr/>
        </p:nvSpPr>
        <p:spPr>
          <a:xfrm>
            <a:off x="426530" y="925966"/>
            <a:ext cx="2383655" cy="34695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องค์ประกอบการประเมิน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D0BB17-C685-9F96-FC64-2C42EC4A6A09}"/>
              </a:ext>
            </a:extLst>
          </p:cNvPr>
          <p:cNvSpPr/>
          <p:nvPr/>
        </p:nvSpPr>
        <p:spPr>
          <a:xfrm>
            <a:off x="10189444" y="6489582"/>
            <a:ext cx="1739874" cy="349200"/>
          </a:xfrm>
          <a:prstGeom prst="roundRect">
            <a:avLst>
              <a:gd name="adj" fmla="val 2616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วงรี 13">
            <a:extLst>
              <a:ext uri="{FF2B5EF4-FFF2-40B4-BE49-F238E27FC236}">
                <a16:creationId xmlns:a16="http://schemas.microsoft.com/office/drawing/2014/main" id="{435FF594-469C-0508-CBE7-A43D8B7C7793}"/>
              </a:ext>
            </a:extLst>
          </p:cNvPr>
          <p:cNvSpPr/>
          <p:nvPr/>
        </p:nvSpPr>
        <p:spPr>
          <a:xfrm>
            <a:off x="494971" y="1393604"/>
            <a:ext cx="566777" cy="5667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F40DC8-ED1E-566B-9BB3-24768C116C29}"/>
              </a:ext>
            </a:extLst>
          </p:cNvPr>
          <p:cNvGraphicFramePr>
            <a:graphicFrameLocks noGrp="1"/>
          </p:cNvGraphicFramePr>
          <p:nvPr/>
        </p:nvGraphicFramePr>
        <p:xfrm>
          <a:off x="546405" y="2273675"/>
          <a:ext cx="9884979" cy="1907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6691">
                  <a:extLst>
                    <a:ext uri="{9D8B030D-6E8A-4147-A177-3AD203B41FA5}">
                      <a16:colId xmlns:a16="http://schemas.microsoft.com/office/drawing/2014/main" val="1078916628"/>
                    </a:ext>
                  </a:extLst>
                </a:gridCol>
                <a:gridCol w="868288">
                  <a:extLst>
                    <a:ext uri="{9D8B030D-6E8A-4147-A177-3AD203B41FA5}">
                      <a16:colId xmlns:a16="http://schemas.microsoft.com/office/drawing/2014/main" val="2751031621"/>
                    </a:ext>
                  </a:extLst>
                </a:gridCol>
              </a:tblGrid>
              <a:tr h="301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KPIs) </a:t>
                      </a:r>
                      <a:endParaRPr lang="th-TH" sz="14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อันดับความสามารถในการแข่งขันด้านโครงสร้างพื้นฐานทางวิทยาศาสตร์*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253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ตัวชี้วัดขับเคลื่อนการบูรณาการร่วมกัน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Joint KPIs)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14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ผู้ประกอบการและผู้ประกอบการวิสาหกิจขนาดกลางและขนาดย่อมที่นำเครื่องมือทางวิทยาศาสตร์และเทคโนโลยีไปใช้ยกระดับคุณภาพและมาตรฐานของสินค้าและบริการ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14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รายได้จากการท่องเที่ยวเชิงสุขภาพความงาม และแพทย์แผนไทยเพิ่มขึ้น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641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ตัวชี้วัดตามภารกิจพื้นฐาน/งานตามหน้าที่ความรับผิดชอบหลัก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Function KPIs) </a:t>
                      </a:r>
                      <a:endParaRPr kumimoji="0" lang="th-T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6213" marR="0" lvl="0" indent="-17621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ถ้ามี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_______________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ถ้ามี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_______________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869677"/>
                  </a:ext>
                </a:extLst>
              </a:tr>
            </a:tbl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021376-6AEE-2DEE-DF17-C06CC05A72EC}"/>
              </a:ext>
            </a:extLst>
          </p:cNvPr>
          <p:cNvCxnSpPr/>
          <p:nvPr/>
        </p:nvCxnSpPr>
        <p:spPr>
          <a:xfrm>
            <a:off x="673720" y="2753730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F398BE43-035E-FF1A-9765-9758A7ECBA3D}"/>
              </a:ext>
            </a:extLst>
          </p:cNvPr>
          <p:cNvGrpSpPr/>
          <p:nvPr/>
        </p:nvGrpSpPr>
        <p:grpSpPr>
          <a:xfrm>
            <a:off x="10680312" y="3997760"/>
            <a:ext cx="468108" cy="246221"/>
            <a:chOff x="10926833" y="2252613"/>
            <a:chExt cx="468108" cy="246221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173349E4-2E7D-0A42-535D-02B017DE059C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B7F13C89-85E0-DA7A-D957-AEBF41E3137F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C1CE9B47-C9AD-E9FE-69A2-50FAA15DF5A8}"/>
              </a:ext>
            </a:extLst>
          </p:cNvPr>
          <p:cNvSpPr txBox="1"/>
          <p:nvPr/>
        </p:nvSpPr>
        <p:spPr>
          <a:xfrm>
            <a:off x="11059389" y="400784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ในประเด็นที่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1 -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D6120E2-2F77-FD16-E551-60F865D59237}"/>
              </a:ext>
            </a:extLst>
          </p:cNvPr>
          <p:cNvSpPr txBox="1"/>
          <p:nvPr/>
        </p:nvSpPr>
        <p:spPr>
          <a:xfrm>
            <a:off x="10638336" y="1835331"/>
            <a:ext cx="1198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Tag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49A06172-D2E8-73E6-1C28-2874A69821A2}"/>
              </a:ext>
            </a:extLst>
          </p:cNvPr>
          <p:cNvSpPr txBox="1"/>
          <p:nvPr/>
        </p:nvSpPr>
        <p:spPr>
          <a:xfrm>
            <a:off x="11043832" y="4249227"/>
            <a:ext cx="11689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D44B9E3-DECE-B18C-9EBF-DA276E9237C8}"/>
              </a:ext>
            </a:extLst>
          </p:cNvPr>
          <p:cNvGrpSpPr/>
          <p:nvPr/>
        </p:nvGrpSpPr>
        <p:grpSpPr>
          <a:xfrm>
            <a:off x="10602267" y="2035297"/>
            <a:ext cx="601134" cy="246221"/>
            <a:chOff x="2960451" y="1150732"/>
            <a:chExt cx="601134" cy="246221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8AA9E0E-4890-4218-D6C7-20466B7E0687}"/>
                </a:ext>
              </a:extLst>
            </p:cNvPr>
            <p:cNvSpPr/>
            <p:nvPr/>
          </p:nvSpPr>
          <p:spPr>
            <a:xfrm>
              <a:off x="3097901" y="121283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59D2223-B411-40FB-3FF7-6EF4F0EC3825}"/>
                </a:ext>
              </a:extLst>
            </p:cNvPr>
            <p:cNvSpPr txBox="1"/>
            <p:nvPr/>
          </p:nvSpPr>
          <p:spPr>
            <a:xfrm>
              <a:off x="2960451" y="1150732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601CE98F-55CA-883E-59BB-8EEC25DBED6F}"/>
              </a:ext>
            </a:extLst>
          </p:cNvPr>
          <p:cNvSpPr txBox="1"/>
          <p:nvPr/>
        </p:nvSpPr>
        <p:spPr>
          <a:xfrm>
            <a:off x="11040879" y="2056575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ตัวชี้วัดตามแผนแม่บทฯ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2" name="Group 101">
            <a:extLst>
              <a:ext uri="{FF2B5EF4-FFF2-40B4-BE49-F238E27FC236}">
                <a16:creationId xmlns:a16="http://schemas.microsoft.com/office/drawing/2014/main" id="{23C4176B-11ED-A224-0EA0-7AEFE3364B45}"/>
              </a:ext>
            </a:extLst>
          </p:cNvPr>
          <p:cNvGrpSpPr/>
          <p:nvPr/>
        </p:nvGrpSpPr>
        <p:grpSpPr>
          <a:xfrm>
            <a:off x="10744416" y="2503874"/>
            <a:ext cx="326234" cy="216000"/>
            <a:chOff x="2127498" y="2903038"/>
            <a:chExt cx="326234" cy="216000"/>
          </a:xfrm>
        </p:grpSpPr>
        <p:sp>
          <p:nvSpPr>
            <p:cNvPr id="124" name="Rectangle: Rounded Corners 99">
              <a:extLst>
                <a:ext uri="{FF2B5EF4-FFF2-40B4-BE49-F238E27FC236}">
                  <a16:creationId xmlns:a16="http://schemas.microsoft.com/office/drawing/2014/main" id="{6430F5F7-085D-9F2F-E7A4-4708F8F09620}"/>
                </a:ext>
              </a:extLst>
            </p:cNvPr>
            <p:cNvSpPr/>
            <p:nvPr/>
          </p:nvSpPr>
          <p:spPr>
            <a:xfrm>
              <a:off x="2127498" y="2949278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B3C6D5"/>
            </a:solidFill>
            <a:ln>
              <a:solidFill>
                <a:srgbClr val="B3C6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00">
              <a:extLst>
                <a:ext uri="{FF2B5EF4-FFF2-40B4-BE49-F238E27FC236}">
                  <a16:creationId xmlns:a16="http://schemas.microsoft.com/office/drawing/2014/main" id="{4E0881B9-2893-D4A7-FAF0-542463677442}"/>
                </a:ext>
              </a:extLst>
            </p:cNvPr>
            <p:cNvSpPr txBox="1"/>
            <p:nvPr/>
          </p:nvSpPr>
          <p:spPr>
            <a:xfrm>
              <a:off x="2136759" y="2903038"/>
              <a:ext cx="307191" cy="21600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นโยบาย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endPara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สั่งการ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23" name="TextBox 1030">
            <a:extLst>
              <a:ext uri="{FF2B5EF4-FFF2-40B4-BE49-F238E27FC236}">
                <a16:creationId xmlns:a16="http://schemas.microsoft.com/office/drawing/2014/main" id="{5E46F477-7349-EFA7-63D1-06EE612E614A}"/>
              </a:ext>
            </a:extLst>
          </p:cNvPr>
          <p:cNvSpPr txBox="1"/>
          <p:nvPr/>
        </p:nvSpPr>
        <p:spPr>
          <a:xfrm>
            <a:off x="11044399" y="2484460"/>
            <a:ext cx="925249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ตัวชี้วัดนโยบายรัฐบาล/ข้อสั่งการ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70F3654-5CF8-A860-832F-65293F38B12F}"/>
              </a:ext>
            </a:extLst>
          </p:cNvPr>
          <p:cNvGrpSpPr/>
          <p:nvPr/>
        </p:nvGrpSpPr>
        <p:grpSpPr>
          <a:xfrm>
            <a:off x="10753677" y="2975679"/>
            <a:ext cx="326234" cy="246221"/>
            <a:chOff x="8022133" y="6379815"/>
            <a:chExt cx="326234" cy="246221"/>
          </a:xfrm>
        </p:grpSpPr>
        <p:sp>
          <p:nvSpPr>
            <p:cNvPr id="120" name="Rectangle: Rounded Corners 121">
              <a:extLst>
                <a:ext uri="{FF2B5EF4-FFF2-40B4-BE49-F238E27FC236}">
                  <a16:creationId xmlns:a16="http://schemas.microsoft.com/office/drawing/2014/main" id="{77FDE97B-25C4-01B4-F918-EF1B7F5FC0B5}"/>
                </a:ext>
              </a:extLst>
            </p:cNvPr>
            <p:cNvSpPr/>
            <p:nvPr/>
          </p:nvSpPr>
          <p:spPr>
            <a:xfrm>
              <a:off x="8022133" y="644507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DBB2"/>
            </a:solidFill>
            <a:ln>
              <a:solidFill>
                <a:srgbClr val="F4DBB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TextBox 122">
              <a:extLst>
                <a:ext uri="{FF2B5EF4-FFF2-40B4-BE49-F238E27FC236}">
                  <a16:creationId xmlns:a16="http://schemas.microsoft.com/office/drawing/2014/main" id="{ADC8D48C-524C-8A64-A142-531FEE4D930A}"/>
                </a:ext>
              </a:extLst>
            </p:cNvPr>
            <p:cNvSpPr txBox="1"/>
            <p:nvPr/>
          </p:nvSpPr>
          <p:spPr>
            <a:xfrm>
              <a:off x="8023250" y="6379815"/>
              <a:ext cx="324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แผนบูรฯ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9" name="TextBox 1035">
            <a:extLst>
              <a:ext uri="{FF2B5EF4-FFF2-40B4-BE49-F238E27FC236}">
                <a16:creationId xmlns:a16="http://schemas.microsoft.com/office/drawing/2014/main" id="{50A31699-EFB3-0223-C000-BE766654A1F0}"/>
              </a:ext>
            </a:extLst>
          </p:cNvPr>
          <p:cNvSpPr txBox="1"/>
          <p:nvPr/>
        </p:nvSpPr>
        <p:spPr>
          <a:xfrm>
            <a:off x="11048434" y="2984769"/>
            <a:ext cx="871520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ตัวชี้วัดตามแผนงานบูรณาการ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E9F1190-79FD-3559-8804-4DC8B160AA66}"/>
              </a:ext>
            </a:extLst>
          </p:cNvPr>
          <p:cNvGrpSpPr/>
          <p:nvPr/>
        </p:nvGrpSpPr>
        <p:grpSpPr>
          <a:xfrm>
            <a:off x="10753677" y="3730482"/>
            <a:ext cx="326234" cy="246221"/>
            <a:chOff x="9837154" y="6171374"/>
            <a:chExt cx="326234" cy="246221"/>
          </a:xfrm>
        </p:grpSpPr>
        <p:sp>
          <p:nvSpPr>
            <p:cNvPr id="116" name="Rectangle: Rounded Corners 113">
              <a:extLst>
                <a:ext uri="{FF2B5EF4-FFF2-40B4-BE49-F238E27FC236}">
                  <a16:creationId xmlns:a16="http://schemas.microsoft.com/office/drawing/2014/main" id="{201A43C0-0692-988A-3217-F8FFFAB3C503}"/>
                </a:ext>
              </a:extLst>
            </p:cNvPr>
            <p:cNvSpPr/>
            <p:nvPr/>
          </p:nvSpPr>
          <p:spPr>
            <a:xfrm>
              <a:off x="9837154" y="622635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TextBox 114">
              <a:extLst>
                <a:ext uri="{FF2B5EF4-FFF2-40B4-BE49-F238E27FC236}">
                  <a16:creationId xmlns:a16="http://schemas.microsoft.com/office/drawing/2014/main" id="{CCC38E18-77E5-4667-EA27-6CF4671837C9}"/>
                </a:ext>
              </a:extLst>
            </p:cNvPr>
            <p:cNvSpPr txBox="1"/>
            <p:nvPr/>
          </p:nvSpPr>
          <p:spPr>
            <a:xfrm>
              <a:off x="9838271" y="6171374"/>
              <a:ext cx="324000" cy="24622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5" name="TextBox 1036">
            <a:extLst>
              <a:ext uri="{FF2B5EF4-FFF2-40B4-BE49-F238E27FC236}">
                <a16:creationId xmlns:a16="http://schemas.microsoft.com/office/drawing/2014/main" id="{04836A30-B179-4CA7-687E-058D000B0925}"/>
              </a:ext>
            </a:extLst>
          </p:cNvPr>
          <p:cNvSpPr txBox="1"/>
          <p:nvPr/>
        </p:nvSpPr>
        <p:spPr>
          <a:xfrm>
            <a:off x="11041616" y="3727707"/>
            <a:ext cx="878337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ตัวชี้วัดภารกิจสำคัญของหน่วยงาน</a:t>
            </a:r>
            <a:endParaRPr kumimoji="0" lang="en-US" sz="9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1" name="Group 48">
            <a:extLst>
              <a:ext uri="{FF2B5EF4-FFF2-40B4-BE49-F238E27FC236}">
                <a16:creationId xmlns:a16="http://schemas.microsoft.com/office/drawing/2014/main" id="{277CBC89-1524-D2FA-81FA-D95AE2505909}"/>
              </a:ext>
            </a:extLst>
          </p:cNvPr>
          <p:cNvGrpSpPr/>
          <p:nvPr/>
        </p:nvGrpSpPr>
        <p:grpSpPr>
          <a:xfrm>
            <a:off x="10753677" y="3523810"/>
            <a:ext cx="324000" cy="132958"/>
            <a:chOff x="11102869" y="2515120"/>
            <a:chExt cx="356383" cy="132958"/>
          </a:xfrm>
        </p:grpSpPr>
        <p:sp>
          <p:nvSpPr>
            <p:cNvPr id="109" name="Flowchart: Delay 54">
              <a:extLst>
                <a:ext uri="{FF2B5EF4-FFF2-40B4-BE49-F238E27FC236}">
                  <a16:creationId xmlns:a16="http://schemas.microsoft.com/office/drawing/2014/main" id="{98982741-899D-B27E-2246-491C8CF8501D}"/>
                </a:ext>
              </a:extLst>
            </p:cNvPr>
            <p:cNvSpPr/>
            <p:nvPr/>
          </p:nvSpPr>
          <p:spPr>
            <a:xfrm flipH="1">
              <a:off x="11102869" y="2515120"/>
              <a:ext cx="180000" cy="132958"/>
            </a:xfrm>
            <a:prstGeom prst="flowChartDelay">
              <a:avLst/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lowchart: Delay 29">
              <a:extLst>
                <a:ext uri="{FF2B5EF4-FFF2-40B4-BE49-F238E27FC236}">
                  <a16:creationId xmlns:a16="http://schemas.microsoft.com/office/drawing/2014/main" id="{723647FC-BB02-016A-47F0-F3D0D53D25F4}"/>
                </a:ext>
              </a:extLst>
            </p:cNvPr>
            <p:cNvSpPr/>
            <p:nvPr/>
          </p:nvSpPr>
          <p:spPr>
            <a:xfrm>
              <a:off x="11279252" y="2515120"/>
              <a:ext cx="180000" cy="132958"/>
            </a:xfrm>
            <a:prstGeom prst="flowChartDelay">
              <a:avLst/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5" name="TextBox 1037">
            <a:extLst>
              <a:ext uri="{FF2B5EF4-FFF2-40B4-BE49-F238E27FC236}">
                <a16:creationId xmlns:a16="http://schemas.microsoft.com/office/drawing/2014/main" id="{F9E30DD7-8783-9FC7-E632-AD12BEAD0413}"/>
              </a:ext>
            </a:extLst>
          </p:cNvPr>
          <p:cNvSpPr txBox="1"/>
          <p:nvPr/>
        </p:nvSpPr>
        <p:spPr>
          <a:xfrm>
            <a:off x="11050021" y="3451400"/>
            <a:ext cx="809628" cy="271549"/>
          </a:xfrm>
          <a:prstGeom prst="rect">
            <a:avLst/>
          </a:prstGeom>
          <a:noFill/>
        </p:spPr>
        <p:txBody>
          <a:bodyPr wrap="square" rIns="3600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ตัวชี้วัดจากแผนแม่บทฯ และแผนฯ </a:t>
            </a:r>
            <a:r>
              <a:rPr kumimoji="0" lang="en-US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13</a:t>
            </a:r>
            <a:endParaRPr kumimoji="0" lang="en-US" sz="9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7" name="TextBox 1032">
            <a:extLst>
              <a:ext uri="{FF2B5EF4-FFF2-40B4-BE49-F238E27FC236}">
                <a16:creationId xmlns:a16="http://schemas.microsoft.com/office/drawing/2014/main" id="{9B8D1158-9B42-9E17-1154-D3717FA4E636}"/>
              </a:ext>
            </a:extLst>
          </p:cNvPr>
          <p:cNvSpPr txBox="1"/>
          <p:nvPr/>
        </p:nvSpPr>
        <p:spPr>
          <a:xfrm>
            <a:off x="11051688" y="3270105"/>
            <a:ext cx="895697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ตัวชี้วัดตามภารกิจใหม่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118D263-7DDE-3CB7-EAEF-2F09803DC0C5}"/>
              </a:ext>
            </a:extLst>
          </p:cNvPr>
          <p:cNvGrpSpPr/>
          <p:nvPr/>
        </p:nvGrpSpPr>
        <p:grpSpPr>
          <a:xfrm>
            <a:off x="10738644" y="3254547"/>
            <a:ext cx="326234" cy="215444"/>
            <a:chOff x="8026112" y="6645274"/>
            <a:chExt cx="326234" cy="215444"/>
          </a:xfrm>
        </p:grpSpPr>
        <p:sp>
          <p:nvSpPr>
            <p:cNvPr id="99" name="Rectangle: Rounded Corners 109">
              <a:extLst>
                <a:ext uri="{FF2B5EF4-FFF2-40B4-BE49-F238E27FC236}">
                  <a16:creationId xmlns:a16="http://schemas.microsoft.com/office/drawing/2014/main" id="{A0173466-C8F4-6F96-8E5C-6134D22FE963}"/>
                </a:ext>
              </a:extLst>
            </p:cNvPr>
            <p:cNvSpPr/>
            <p:nvPr/>
          </p:nvSpPr>
          <p:spPr>
            <a:xfrm>
              <a:off x="8026112" y="668989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D8588"/>
            </a:solidFill>
            <a:ln>
              <a:solidFill>
                <a:srgbClr val="7D858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TextBox 110">
              <a:extLst>
                <a:ext uri="{FF2B5EF4-FFF2-40B4-BE49-F238E27FC236}">
                  <a16:creationId xmlns:a16="http://schemas.microsoft.com/office/drawing/2014/main" id="{CD91E311-E588-72BA-F782-93658AA9654B}"/>
                </a:ext>
              </a:extLst>
            </p:cNvPr>
            <p:cNvSpPr txBox="1"/>
            <p:nvPr/>
          </p:nvSpPr>
          <p:spPr>
            <a:xfrm>
              <a:off x="8027229" y="6645274"/>
              <a:ext cx="324000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ภารกิจใหม่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0C37955-7D6F-8CD5-3003-94054EFFF505}"/>
              </a:ext>
            </a:extLst>
          </p:cNvPr>
          <p:cNvGrpSpPr/>
          <p:nvPr/>
        </p:nvGrpSpPr>
        <p:grpSpPr>
          <a:xfrm>
            <a:off x="10607668" y="2256512"/>
            <a:ext cx="601134" cy="246221"/>
            <a:chOff x="6912491" y="1957639"/>
            <a:chExt cx="601134" cy="246221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44E2483-7C31-9AE1-CB21-7A998B172AC8}"/>
                </a:ext>
              </a:extLst>
            </p:cNvPr>
            <p:cNvSpPr/>
            <p:nvPr/>
          </p:nvSpPr>
          <p:spPr>
            <a:xfrm>
              <a:off x="7048669" y="2027203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9C2D23B5-648F-369D-8A94-B17F6BA0B47B}"/>
                </a:ext>
              </a:extLst>
            </p:cNvPr>
            <p:cNvSpPr txBox="1"/>
            <p:nvPr/>
          </p:nvSpPr>
          <p:spPr>
            <a:xfrm>
              <a:off x="6912491" y="1957639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13</a:t>
              </a:r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27907CB2-357C-B351-D7E0-887C76908939}"/>
              </a:ext>
            </a:extLst>
          </p:cNvPr>
          <p:cNvSpPr txBox="1"/>
          <p:nvPr/>
        </p:nvSpPr>
        <p:spPr>
          <a:xfrm>
            <a:off x="11046727" y="227217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ตัวชี้วัดตามแผนฯ 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DB45BC5D-F2C6-31E2-25DD-489890D72838}"/>
              </a:ext>
            </a:extLst>
          </p:cNvPr>
          <p:cNvCxnSpPr/>
          <p:nvPr/>
        </p:nvCxnSpPr>
        <p:spPr>
          <a:xfrm>
            <a:off x="608946" y="3529230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A4C7C5B-4208-F8C0-963D-FC8B884C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8" y="2503291"/>
            <a:ext cx="435781" cy="195656"/>
          </a:xfrm>
          <a:prstGeom prst="rect">
            <a:avLst/>
          </a:prstGeom>
        </p:spPr>
      </p:pic>
      <p:grpSp>
        <p:nvGrpSpPr>
          <p:cNvPr id="199" name="Group 198">
            <a:extLst>
              <a:ext uri="{FF2B5EF4-FFF2-40B4-BE49-F238E27FC236}">
                <a16:creationId xmlns:a16="http://schemas.microsoft.com/office/drawing/2014/main" id="{3DF3B2BC-74BD-67C0-82BD-54D518B45F38}"/>
              </a:ext>
            </a:extLst>
          </p:cNvPr>
          <p:cNvGrpSpPr/>
          <p:nvPr/>
        </p:nvGrpSpPr>
        <p:grpSpPr>
          <a:xfrm>
            <a:off x="10684670" y="4239140"/>
            <a:ext cx="468108" cy="246221"/>
            <a:chOff x="10926833" y="2252613"/>
            <a:chExt cx="468108" cy="246221"/>
          </a:xfrm>
        </p:grpSpPr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E5D2C1DF-3F5E-CE63-F22A-5B1D3C055BF6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221E383-3AF5-FE9D-4EDB-0553015C044E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98" name="Flowchart: Connector 197">
            <a:extLst>
              <a:ext uri="{FF2B5EF4-FFF2-40B4-BE49-F238E27FC236}">
                <a16:creationId xmlns:a16="http://schemas.microsoft.com/office/drawing/2014/main" id="{82BEF16B-3DA2-2E42-033B-6C9801899AA7}"/>
              </a:ext>
            </a:extLst>
          </p:cNvPr>
          <p:cNvSpPr/>
          <p:nvPr/>
        </p:nvSpPr>
        <p:spPr>
          <a:xfrm flipH="1" flipV="1">
            <a:off x="10702566" y="4328526"/>
            <a:ext cx="72000" cy="72000"/>
          </a:xfrm>
          <a:prstGeom prst="flowChartConnector">
            <a:avLst/>
          </a:prstGeom>
          <a:solidFill>
            <a:srgbClr val="FEC007"/>
          </a:solidFill>
          <a:ln w="3175">
            <a:solidFill>
              <a:srgbClr val="FEC007"/>
            </a:solidFill>
          </a:ln>
          <a:effectLst/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EB518F-ABC6-E80D-76F5-72283D97B931}"/>
              </a:ext>
            </a:extLst>
          </p:cNvPr>
          <p:cNvGrpSpPr/>
          <p:nvPr/>
        </p:nvGrpSpPr>
        <p:grpSpPr>
          <a:xfrm>
            <a:off x="10738566" y="2755869"/>
            <a:ext cx="329331" cy="216000"/>
            <a:chOff x="10738566" y="2755869"/>
            <a:chExt cx="329331" cy="216000"/>
          </a:xfrm>
        </p:grpSpPr>
        <p:sp>
          <p:nvSpPr>
            <p:cNvPr id="7" name="Rectangle: Rounded Corners 117">
              <a:extLst>
                <a:ext uri="{FF2B5EF4-FFF2-40B4-BE49-F238E27FC236}">
                  <a16:creationId xmlns:a16="http://schemas.microsoft.com/office/drawing/2014/main" id="{28D6481C-DDDD-C6D4-618E-CDC8ECA384E2}"/>
                </a:ext>
              </a:extLst>
            </p:cNvPr>
            <p:cNvSpPr/>
            <p:nvPr/>
          </p:nvSpPr>
          <p:spPr>
            <a:xfrm>
              <a:off x="10740114" y="281880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B894"/>
            </a:solidFill>
            <a:ln>
              <a:solidFill>
                <a:srgbClr val="F4B8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118">
              <a:extLst>
                <a:ext uri="{FF2B5EF4-FFF2-40B4-BE49-F238E27FC236}">
                  <a16:creationId xmlns:a16="http://schemas.microsoft.com/office/drawing/2014/main" id="{9C9FD68E-62D5-72BD-BC1C-2E123A833A46}"/>
                </a:ext>
              </a:extLst>
            </p:cNvPr>
            <p:cNvSpPr txBox="1"/>
            <p:nvPr/>
          </p:nvSpPr>
          <p:spPr>
            <a:xfrm>
              <a:off x="10738566" y="2755869"/>
              <a:ext cx="329331" cy="21600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หรือ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</a:p>
          </p:txBody>
        </p:sp>
      </p:grpSp>
      <p:sp>
        <p:nvSpPr>
          <p:cNvPr id="9" name="TextBox 1034">
            <a:extLst>
              <a:ext uri="{FF2B5EF4-FFF2-40B4-BE49-F238E27FC236}">
                <a16:creationId xmlns:a16="http://schemas.microsoft.com/office/drawing/2014/main" id="{160F6225-5E8D-4D8F-E2A7-E976E457F1A4}"/>
              </a:ext>
            </a:extLst>
          </p:cNvPr>
          <p:cNvSpPr txBox="1"/>
          <p:nvPr/>
        </p:nvSpPr>
        <p:spPr>
          <a:xfrm>
            <a:off x="11047211" y="2789290"/>
            <a:ext cx="1120496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ตัวชี้วัดตามแผนระดับ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2 </a:t>
            </a: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หรือ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AD86DC86-9D7D-C434-F609-9C4A99679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28" y="2980131"/>
            <a:ext cx="361907" cy="196215"/>
          </a:xfrm>
          <a:prstGeom prst="rect">
            <a:avLst/>
          </a:prstGeom>
        </p:spPr>
      </p:pic>
      <p:pic>
        <p:nvPicPr>
          <p:cNvPr id="19" name="Picture 7">
            <a:extLst>
              <a:ext uri="{FF2B5EF4-FFF2-40B4-BE49-F238E27FC236}">
                <a16:creationId xmlns:a16="http://schemas.microsoft.com/office/drawing/2014/main" id="{794ECD76-54EA-F5E4-2B73-AFEB574BED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28" y="3173013"/>
            <a:ext cx="362778" cy="196687"/>
          </a:xfrm>
          <a:prstGeom prst="rect">
            <a:avLst/>
          </a:prstGeom>
        </p:spPr>
      </p:pic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DECC1A05-AC14-16F1-D78A-D41B302C1491}"/>
              </a:ext>
            </a:extLst>
          </p:cNvPr>
          <p:cNvSpPr txBox="1">
            <a:spLocks/>
          </p:cNvSpPr>
          <p:nvPr/>
        </p:nvSpPr>
        <p:spPr>
          <a:xfrm>
            <a:off x="9493695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9E2F06-0B63-7AF2-3CB4-F071CA49AFD6}"/>
              </a:ext>
            </a:extLst>
          </p:cNvPr>
          <p:cNvSpPr txBox="1"/>
          <p:nvPr/>
        </p:nvSpPr>
        <p:spPr>
          <a:xfrm>
            <a:off x="10025952" y="286199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669950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: มุมมน 5">
            <a:extLst>
              <a:ext uri="{FF2B5EF4-FFF2-40B4-BE49-F238E27FC236}">
                <a16:creationId xmlns:a16="http://schemas.microsoft.com/office/drawing/2014/main" id="{00AC2968-52AD-1159-98D2-6C9C9606FF47}"/>
              </a:ext>
            </a:extLst>
          </p:cNvPr>
          <p:cNvSpPr/>
          <p:nvPr/>
        </p:nvSpPr>
        <p:spPr>
          <a:xfrm>
            <a:off x="397367" y="1467962"/>
            <a:ext cx="10230389" cy="5245269"/>
          </a:xfrm>
          <a:prstGeom prst="roundRect">
            <a:avLst>
              <a:gd name="adj" fmla="val 702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5" name="ตาราง 3">
            <a:extLst>
              <a:ext uri="{FF2B5EF4-FFF2-40B4-BE49-F238E27FC236}">
                <a16:creationId xmlns:a16="http://schemas.microsoft.com/office/drawing/2014/main" id="{AC3236C5-F4F2-7CFE-3B67-231023F1E9FC}"/>
              </a:ext>
            </a:extLst>
          </p:cNvPr>
          <p:cNvGraphicFramePr>
            <a:graphicFrameLocks noGrp="1"/>
          </p:cNvGraphicFramePr>
          <p:nvPr/>
        </p:nvGraphicFramePr>
        <p:xfrm>
          <a:off x="508817" y="1964712"/>
          <a:ext cx="10002577" cy="3208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257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3283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87984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26" name="ตาราง 3">
            <a:extLst>
              <a:ext uri="{FF2B5EF4-FFF2-40B4-BE49-F238E27FC236}">
                <a16:creationId xmlns:a16="http://schemas.microsoft.com/office/drawing/2014/main" id="{EBA068C9-F407-1EC6-9F58-7817805D8587}"/>
              </a:ext>
            </a:extLst>
          </p:cNvPr>
          <p:cNvGraphicFramePr>
            <a:graphicFrameLocks noGrp="1"/>
          </p:cNvGraphicFramePr>
          <p:nvPr/>
        </p:nvGraphicFramePr>
        <p:xfrm>
          <a:off x="497847" y="5759657"/>
          <a:ext cx="10024977" cy="714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36070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988907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การประเมินระดับความพร้อมรัฐบาลดิจิทัลของหน่วยงานภาครัฐ</a:t>
                      </a:r>
                      <a:r>
                        <a:rPr lang="en-US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(DG Readiness Survey)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endParaRPr lang="en-US" sz="1400" b="1" kern="100" spc="-2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375748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FE58D761-36C8-596F-5E86-48819961DC24}"/>
              </a:ext>
            </a:extLst>
          </p:cNvPr>
          <p:cNvSpPr/>
          <p:nvPr/>
        </p:nvSpPr>
        <p:spPr>
          <a:xfrm>
            <a:off x="721731" y="1449111"/>
            <a:ext cx="9874725" cy="4557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C9A382-D4A2-9B71-AB05-1131BAFECA40}"/>
              </a:ext>
            </a:extLst>
          </p:cNvPr>
          <p:cNvSpPr txBox="1"/>
          <p:nvPr/>
        </p:nvSpPr>
        <p:spPr>
          <a:xfrm>
            <a:off x="1173199" y="1418994"/>
            <a:ext cx="9184694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B7C6B80-CBE1-36D3-692F-0F4784078DD6}"/>
              </a:ext>
            </a:extLst>
          </p:cNvPr>
          <p:cNvSpPr/>
          <p:nvPr/>
        </p:nvSpPr>
        <p:spPr>
          <a:xfrm>
            <a:off x="10189444" y="1520970"/>
            <a:ext cx="1738800" cy="34920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1205E79-EDAA-ABB7-B991-7BFE7FA7D225}"/>
              </a:ext>
            </a:extLst>
          </p:cNvPr>
          <p:cNvSpPr/>
          <p:nvPr/>
        </p:nvSpPr>
        <p:spPr>
          <a:xfrm>
            <a:off x="721731" y="5232793"/>
            <a:ext cx="98747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วงรี 13">
            <a:extLst>
              <a:ext uri="{FF2B5EF4-FFF2-40B4-BE49-F238E27FC236}">
                <a16:creationId xmlns:a16="http://schemas.microsoft.com/office/drawing/2014/main" id="{D377D791-A9F6-9247-6BBC-22BCF815389A}"/>
              </a:ext>
            </a:extLst>
          </p:cNvPr>
          <p:cNvSpPr/>
          <p:nvPr/>
        </p:nvSpPr>
        <p:spPr>
          <a:xfrm>
            <a:off x="494971" y="5168282"/>
            <a:ext cx="566777" cy="56677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BF5A31-84CD-D98B-8100-C5E5DA191C0B}"/>
              </a:ext>
            </a:extLst>
          </p:cNvPr>
          <p:cNvSpPr txBox="1"/>
          <p:nvPr/>
        </p:nvSpPr>
        <p:spPr>
          <a:xfrm>
            <a:off x="1173199" y="5240168"/>
            <a:ext cx="8858603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Potential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BEC5319-393E-0F23-A61F-306948FE60D7}"/>
              </a:ext>
            </a:extLst>
          </p:cNvPr>
          <p:cNvSpPr/>
          <p:nvPr/>
        </p:nvSpPr>
        <p:spPr>
          <a:xfrm>
            <a:off x="10189444" y="5280262"/>
            <a:ext cx="1739874" cy="348440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1122F8-6C59-948C-9447-FD7F55ED0CCA}"/>
              </a:ext>
            </a:extLst>
          </p:cNvPr>
          <p:cNvSpPr txBox="1"/>
          <p:nvPr/>
        </p:nvSpPr>
        <p:spPr>
          <a:xfrm>
            <a:off x="365936" y="231818"/>
            <a:ext cx="10969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การประเมินผลการปฏิบัติราชการของ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สำนักงานปรมาณูเพื่อสันติ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984C6E-5E5A-6C37-F2BB-05A2C82A0D6D}"/>
              </a:ext>
            </a:extLst>
          </p:cNvPr>
          <p:cNvSpPr/>
          <p:nvPr/>
        </p:nvSpPr>
        <p:spPr>
          <a:xfrm>
            <a:off x="426530" y="925966"/>
            <a:ext cx="2383655" cy="34695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องค์ประกอบการประเมิน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D0BB17-C685-9F96-FC64-2C42EC4A6A09}"/>
              </a:ext>
            </a:extLst>
          </p:cNvPr>
          <p:cNvSpPr/>
          <p:nvPr/>
        </p:nvSpPr>
        <p:spPr>
          <a:xfrm>
            <a:off x="10189444" y="6489582"/>
            <a:ext cx="1739874" cy="349200"/>
          </a:xfrm>
          <a:prstGeom prst="roundRect">
            <a:avLst>
              <a:gd name="adj" fmla="val 2616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วงรี 13">
            <a:extLst>
              <a:ext uri="{FF2B5EF4-FFF2-40B4-BE49-F238E27FC236}">
                <a16:creationId xmlns:a16="http://schemas.microsoft.com/office/drawing/2014/main" id="{435FF594-469C-0508-CBE7-A43D8B7C7793}"/>
              </a:ext>
            </a:extLst>
          </p:cNvPr>
          <p:cNvSpPr/>
          <p:nvPr/>
        </p:nvSpPr>
        <p:spPr>
          <a:xfrm>
            <a:off x="494971" y="1393604"/>
            <a:ext cx="566777" cy="5667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F40DC8-ED1E-566B-9BB3-24768C116C29}"/>
              </a:ext>
            </a:extLst>
          </p:cNvPr>
          <p:cNvGraphicFramePr>
            <a:graphicFrameLocks noGrp="1"/>
          </p:cNvGraphicFramePr>
          <p:nvPr/>
        </p:nvGraphicFramePr>
        <p:xfrm>
          <a:off x="546405" y="2273675"/>
          <a:ext cx="9884979" cy="1715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6691">
                  <a:extLst>
                    <a:ext uri="{9D8B030D-6E8A-4147-A177-3AD203B41FA5}">
                      <a16:colId xmlns:a16="http://schemas.microsoft.com/office/drawing/2014/main" val="1078916628"/>
                    </a:ext>
                  </a:extLst>
                </a:gridCol>
                <a:gridCol w="868288">
                  <a:extLst>
                    <a:ext uri="{9D8B030D-6E8A-4147-A177-3AD203B41FA5}">
                      <a16:colId xmlns:a16="http://schemas.microsoft.com/office/drawing/2014/main" val="2751031621"/>
                    </a:ext>
                  </a:extLst>
                </a:gridCol>
              </a:tblGrid>
              <a:tr h="301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KPIs) </a:t>
                      </a:r>
                      <a:endParaRPr lang="th-TH" sz="14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อันดับความสามารถในการแข่งขันด้านโครงสร้างพื้นฐานทางวิทยาศาสตร์*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253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ตัวชี้วัดขับเคลื่อนการบูรณาการร่วมกัน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Joint KPIs)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4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ไม่มี -</a:t>
                      </a:r>
                      <a:endParaRPr lang="en-US" sz="1400" b="0" kern="100" spc="-3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641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ตัวชี้วัดตามภารกิจพื้นฐาน/งานตามหน้าที่ความรับผิดชอบหลัก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Function KPIs) </a:t>
                      </a:r>
                      <a:endParaRPr kumimoji="0" lang="th-T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82563" marR="0" lvl="0" indent="-182563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14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ระดับความสำเร็จของการขับเคลื่อนแผนฉุกเฉินทางนิวเคลียร์และ รังสี พ.ศ. 2564-2570 สู่การปฏิบัติตามแผนที่กำหนด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ถ้ามี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_______________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869677"/>
                  </a:ext>
                </a:extLst>
              </a:tr>
            </a:tbl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021376-6AEE-2DEE-DF17-C06CC05A72EC}"/>
              </a:ext>
            </a:extLst>
          </p:cNvPr>
          <p:cNvCxnSpPr/>
          <p:nvPr/>
        </p:nvCxnSpPr>
        <p:spPr>
          <a:xfrm>
            <a:off x="673720" y="2753730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F398BE43-035E-FF1A-9765-9758A7ECBA3D}"/>
              </a:ext>
            </a:extLst>
          </p:cNvPr>
          <p:cNvGrpSpPr/>
          <p:nvPr/>
        </p:nvGrpSpPr>
        <p:grpSpPr>
          <a:xfrm>
            <a:off x="10680312" y="3997760"/>
            <a:ext cx="468108" cy="246221"/>
            <a:chOff x="10926833" y="2252613"/>
            <a:chExt cx="468108" cy="246221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173349E4-2E7D-0A42-535D-02B017DE059C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B7F13C89-85E0-DA7A-D957-AEBF41E3137F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C1CE9B47-C9AD-E9FE-69A2-50FAA15DF5A8}"/>
              </a:ext>
            </a:extLst>
          </p:cNvPr>
          <p:cNvSpPr txBox="1"/>
          <p:nvPr/>
        </p:nvSpPr>
        <p:spPr>
          <a:xfrm>
            <a:off x="11059389" y="400784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ในประเด็นที่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1 -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D6120E2-2F77-FD16-E551-60F865D59237}"/>
              </a:ext>
            </a:extLst>
          </p:cNvPr>
          <p:cNvSpPr txBox="1"/>
          <p:nvPr/>
        </p:nvSpPr>
        <p:spPr>
          <a:xfrm>
            <a:off x="10638336" y="1835331"/>
            <a:ext cx="1198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Tag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49A06172-D2E8-73E6-1C28-2874A69821A2}"/>
              </a:ext>
            </a:extLst>
          </p:cNvPr>
          <p:cNvSpPr txBox="1"/>
          <p:nvPr/>
        </p:nvSpPr>
        <p:spPr>
          <a:xfrm>
            <a:off x="11043832" y="4249227"/>
            <a:ext cx="11689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D44B9E3-DECE-B18C-9EBF-DA276E9237C8}"/>
              </a:ext>
            </a:extLst>
          </p:cNvPr>
          <p:cNvGrpSpPr/>
          <p:nvPr/>
        </p:nvGrpSpPr>
        <p:grpSpPr>
          <a:xfrm>
            <a:off x="10602267" y="2035297"/>
            <a:ext cx="601134" cy="246221"/>
            <a:chOff x="2960451" y="1150732"/>
            <a:chExt cx="601134" cy="246221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8AA9E0E-4890-4218-D6C7-20466B7E0687}"/>
                </a:ext>
              </a:extLst>
            </p:cNvPr>
            <p:cNvSpPr/>
            <p:nvPr/>
          </p:nvSpPr>
          <p:spPr>
            <a:xfrm>
              <a:off x="3097901" y="121283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59D2223-B411-40FB-3FF7-6EF4F0EC3825}"/>
                </a:ext>
              </a:extLst>
            </p:cNvPr>
            <p:cNvSpPr txBox="1"/>
            <p:nvPr/>
          </p:nvSpPr>
          <p:spPr>
            <a:xfrm>
              <a:off x="2960451" y="1150732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601CE98F-55CA-883E-59BB-8EEC25DBED6F}"/>
              </a:ext>
            </a:extLst>
          </p:cNvPr>
          <p:cNvSpPr txBox="1"/>
          <p:nvPr/>
        </p:nvSpPr>
        <p:spPr>
          <a:xfrm>
            <a:off x="11040879" y="2056575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ตัวชี้วัดตามแผนแม่บทฯ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2" name="Group 101">
            <a:extLst>
              <a:ext uri="{FF2B5EF4-FFF2-40B4-BE49-F238E27FC236}">
                <a16:creationId xmlns:a16="http://schemas.microsoft.com/office/drawing/2014/main" id="{23C4176B-11ED-A224-0EA0-7AEFE3364B45}"/>
              </a:ext>
            </a:extLst>
          </p:cNvPr>
          <p:cNvGrpSpPr/>
          <p:nvPr/>
        </p:nvGrpSpPr>
        <p:grpSpPr>
          <a:xfrm>
            <a:off x="10744416" y="2503874"/>
            <a:ext cx="326234" cy="216000"/>
            <a:chOff x="2127498" y="2903038"/>
            <a:chExt cx="326234" cy="216000"/>
          </a:xfrm>
        </p:grpSpPr>
        <p:sp>
          <p:nvSpPr>
            <p:cNvPr id="124" name="Rectangle: Rounded Corners 99">
              <a:extLst>
                <a:ext uri="{FF2B5EF4-FFF2-40B4-BE49-F238E27FC236}">
                  <a16:creationId xmlns:a16="http://schemas.microsoft.com/office/drawing/2014/main" id="{6430F5F7-085D-9F2F-E7A4-4708F8F09620}"/>
                </a:ext>
              </a:extLst>
            </p:cNvPr>
            <p:cNvSpPr/>
            <p:nvPr/>
          </p:nvSpPr>
          <p:spPr>
            <a:xfrm>
              <a:off x="2127498" y="2949278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B3C6D5"/>
            </a:solidFill>
            <a:ln>
              <a:solidFill>
                <a:srgbClr val="B3C6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00">
              <a:extLst>
                <a:ext uri="{FF2B5EF4-FFF2-40B4-BE49-F238E27FC236}">
                  <a16:creationId xmlns:a16="http://schemas.microsoft.com/office/drawing/2014/main" id="{4E0881B9-2893-D4A7-FAF0-542463677442}"/>
                </a:ext>
              </a:extLst>
            </p:cNvPr>
            <p:cNvSpPr txBox="1"/>
            <p:nvPr/>
          </p:nvSpPr>
          <p:spPr>
            <a:xfrm>
              <a:off x="2136759" y="2903038"/>
              <a:ext cx="307191" cy="21600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นโยบาย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endPara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สั่งการ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23" name="TextBox 1030">
            <a:extLst>
              <a:ext uri="{FF2B5EF4-FFF2-40B4-BE49-F238E27FC236}">
                <a16:creationId xmlns:a16="http://schemas.microsoft.com/office/drawing/2014/main" id="{5E46F477-7349-EFA7-63D1-06EE612E614A}"/>
              </a:ext>
            </a:extLst>
          </p:cNvPr>
          <p:cNvSpPr txBox="1"/>
          <p:nvPr/>
        </p:nvSpPr>
        <p:spPr>
          <a:xfrm>
            <a:off x="11044399" y="2484460"/>
            <a:ext cx="925249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ตัวชี้วัดนโยบายรัฐบาล/ข้อสั่งการ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70F3654-5CF8-A860-832F-65293F38B12F}"/>
              </a:ext>
            </a:extLst>
          </p:cNvPr>
          <p:cNvGrpSpPr/>
          <p:nvPr/>
        </p:nvGrpSpPr>
        <p:grpSpPr>
          <a:xfrm>
            <a:off x="10753677" y="2975679"/>
            <a:ext cx="326234" cy="246221"/>
            <a:chOff x="8022133" y="6379815"/>
            <a:chExt cx="326234" cy="246221"/>
          </a:xfrm>
        </p:grpSpPr>
        <p:sp>
          <p:nvSpPr>
            <p:cNvPr id="120" name="Rectangle: Rounded Corners 121">
              <a:extLst>
                <a:ext uri="{FF2B5EF4-FFF2-40B4-BE49-F238E27FC236}">
                  <a16:creationId xmlns:a16="http://schemas.microsoft.com/office/drawing/2014/main" id="{77FDE97B-25C4-01B4-F918-EF1B7F5FC0B5}"/>
                </a:ext>
              </a:extLst>
            </p:cNvPr>
            <p:cNvSpPr/>
            <p:nvPr/>
          </p:nvSpPr>
          <p:spPr>
            <a:xfrm>
              <a:off x="8022133" y="644507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DBB2"/>
            </a:solidFill>
            <a:ln>
              <a:solidFill>
                <a:srgbClr val="F4DBB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TextBox 122">
              <a:extLst>
                <a:ext uri="{FF2B5EF4-FFF2-40B4-BE49-F238E27FC236}">
                  <a16:creationId xmlns:a16="http://schemas.microsoft.com/office/drawing/2014/main" id="{ADC8D48C-524C-8A64-A142-531FEE4D930A}"/>
                </a:ext>
              </a:extLst>
            </p:cNvPr>
            <p:cNvSpPr txBox="1"/>
            <p:nvPr/>
          </p:nvSpPr>
          <p:spPr>
            <a:xfrm>
              <a:off x="8023250" y="6379815"/>
              <a:ext cx="324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แผนบูรฯ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9" name="TextBox 1035">
            <a:extLst>
              <a:ext uri="{FF2B5EF4-FFF2-40B4-BE49-F238E27FC236}">
                <a16:creationId xmlns:a16="http://schemas.microsoft.com/office/drawing/2014/main" id="{50A31699-EFB3-0223-C000-BE766654A1F0}"/>
              </a:ext>
            </a:extLst>
          </p:cNvPr>
          <p:cNvSpPr txBox="1"/>
          <p:nvPr/>
        </p:nvSpPr>
        <p:spPr>
          <a:xfrm>
            <a:off x="11048434" y="2984769"/>
            <a:ext cx="871520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ตัวชี้วัดตามแผนงานบูรณาการ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E9F1190-79FD-3559-8804-4DC8B160AA66}"/>
              </a:ext>
            </a:extLst>
          </p:cNvPr>
          <p:cNvGrpSpPr/>
          <p:nvPr/>
        </p:nvGrpSpPr>
        <p:grpSpPr>
          <a:xfrm>
            <a:off x="10753677" y="3730482"/>
            <a:ext cx="326234" cy="246221"/>
            <a:chOff x="9837154" y="6171374"/>
            <a:chExt cx="326234" cy="246221"/>
          </a:xfrm>
        </p:grpSpPr>
        <p:sp>
          <p:nvSpPr>
            <p:cNvPr id="116" name="Rectangle: Rounded Corners 113">
              <a:extLst>
                <a:ext uri="{FF2B5EF4-FFF2-40B4-BE49-F238E27FC236}">
                  <a16:creationId xmlns:a16="http://schemas.microsoft.com/office/drawing/2014/main" id="{201A43C0-0692-988A-3217-F8FFFAB3C503}"/>
                </a:ext>
              </a:extLst>
            </p:cNvPr>
            <p:cNvSpPr/>
            <p:nvPr/>
          </p:nvSpPr>
          <p:spPr>
            <a:xfrm>
              <a:off x="9837154" y="622635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TextBox 114">
              <a:extLst>
                <a:ext uri="{FF2B5EF4-FFF2-40B4-BE49-F238E27FC236}">
                  <a16:creationId xmlns:a16="http://schemas.microsoft.com/office/drawing/2014/main" id="{CCC38E18-77E5-4667-EA27-6CF4671837C9}"/>
                </a:ext>
              </a:extLst>
            </p:cNvPr>
            <p:cNvSpPr txBox="1"/>
            <p:nvPr/>
          </p:nvSpPr>
          <p:spPr>
            <a:xfrm>
              <a:off x="9838271" y="6171374"/>
              <a:ext cx="324000" cy="24622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5" name="TextBox 1036">
            <a:extLst>
              <a:ext uri="{FF2B5EF4-FFF2-40B4-BE49-F238E27FC236}">
                <a16:creationId xmlns:a16="http://schemas.microsoft.com/office/drawing/2014/main" id="{04836A30-B179-4CA7-687E-058D000B0925}"/>
              </a:ext>
            </a:extLst>
          </p:cNvPr>
          <p:cNvSpPr txBox="1"/>
          <p:nvPr/>
        </p:nvSpPr>
        <p:spPr>
          <a:xfrm>
            <a:off x="11041616" y="3727707"/>
            <a:ext cx="878337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ตัวชี้วัดภารกิจสำคัญของหน่วยงาน</a:t>
            </a:r>
            <a:endParaRPr kumimoji="0" lang="en-US" sz="9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1" name="Group 48">
            <a:extLst>
              <a:ext uri="{FF2B5EF4-FFF2-40B4-BE49-F238E27FC236}">
                <a16:creationId xmlns:a16="http://schemas.microsoft.com/office/drawing/2014/main" id="{277CBC89-1524-D2FA-81FA-D95AE2505909}"/>
              </a:ext>
            </a:extLst>
          </p:cNvPr>
          <p:cNvGrpSpPr/>
          <p:nvPr/>
        </p:nvGrpSpPr>
        <p:grpSpPr>
          <a:xfrm>
            <a:off x="10753677" y="3523810"/>
            <a:ext cx="324000" cy="132958"/>
            <a:chOff x="11102869" y="2515120"/>
            <a:chExt cx="356383" cy="132958"/>
          </a:xfrm>
        </p:grpSpPr>
        <p:sp>
          <p:nvSpPr>
            <p:cNvPr id="109" name="Flowchart: Delay 54">
              <a:extLst>
                <a:ext uri="{FF2B5EF4-FFF2-40B4-BE49-F238E27FC236}">
                  <a16:creationId xmlns:a16="http://schemas.microsoft.com/office/drawing/2014/main" id="{98982741-899D-B27E-2246-491C8CF8501D}"/>
                </a:ext>
              </a:extLst>
            </p:cNvPr>
            <p:cNvSpPr/>
            <p:nvPr/>
          </p:nvSpPr>
          <p:spPr>
            <a:xfrm flipH="1">
              <a:off x="11102869" y="2515120"/>
              <a:ext cx="180000" cy="132958"/>
            </a:xfrm>
            <a:prstGeom prst="flowChartDelay">
              <a:avLst/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lowchart: Delay 29">
              <a:extLst>
                <a:ext uri="{FF2B5EF4-FFF2-40B4-BE49-F238E27FC236}">
                  <a16:creationId xmlns:a16="http://schemas.microsoft.com/office/drawing/2014/main" id="{723647FC-BB02-016A-47F0-F3D0D53D25F4}"/>
                </a:ext>
              </a:extLst>
            </p:cNvPr>
            <p:cNvSpPr/>
            <p:nvPr/>
          </p:nvSpPr>
          <p:spPr>
            <a:xfrm>
              <a:off x="11279252" y="2515120"/>
              <a:ext cx="180000" cy="132958"/>
            </a:xfrm>
            <a:prstGeom prst="flowChartDelay">
              <a:avLst/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5" name="TextBox 1037">
            <a:extLst>
              <a:ext uri="{FF2B5EF4-FFF2-40B4-BE49-F238E27FC236}">
                <a16:creationId xmlns:a16="http://schemas.microsoft.com/office/drawing/2014/main" id="{F9E30DD7-8783-9FC7-E632-AD12BEAD0413}"/>
              </a:ext>
            </a:extLst>
          </p:cNvPr>
          <p:cNvSpPr txBox="1"/>
          <p:nvPr/>
        </p:nvSpPr>
        <p:spPr>
          <a:xfrm>
            <a:off x="11050021" y="3451400"/>
            <a:ext cx="809628" cy="271549"/>
          </a:xfrm>
          <a:prstGeom prst="rect">
            <a:avLst/>
          </a:prstGeom>
          <a:noFill/>
        </p:spPr>
        <p:txBody>
          <a:bodyPr wrap="square" rIns="3600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ตัวชี้วัดจากแผนแม่บทฯ และแผนฯ </a:t>
            </a:r>
            <a:r>
              <a:rPr kumimoji="0" lang="en-US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13</a:t>
            </a:r>
            <a:endParaRPr kumimoji="0" lang="en-US" sz="9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7" name="TextBox 1032">
            <a:extLst>
              <a:ext uri="{FF2B5EF4-FFF2-40B4-BE49-F238E27FC236}">
                <a16:creationId xmlns:a16="http://schemas.microsoft.com/office/drawing/2014/main" id="{9B8D1158-9B42-9E17-1154-D3717FA4E636}"/>
              </a:ext>
            </a:extLst>
          </p:cNvPr>
          <p:cNvSpPr txBox="1"/>
          <p:nvPr/>
        </p:nvSpPr>
        <p:spPr>
          <a:xfrm>
            <a:off x="11051688" y="3270105"/>
            <a:ext cx="895697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ตัวชี้วัดตามภารกิจใหม่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118D263-7DDE-3CB7-EAEF-2F09803DC0C5}"/>
              </a:ext>
            </a:extLst>
          </p:cNvPr>
          <p:cNvGrpSpPr/>
          <p:nvPr/>
        </p:nvGrpSpPr>
        <p:grpSpPr>
          <a:xfrm>
            <a:off x="10738644" y="3254547"/>
            <a:ext cx="326234" cy="215444"/>
            <a:chOff x="8026112" y="6645274"/>
            <a:chExt cx="326234" cy="215444"/>
          </a:xfrm>
        </p:grpSpPr>
        <p:sp>
          <p:nvSpPr>
            <p:cNvPr id="99" name="Rectangle: Rounded Corners 109">
              <a:extLst>
                <a:ext uri="{FF2B5EF4-FFF2-40B4-BE49-F238E27FC236}">
                  <a16:creationId xmlns:a16="http://schemas.microsoft.com/office/drawing/2014/main" id="{A0173466-C8F4-6F96-8E5C-6134D22FE963}"/>
                </a:ext>
              </a:extLst>
            </p:cNvPr>
            <p:cNvSpPr/>
            <p:nvPr/>
          </p:nvSpPr>
          <p:spPr>
            <a:xfrm>
              <a:off x="8026112" y="668989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D8588"/>
            </a:solidFill>
            <a:ln>
              <a:solidFill>
                <a:srgbClr val="7D858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TextBox 110">
              <a:extLst>
                <a:ext uri="{FF2B5EF4-FFF2-40B4-BE49-F238E27FC236}">
                  <a16:creationId xmlns:a16="http://schemas.microsoft.com/office/drawing/2014/main" id="{CD91E311-E588-72BA-F782-93658AA9654B}"/>
                </a:ext>
              </a:extLst>
            </p:cNvPr>
            <p:cNvSpPr txBox="1"/>
            <p:nvPr/>
          </p:nvSpPr>
          <p:spPr>
            <a:xfrm>
              <a:off x="8027229" y="6645274"/>
              <a:ext cx="324000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ภารกิจใหม่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0C37955-7D6F-8CD5-3003-94054EFFF505}"/>
              </a:ext>
            </a:extLst>
          </p:cNvPr>
          <p:cNvGrpSpPr/>
          <p:nvPr/>
        </p:nvGrpSpPr>
        <p:grpSpPr>
          <a:xfrm>
            <a:off x="10607668" y="2256512"/>
            <a:ext cx="601134" cy="246221"/>
            <a:chOff x="6912491" y="1957639"/>
            <a:chExt cx="601134" cy="246221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44E2483-7C31-9AE1-CB21-7A998B172AC8}"/>
                </a:ext>
              </a:extLst>
            </p:cNvPr>
            <p:cNvSpPr/>
            <p:nvPr/>
          </p:nvSpPr>
          <p:spPr>
            <a:xfrm>
              <a:off x="7048669" y="2027203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9C2D23B5-648F-369D-8A94-B17F6BA0B47B}"/>
                </a:ext>
              </a:extLst>
            </p:cNvPr>
            <p:cNvSpPr txBox="1"/>
            <p:nvPr/>
          </p:nvSpPr>
          <p:spPr>
            <a:xfrm>
              <a:off x="6912491" y="1957639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13</a:t>
              </a:r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27907CB2-357C-B351-D7E0-887C76908939}"/>
              </a:ext>
            </a:extLst>
          </p:cNvPr>
          <p:cNvSpPr txBox="1"/>
          <p:nvPr/>
        </p:nvSpPr>
        <p:spPr>
          <a:xfrm>
            <a:off x="11046727" y="227217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ตัวชี้วัดตามแผนฯ 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DB45BC5D-F2C6-31E2-25DD-489890D72838}"/>
              </a:ext>
            </a:extLst>
          </p:cNvPr>
          <p:cNvCxnSpPr/>
          <p:nvPr/>
        </p:nvCxnSpPr>
        <p:spPr>
          <a:xfrm>
            <a:off x="608946" y="3318215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A4C7C5B-4208-F8C0-963D-FC8B884C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8" y="2503291"/>
            <a:ext cx="435781" cy="195656"/>
          </a:xfrm>
          <a:prstGeom prst="rect">
            <a:avLst/>
          </a:prstGeom>
        </p:spPr>
      </p:pic>
      <p:grpSp>
        <p:nvGrpSpPr>
          <p:cNvPr id="199" name="Group 198">
            <a:extLst>
              <a:ext uri="{FF2B5EF4-FFF2-40B4-BE49-F238E27FC236}">
                <a16:creationId xmlns:a16="http://schemas.microsoft.com/office/drawing/2014/main" id="{3DF3B2BC-74BD-67C0-82BD-54D518B45F38}"/>
              </a:ext>
            </a:extLst>
          </p:cNvPr>
          <p:cNvGrpSpPr/>
          <p:nvPr/>
        </p:nvGrpSpPr>
        <p:grpSpPr>
          <a:xfrm>
            <a:off x="10684670" y="4239140"/>
            <a:ext cx="468108" cy="246221"/>
            <a:chOff x="10926833" y="2252613"/>
            <a:chExt cx="468108" cy="246221"/>
          </a:xfrm>
        </p:grpSpPr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E5D2C1DF-3F5E-CE63-F22A-5B1D3C055BF6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221E383-3AF5-FE9D-4EDB-0553015C044E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98" name="Flowchart: Connector 197">
            <a:extLst>
              <a:ext uri="{FF2B5EF4-FFF2-40B4-BE49-F238E27FC236}">
                <a16:creationId xmlns:a16="http://schemas.microsoft.com/office/drawing/2014/main" id="{82BEF16B-3DA2-2E42-033B-6C9801899AA7}"/>
              </a:ext>
            </a:extLst>
          </p:cNvPr>
          <p:cNvSpPr/>
          <p:nvPr/>
        </p:nvSpPr>
        <p:spPr>
          <a:xfrm flipH="1" flipV="1">
            <a:off x="10702566" y="4328526"/>
            <a:ext cx="72000" cy="72000"/>
          </a:xfrm>
          <a:prstGeom prst="flowChartConnector">
            <a:avLst/>
          </a:prstGeom>
          <a:solidFill>
            <a:srgbClr val="FEC007"/>
          </a:solidFill>
          <a:ln w="3175">
            <a:solidFill>
              <a:srgbClr val="FEC007"/>
            </a:solidFill>
          </a:ln>
          <a:effectLst/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EB518F-ABC6-E80D-76F5-72283D97B931}"/>
              </a:ext>
            </a:extLst>
          </p:cNvPr>
          <p:cNvGrpSpPr/>
          <p:nvPr/>
        </p:nvGrpSpPr>
        <p:grpSpPr>
          <a:xfrm>
            <a:off x="10738566" y="2755869"/>
            <a:ext cx="329331" cy="216000"/>
            <a:chOff x="10738566" y="2755869"/>
            <a:chExt cx="329331" cy="216000"/>
          </a:xfrm>
        </p:grpSpPr>
        <p:sp>
          <p:nvSpPr>
            <p:cNvPr id="7" name="Rectangle: Rounded Corners 117">
              <a:extLst>
                <a:ext uri="{FF2B5EF4-FFF2-40B4-BE49-F238E27FC236}">
                  <a16:creationId xmlns:a16="http://schemas.microsoft.com/office/drawing/2014/main" id="{28D6481C-DDDD-C6D4-618E-CDC8ECA384E2}"/>
                </a:ext>
              </a:extLst>
            </p:cNvPr>
            <p:cNvSpPr/>
            <p:nvPr/>
          </p:nvSpPr>
          <p:spPr>
            <a:xfrm>
              <a:off x="10740114" y="281880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B894"/>
            </a:solidFill>
            <a:ln>
              <a:solidFill>
                <a:srgbClr val="F4B8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118">
              <a:extLst>
                <a:ext uri="{FF2B5EF4-FFF2-40B4-BE49-F238E27FC236}">
                  <a16:creationId xmlns:a16="http://schemas.microsoft.com/office/drawing/2014/main" id="{9C9FD68E-62D5-72BD-BC1C-2E123A833A46}"/>
                </a:ext>
              </a:extLst>
            </p:cNvPr>
            <p:cNvSpPr txBox="1"/>
            <p:nvPr/>
          </p:nvSpPr>
          <p:spPr>
            <a:xfrm>
              <a:off x="10738566" y="2755869"/>
              <a:ext cx="329331" cy="21600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หรือ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</a:p>
          </p:txBody>
        </p:sp>
      </p:grpSp>
      <p:sp>
        <p:nvSpPr>
          <p:cNvPr id="9" name="TextBox 1034">
            <a:extLst>
              <a:ext uri="{FF2B5EF4-FFF2-40B4-BE49-F238E27FC236}">
                <a16:creationId xmlns:a16="http://schemas.microsoft.com/office/drawing/2014/main" id="{160F6225-5E8D-4D8F-E2A7-E976E457F1A4}"/>
              </a:ext>
            </a:extLst>
          </p:cNvPr>
          <p:cNvSpPr txBox="1"/>
          <p:nvPr/>
        </p:nvSpPr>
        <p:spPr>
          <a:xfrm>
            <a:off x="11047211" y="2789290"/>
            <a:ext cx="1120496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ตัวชี้วัดตามแผนระดับ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2 </a:t>
            </a: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หรือ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86A9B9-816B-4701-8286-EDCBFB163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13" y="3518910"/>
            <a:ext cx="324000" cy="344571"/>
          </a:xfrm>
          <a:prstGeom prst="rect">
            <a:avLst/>
          </a:prstGeom>
        </p:spPr>
      </p:pic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0A85CB91-FD3C-5D43-9363-3744BA80FCFD}"/>
              </a:ext>
            </a:extLst>
          </p:cNvPr>
          <p:cNvSpPr txBox="1">
            <a:spLocks/>
          </p:cNvSpPr>
          <p:nvPr/>
        </p:nvSpPr>
        <p:spPr>
          <a:xfrm>
            <a:off x="9493695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0604B0-6819-31FC-23BC-90AAF3A25B68}"/>
              </a:ext>
            </a:extLst>
          </p:cNvPr>
          <p:cNvSpPr txBox="1"/>
          <p:nvPr/>
        </p:nvSpPr>
        <p:spPr>
          <a:xfrm>
            <a:off x="10025952" y="286199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59149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675D-D3A0-1544-7F5F-8B1BC9F05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: มุมมน 5">
            <a:extLst>
              <a:ext uri="{FF2B5EF4-FFF2-40B4-BE49-F238E27FC236}">
                <a16:creationId xmlns:a16="http://schemas.microsoft.com/office/drawing/2014/main" id="{00AC2968-52AD-1159-98D2-6C9C9606FF47}"/>
              </a:ext>
            </a:extLst>
          </p:cNvPr>
          <p:cNvSpPr/>
          <p:nvPr/>
        </p:nvSpPr>
        <p:spPr>
          <a:xfrm>
            <a:off x="397367" y="1467962"/>
            <a:ext cx="10230389" cy="5245269"/>
          </a:xfrm>
          <a:prstGeom prst="roundRect">
            <a:avLst>
              <a:gd name="adj" fmla="val 702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5" name="ตาราง 3">
            <a:extLst>
              <a:ext uri="{FF2B5EF4-FFF2-40B4-BE49-F238E27FC236}">
                <a16:creationId xmlns:a16="http://schemas.microsoft.com/office/drawing/2014/main" id="{AC3236C5-F4F2-7CFE-3B67-231023F1E9FC}"/>
              </a:ext>
            </a:extLst>
          </p:cNvPr>
          <p:cNvGraphicFramePr>
            <a:graphicFrameLocks noGrp="1"/>
          </p:cNvGraphicFramePr>
          <p:nvPr/>
        </p:nvGraphicFramePr>
        <p:xfrm>
          <a:off x="508817" y="1964712"/>
          <a:ext cx="10002577" cy="3208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2577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3283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87984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200" b="1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72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26" name="ตาราง 3">
            <a:extLst>
              <a:ext uri="{FF2B5EF4-FFF2-40B4-BE49-F238E27FC236}">
                <a16:creationId xmlns:a16="http://schemas.microsoft.com/office/drawing/2014/main" id="{EBA068C9-F407-1EC6-9F58-7817805D8587}"/>
              </a:ext>
            </a:extLst>
          </p:cNvPr>
          <p:cNvGraphicFramePr>
            <a:graphicFrameLocks noGrp="1"/>
          </p:cNvGraphicFramePr>
          <p:nvPr/>
        </p:nvGraphicFramePr>
        <p:xfrm>
          <a:off x="497847" y="5759657"/>
          <a:ext cx="10024977" cy="714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36070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988907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การประเมินระดับความพร้อมรัฐบาลดิจิทัลของหน่วยงานภาครัฐ</a:t>
                      </a:r>
                      <a:r>
                        <a:rPr lang="en-US" sz="14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(DG Readiness Survey)</a:t>
                      </a: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164563">
                <a:tc>
                  <a:txBody>
                    <a:bodyPr/>
                    <a:lstStyle/>
                    <a:p>
                      <a:pPr marL="177800" marR="0" indent="-17780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1400" b="1" kern="100" spc="-2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endParaRPr lang="en-US" sz="1400" b="1" kern="100" spc="-2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375748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FE58D761-36C8-596F-5E86-48819961DC24}"/>
              </a:ext>
            </a:extLst>
          </p:cNvPr>
          <p:cNvSpPr/>
          <p:nvPr/>
        </p:nvSpPr>
        <p:spPr>
          <a:xfrm>
            <a:off x="721731" y="1449111"/>
            <a:ext cx="9874725" cy="4557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C9A382-D4A2-9B71-AB05-1131BAFECA40}"/>
              </a:ext>
            </a:extLst>
          </p:cNvPr>
          <p:cNvSpPr txBox="1"/>
          <p:nvPr/>
        </p:nvSpPr>
        <p:spPr>
          <a:xfrm>
            <a:off x="1173199" y="1418994"/>
            <a:ext cx="9184694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การประเมินประสิทธิผลการดำเนินงาน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Performance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B7C6B80-CBE1-36D3-692F-0F4784078DD6}"/>
              </a:ext>
            </a:extLst>
          </p:cNvPr>
          <p:cNvSpPr/>
          <p:nvPr/>
        </p:nvSpPr>
        <p:spPr>
          <a:xfrm>
            <a:off x="10189444" y="1520970"/>
            <a:ext cx="1738800" cy="34920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1205E79-EDAA-ABB7-B991-7BFE7FA7D225}"/>
              </a:ext>
            </a:extLst>
          </p:cNvPr>
          <p:cNvSpPr/>
          <p:nvPr/>
        </p:nvSpPr>
        <p:spPr>
          <a:xfrm>
            <a:off x="721731" y="5232793"/>
            <a:ext cx="98747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วงรี 13">
            <a:extLst>
              <a:ext uri="{FF2B5EF4-FFF2-40B4-BE49-F238E27FC236}">
                <a16:creationId xmlns:a16="http://schemas.microsoft.com/office/drawing/2014/main" id="{D377D791-A9F6-9247-6BBC-22BCF815389A}"/>
              </a:ext>
            </a:extLst>
          </p:cNvPr>
          <p:cNvSpPr/>
          <p:nvPr/>
        </p:nvSpPr>
        <p:spPr>
          <a:xfrm>
            <a:off x="494971" y="5168282"/>
            <a:ext cx="566777" cy="56677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BF5A31-84CD-D98B-8100-C5E5DA191C0B}"/>
              </a:ext>
            </a:extLst>
          </p:cNvPr>
          <p:cNvSpPr txBox="1"/>
          <p:nvPr/>
        </p:nvSpPr>
        <p:spPr>
          <a:xfrm>
            <a:off x="1173199" y="5240168"/>
            <a:ext cx="8858603" cy="44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การประเมินศักยภาพในการดำเนินงาน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Potential Base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BEC5319-393E-0F23-A61F-306948FE60D7}"/>
              </a:ext>
            </a:extLst>
          </p:cNvPr>
          <p:cNvSpPr/>
          <p:nvPr/>
        </p:nvSpPr>
        <p:spPr>
          <a:xfrm>
            <a:off x="10189444" y="5280262"/>
            <a:ext cx="1739874" cy="348440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1122F8-6C59-948C-9447-FD7F55ED0CCA}"/>
              </a:ext>
            </a:extLst>
          </p:cNvPr>
          <p:cNvSpPr txBox="1"/>
          <p:nvPr/>
        </p:nvSpPr>
        <p:spPr>
          <a:xfrm>
            <a:off x="365936" y="231818"/>
            <a:ext cx="10969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การประเมินผลการปฏิบัติราชการของ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สำนักงานการวิจัยแห่งชาติ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ประจำปีงบประมาณ พ.ศ.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984C6E-5E5A-6C37-F2BB-05A2C82A0D6D}"/>
              </a:ext>
            </a:extLst>
          </p:cNvPr>
          <p:cNvSpPr/>
          <p:nvPr/>
        </p:nvSpPr>
        <p:spPr>
          <a:xfrm>
            <a:off x="426530" y="925966"/>
            <a:ext cx="2383655" cy="34695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องค์ประกอบการประเมิน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D0BB17-C685-9F96-FC64-2C42EC4A6A09}"/>
              </a:ext>
            </a:extLst>
          </p:cNvPr>
          <p:cNvSpPr/>
          <p:nvPr/>
        </p:nvSpPr>
        <p:spPr>
          <a:xfrm>
            <a:off x="10189444" y="6489582"/>
            <a:ext cx="1739874" cy="349200"/>
          </a:xfrm>
          <a:prstGeom prst="roundRect">
            <a:avLst>
              <a:gd name="adj" fmla="val 2616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0" name="วงรี 13">
            <a:extLst>
              <a:ext uri="{FF2B5EF4-FFF2-40B4-BE49-F238E27FC236}">
                <a16:creationId xmlns:a16="http://schemas.microsoft.com/office/drawing/2014/main" id="{435FF594-469C-0508-CBE7-A43D8B7C7793}"/>
              </a:ext>
            </a:extLst>
          </p:cNvPr>
          <p:cNvSpPr/>
          <p:nvPr/>
        </p:nvSpPr>
        <p:spPr>
          <a:xfrm>
            <a:off x="494971" y="1393604"/>
            <a:ext cx="566777" cy="5667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F40DC8-ED1E-566B-9BB3-24768C116C29}"/>
              </a:ext>
            </a:extLst>
          </p:cNvPr>
          <p:cNvGraphicFramePr>
            <a:graphicFrameLocks noGrp="1"/>
          </p:cNvGraphicFramePr>
          <p:nvPr/>
        </p:nvGraphicFramePr>
        <p:xfrm>
          <a:off x="546405" y="2273675"/>
          <a:ext cx="9884979" cy="21960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6691">
                  <a:extLst>
                    <a:ext uri="{9D8B030D-6E8A-4147-A177-3AD203B41FA5}">
                      <a16:colId xmlns:a16="http://schemas.microsoft.com/office/drawing/2014/main" val="1078916628"/>
                    </a:ext>
                  </a:extLst>
                </a:gridCol>
                <a:gridCol w="868288">
                  <a:extLst>
                    <a:ext uri="{9D8B030D-6E8A-4147-A177-3AD203B41FA5}">
                      <a16:colId xmlns:a16="http://schemas.microsoft.com/office/drawing/2014/main" val="2751031621"/>
                    </a:ext>
                  </a:extLst>
                </a:gridCol>
              </a:tblGrid>
              <a:tr h="301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4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KPIs) </a:t>
                      </a:r>
                      <a:endParaRPr lang="th-TH" sz="14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อันดับความสามารถในการแข่งขันด้านโครงสร้างพื้นฐานทางวิทยาศาสตร์*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อันดับขีดความสามารถในการแข่งขันของประเทศ ด้านการศึกษา : </a:t>
                      </a:r>
                      <a:r>
                        <a:rPr lang="th-TH" sz="14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ค่าใช้จ่ายด้านการวิจัยและพัฒนาของทั้งประเทศ (อันดับ)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400" b="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ค่าใช้จ่ายด้านการวิจัยและพัฒนาของทั้งประเทศต่อประชากร (อันดับ)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253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ตัวชี้วัดขับเคลื่อนการบูรณาการร่วมกัน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Joint KPIs)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400" b="0" kern="100" spc="-3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ไม่มี -</a:t>
                      </a:r>
                      <a:endParaRPr lang="en-US" sz="1400" b="0" kern="100" spc="-3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641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ตัวชี้วัดตามภารกิจพื้นฐาน/งานตามหน้าที่ความรับผิดชอบหลัก (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Function KPIs) </a:t>
                      </a:r>
                      <a:endParaRPr kumimoji="0" lang="th-T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462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14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มูลค่าผลกระทบต่อเศรษฐกิจ สังคม และคุณภาพชีวิตที่เกิดจากการนำผลงานวิจัย และพัฒนานวัตกรรมไปใช้ประโยชน์</a:t>
                      </a:r>
                    </a:p>
                    <a:p>
                      <a:pPr marL="17462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1400" b="0" strike="noStrike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จำนวนชุมชน/ท้องถิ่นที่ อววน. เข้าไปช่วยพัฒนา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ถ้ามี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_______________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en-US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869677"/>
                  </a:ext>
                </a:extLst>
              </a:tr>
            </a:tbl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021376-6AEE-2DEE-DF17-C06CC05A72EC}"/>
              </a:ext>
            </a:extLst>
          </p:cNvPr>
          <p:cNvCxnSpPr/>
          <p:nvPr/>
        </p:nvCxnSpPr>
        <p:spPr>
          <a:xfrm>
            <a:off x="635501" y="3153003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F398BE43-035E-FF1A-9765-9758A7ECBA3D}"/>
              </a:ext>
            </a:extLst>
          </p:cNvPr>
          <p:cNvGrpSpPr/>
          <p:nvPr/>
        </p:nvGrpSpPr>
        <p:grpSpPr>
          <a:xfrm>
            <a:off x="10680312" y="3997760"/>
            <a:ext cx="468108" cy="246221"/>
            <a:chOff x="10926833" y="2252613"/>
            <a:chExt cx="468108" cy="246221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173349E4-2E7D-0A42-535D-02B017DE059C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B7F13C89-85E0-DA7A-D957-AEBF41E3137F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C1CE9B47-C9AD-E9FE-69A2-50FAA15DF5A8}"/>
              </a:ext>
            </a:extLst>
          </p:cNvPr>
          <p:cNvSpPr txBox="1"/>
          <p:nvPr/>
        </p:nvSpPr>
        <p:spPr>
          <a:xfrm>
            <a:off x="11059389" y="400784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ในประเด็นที่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1 -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D6120E2-2F77-FD16-E551-60F865D59237}"/>
              </a:ext>
            </a:extLst>
          </p:cNvPr>
          <p:cNvSpPr txBox="1"/>
          <p:nvPr/>
        </p:nvSpPr>
        <p:spPr>
          <a:xfrm>
            <a:off x="10638336" y="1835331"/>
            <a:ext cx="1198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Tag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49A06172-D2E8-73E6-1C28-2874A69821A2}"/>
              </a:ext>
            </a:extLst>
          </p:cNvPr>
          <p:cNvSpPr txBox="1"/>
          <p:nvPr/>
        </p:nvSpPr>
        <p:spPr>
          <a:xfrm>
            <a:off x="11043832" y="4249227"/>
            <a:ext cx="11689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บังคับ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D44B9E3-DECE-B18C-9EBF-DA276E9237C8}"/>
              </a:ext>
            </a:extLst>
          </p:cNvPr>
          <p:cNvGrpSpPr/>
          <p:nvPr/>
        </p:nvGrpSpPr>
        <p:grpSpPr>
          <a:xfrm>
            <a:off x="10602267" y="2035297"/>
            <a:ext cx="601134" cy="246221"/>
            <a:chOff x="2960451" y="1150732"/>
            <a:chExt cx="601134" cy="246221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8AA9E0E-4890-4218-D6C7-20466B7E0687}"/>
                </a:ext>
              </a:extLst>
            </p:cNvPr>
            <p:cNvSpPr/>
            <p:nvPr/>
          </p:nvSpPr>
          <p:spPr>
            <a:xfrm>
              <a:off x="3097901" y="121283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59D2223-B411-40FB-3FF7-6EF4F0EC3825}"/>
                </a:ext>
              </a:extLst>
            </p:cNvPr>
            <p:cNvSpPr txBox="1"/>
            <p:nvPr/>
          </p:nvSpPr>
          <p:spPr>
            <a:xfrm>
              <a:off x="2960451" y="1150732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แม่บท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601CE98F-55CA-883E-59BB-8EEC25DBED6F}"/>
              </a:ext>
            </a:extLst>
          </p:cNvPr>
          <p:cNvSpPr txBox="1"/>
          <p:nvPr/>
        </p:nvSpPr>
        <p:spPr>
          <a:xfrm>
            <a:off x="11040879" y="2056575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ตัวชี้วัดตามแผนแม่บทฯ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2" name="Group 101">
            <a:extLst>
              <a:ext uri="{FF2B5EF4-FFF2-40B4-BE49-F238E27FC236}">
                <a16:creationId xmlns:a16="http://schemas.microsoft.com/office/drawing/2014/main" id="{23C4176B-11ED-A224-0EA0-7AEFE3364B45}"/>
              </a:ext>
            </a:extLst>
          </p:cNvPr>
          <p:cNvGrpSpPr/>
          <p:nvPr/>
        </p:nvGrpSpPr>
        <p:grpSpPr>
          <a:xfrm>
            <a:off x="10744416" y="2503874"/>
            <a:ext cx="326234" cy="216000"/>
            <a:chOff x="2127498" y="2903038"/>
            <a:chExt cx="326234" cy="216000"/>
          </a:xfrm>
        </p:grpSpPr>
        <p:sp>
          <p:nvSpPr>
            <p:cNvPr id="124" name="Rectangle: Rounded Corners 99">
              <a:extLst>
                <a:ext uri="{FF2B5EF4-FFF2-40B4-BE49-F238E27FC236}">
                  <a16:creationId xmlns:a16="http://schemas.microsoft.com/office/drawing/2014/main" id="{6430F5F7-085D-9F2F-E7A4-4708F8F09620}"/>
                </a:ext>
              </a:extLst>
            </p:cNvPr>
            <p:cNvSpPr/>
            <p:nvPr/>
          </p:nvSpPr>
          <p:spPr>
            <a:xfrm>
              <a:off x="2127498" y="2949278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B3C6D5"/>
            </a:solidFill>
            <a:ln>
              <a:solidFill>
                <a:srgbClr val="B3C6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00">
              <a:extLst>
                <a:ext uri="{FF2B5EF4-FFF2-40B4-BE49-F238E27FC236}">
                  <a16:creationId xmlns:a16="http://schemas.microsoft.com/office/drawing/2014/main" id="{4E0881B9-2893-D4A7-FAF0-542463677442}"/>
                </a:ext>
              </a:extLst>
            </p:cNvPr>
            <p:cNvSpPr txBox="1"/>
            <p:nvPr/>
          </p:nvSpPr>
          <p:spPr>
            <a:xfrm>
              <a:off x="2136759" y="2903038"/>
              <a:ext cx="307191" cy="21600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นโยบาย</a:t>
              </a:r>
              <a:r>
                <a: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/</a:t>
              </a:r>
              <a:endPara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สั่งการ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23" name="TextBox 1030">
            <a:extLst>
              <a:ext uri="{FF2B5EF4-FFF2-40B4-BE49-F238E27FC236}">
                <a16:creationId xmlns:a16="http://schemas.microsoft.com/office/drawing/2014/main" id="{5E46F477-7349-EFA7-63D1-06EE612E614A}"/>
              </a:ext>
            </a:extLst>
          </p:cNvPr>
          <p:cNvSpPr txBox="1"/>
          <p:nvPr/>
        </p:nvSpPr>
        <p:spPr>
          <a:xfrm>
            <a:off x="11044399" y="2484460"/>
            <a:ext cx="925249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ตัวชี้วัดนโยบายรัฐบาล/ข้อสั่งการ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70F3654-5CF8-A860-832F-65293F38B12F}"/>
              </a:ext>
            </a:extLst>
          </p:cNvPr>
          <p:cNvGrpSpPr/>
          <p:nvPr/>
        </p:nvGrpSpPr>
        <p:grpSpPr>
          <a:xfrm>
            <a:off x="10753677" y="2975679"/>
            <a:ext cx="326234" cy="246221"/>
            <a:chOff x="8022133" y="6379815"/>
            <a:chExt cx="326234" cy="246221"/>
          </a:xfrm>
        </p:grpSpPr>
        <p:sp>
          <p:nvSpPr>
            <p:cNvPr id="120" name="Rectangle: Rounded Corners 121">
              <a:extLst>
                <a:ext uri="{FF2B5EF4-FFF2-40B4-BE49-F238E27FC236}">
                  <a16:creationId xmlns:a16="http://schemas.microsoft.com/office/drawing/2014/main" id="{77FDE97B-25C4-01B4-F918-EF1B7F5FC0B5}"/>
                </a:ext>
              </a:extLst>
            </p:cNvPr>
            <p:cNvSpPr/>
            <p:nvPr/>
          </p:nvSpPr>
          <p:spPr>
            <a:xfrm>
              <a:off x="8022133" y="644507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DBB2"/>
            </a:solidFill>
            <a:ln>
              <a:solidFill>
                <a:srgbClr val="F4DBB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TextBox 122">
              <a:extLst>
                <a:ext uri="{FF2B5EF4-FFF2-40B4-BE49-F238E27FC236}">
                  <a16:creationId xmlns:a16="http://schemas.microsoft.com/office/drawing/2014/main" id="{ADC8D48C-524C-8A64-A142-531FEE4D930A}"/>
                </a:ext>
              </a:extLst>
            </p:cNvPr>
            <p:cNvSpPr txBox="1"/>
            <p:nvPr/>
          </p:nvSpPr>
          <p:spPr>
            <a:xfrm>
              <a:off x="8023250" y="6379815"/>
              <a:ext cx="324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แผนบูรฯ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9" name="TextBox 1035">
            <a:extLst>
              <a:ext uri="{FF2B5EF4-FFF2-40B4-BE49-F238E27FC236}">
                <a16:creationId xmlns:a16="http://schemas.microsoft.com/office/drawing/2014/main" id="{50A31699-EFB3-0223-C000-BE766654A1F0}"/>
              </a:ext>
            </a:extLst>
          </p:cNvPr>
          <p:cNvSpPr txBox="1"/>
          <p:nvPr/>
        </p:nvSpPr>
        <p:spPr>
          <a:xfrm>
            <a:off x="11048434" y="2984769"/>
            <a:ext cx="871520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ตัวชี้วัดตามแผนงานบูรณาการ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E9F1190-79FD-3559-8804-4DC8B160AA66}"/>
              </a:ext>
            </a:extLst>
          </p:cNvPr>
          <p:cNvGrpSpPr/>
          <p:nvPr/>
        </p:nvGrpSpPr>
        <p:grpSpPr>
          <a:xfrm>
            <a:off x="10753677" y="3730482"/>
            <a:ext cx="326234" cy="246221"/>
            <a:chOff x="9837154" y="6171374"/>
            <a:chExt cx="326234" cy="246221"/>
          </a:xfrm>
        </p:grpSpPr>
        <p:sp>
          <p:nvSpPr>
            <p:cNvPr id="116" name="Rectangle: Rounded Corners 113">
              <a:extLst>
                <a:ext uri="{FF2B5EF4-FFF2-40B4-BE49-F238E27FC236}">
                  <a16:creationId xmlns:a16="http://schemas.microsoft.com/office/drawing/2014/main" id="{201A43C0-0692-988A-3217-F8FFFAB3C503}"/>
                </a:ext>
              </a:extLst>
            </p:cNvPr>
            <p:cNvSpPr/>
            <p:nvPr/>
          </p:nvSpPr>
          <p:spPr>
            <a:xfrm>
              <a:off x="9837154" y="622635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A18E80"/>
            </a:solidFill>
            <a:ln>
              <a:solidFill>
                <a:srgbClr val="A18E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TextBox 114">
              <a:extLst>
                <a:ext uri="{FF2B5EF4-FFF2-40B4-BE49-F238E27FC236}">
                  <a16:creationId xmlns:a16="http://schemas.microsoft.com/office/drawing/2014/main" id="{CCC38E18-77E5-4667-EA27-6CF4671837C9}"/>
                </a:ext>
              </a:extLst>
            </p:cNvPr>
            <p:cNvSpPr txBox="1"/>
            <p:nvPr/>
          </p:nvSpPr>
          <p:spPr>
            <a:xfrm>
              <a:off x="9838271" y="6171374"/>
              <a:ext cx="324000" cy="24622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15" name="TextBox 1036">
            <a:extLst>
              <a:ext uri="{FF2B5EF4-FFF2-40B4-BE49-F238E27FC236}">
                <a16:creationId xmlns:a16="http://schemas.microsoft.com/office/drawing/2014/main" id="{04836A30-B179-4CA7-687E-058D000B0925}"/>
              </a:ext>
            </a:extLst>
          </p:cNvPr>
          <p:cNvSpPr txBox="1"/>
          <p:nvPr/>
        </p:nvSpPr>
        <p:spPr>
          <a:xfrm>
            <a:off x="11041616" y="3727707"/>
            <a:ext cx="878337" cy="271549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ตัวชี้วัดภารกิจสำคัญของหน่วยงาน</a:t>
            </a:r>
            <a:endParaRPr kumimoji="0" lang="en-US" sz="9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01" name="Group 48">
            <a:extLst>
              <a:ext uri="{FF2B5EF4-FFF2-40B4-BE49-F238E27FC236}">
                <a16:creationId xmlns:a16="http://schemas.microsoft.com/office/drawing/2014/main" id="{277CBC89-1524-D2FA-81FA-D95AE2505909}"/>
              </a:ext>
            </a:extLst>
          </p:cNvPr>
          <p:cNvGrpSpPr/>
          <p:nvPr/>
        </p:nvGrpSpPr>
        <p:grpSpPr>
          <a:xfrm>
            <a:off x="10753677" y="3523810"/>
            <a:ext cx="324000" cy="132958"/>
            <a:chOff x="11102869" y="2515120"/>
            <a:chExt cx="356383" cy="132958"/>
          </a:xfrm>
        </p:grpSpPr>
        <p:sp>
          <p:nvSpPr>
            <p:cNvPr id="109" name="Flowchart: Delay 54">
              <a:extLst>
                <a:ext uri="{FF2B5EF4-FFF2-40B4-BE49-F238E27FC236}">
                  <a16:creationId xmlns:a16="http://schemas.microsoft.com/office/drawing/2014/main" id="{98982741-899D-B27E-2246-491C8CF8501D}"/>
                </a:ext>
              </a:extLst>
            </p:cNvPr>
            <p:cNvSpPr/>
            <p:nvPr/>
          </p:nvSpPr>
          <p:spPr>
            <a:xfrm flipH="1">
              <a:off x="11102869" y="2515120"/>
              <a:ext cx="180000" cy="132958"/>
            </a:xfrm>
            <a:prstGeom prst="flowChartDelay">
              <a:avLst/>
            </a:prstGeom>
            <a:solidFill>
              <a:srgbClr val="35548A"/>
            </a:solidFill>
            <a:ln>
              <a:solidFill>
                <a:srgbClr val="35548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lowchart: Delay 29">
              <a:extLst>
                <a:ext uri="{FF2B5EF4-FFF2-40B4-BE49-F238E27FC236}">
                  <a16:creationId xmlns:a16="http://schemas.microsoft.com/office/drawing/2014/main" id="{723647FC-BB02-016A-47F0-F3D0D53D25F4}"/>
                </a:ext>
              </a:extLst>
            </p:cNvPr>
            <p:cNvSpPr/>
            <p:nvPr/>
          </p:nvSpPr>
          <p:spPr>
            <a:xfrm>
              <a:off x="11279252" y="2515120"/>
              <a:ext cx="180000" cy="132958"/>
            </a:xfrm>
            <a:prstGeom prst="flowChartDelay">
              <a:avLst/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5" name="TextBox 1037">
            <a:extLst>
              <a:ext uri="{FF2B5EF4-FFF2-40B4-BE49-F238E27FC236}">
                <a16:creationId xmlns:a16="http://schemas.microsoft.com/office/drawing/2014/main" id="{F9E30DD7-8783-9FC7-E632-AD12BEAD0413}"/>
              </a:ext>
            </a:extLst>
          </p:cNvPr>
          <p:cNvSpPr txBox="1"/>
          <p:nvPr/>
        </p:nvSpPr>
        <p:spPr>
          <a:xfrm>
            <a:off x="11050021" y="3451400"/>
            <a:ext cx="809628" cy="271549"/>
          </a:xfrm>
          <a:prstGeom prst="rect">
            <a:avLst/>
          </a:prstGeom>
          <a:noFill/>
        </p:spPr>
        <p:txBody>
          <a:bodyPr wrap="square" rIns="3600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ตัวชี้วัดจากแผนแม่บทฯ และแผนฯ </a:t>
            </a:r>
            <a:r>
              <a:rPr kumimoji="0" lang="en-US" sz="900" b="0" i="0" u="none" strike="noStrike" kern="0" cap="none" spc="-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13</a:t>
            </a:r>
            <a:endParaRPr kumimoji="0" lang="en-US" sz="9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7" name="TextBox 1032">
            <a:extLst>
              <a:ext uri="{FF2B5EF4-FFF2-40B4-BE49-F238E27FC236}">
                <a16:creationId xmlns:a16="http://schemas.microsoft.com/office/drawing/2014/main" id="{9B8D1158-9B42-9E17-1154-D3717FA4E636}"/>
              </a:ext>
            </a:extLst>
          </p:cNvPr>
          <p:cNvSpPr txBox="1"/>
          <p:nvPr/>
        </p:nvSpPr>
        <p:spPr>
          <a:xfrm>
            <a:off x="11051688" y="3270105"/>
            <a:ext cx="895697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ตัวชี้วัดตามภารกิจใหม่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118D263-7DDE-3CB7-EAEF-2F09803DC0C5}"/>
              </a:ext>
            </a:extLst>
          </p:cNvPr>
          <p:cNvGrpSpPr/>
          <p:nvPr/>
        </p:nvGrpSpPr>
        <p:grpSpPr>
          <a:xfrm>
            <a:off x="10738644" y="3254547"/>
            <a:ext cx="326234" cy="215444"/>
            <a:chOff x="8026112" y="6645274"/>
            <a:chExt cx="326234" cy="215444"/>
          </a:xfrm>
        </p:grpSpPr>
        <p:sp>
          <p:nvSpPr>
            <p:cNvPr id="99" name="Rectangle: Rounded Corners 109">
              <a:extLst>
                <a:ext uri="{FF2B5EF4-FFF2-40B4-BE49-F238E27FC236}">
                  <a16:creationId xmlns:a16="http://schemas.microsoft.com/office/drawing/2014/main" id="{A0173466-C8F4-6F96-8E5C-6134D22FE963}"/>
                </a:ext>
              </a:extLst>
            </p:cNvPr>
            <p:cNvSpPr/>
            <p:nvPr/>
          </p:nvSpPr>
          <p:spPr>
            <a:xfrm>
              <a:off x="8026112" y="6689892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D8588"/>
            </a:solidFill>
            <a:ln>
              <a:solidFill>
                <a:srgbClr val="7D858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TextBox 110">
              <a:extLst>
                <a:ext uri="{FF2B5EF4-FFF2-40B4-BE49-F238E27FC236}">
                  <a16:creationId xmlns:a16="http://schemas.microsoft.com/office/drawing/2014/main" id="{CD91E311-E588-72BA-F782-93658AA9654B}"/>
                </a:ext>
              </a:extLst>
            </p:cNvPr>
            <p:cNvSpPr txBox="1"/>
            <p:nvPr/>
          </p:nvSpPr>
          <p:spPr>
            <a:xfrm>
              <a:off x="8027229" y="6645274"/>
              <a:ext cx="324000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ภารกิจใหม่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0C37955-7D6F-8CD5-3003-94054EFFF505}"/>
              </a:ext>
            </a:extLst>
          </p:cNvPr>
          <p:cNvGrpSpPr/>
          <p:nvPr/>
        </p:nvGrpSpPr>
        <p:grpSpPr>
          <a:xfrm>
            <a:off x="10607668" y="2256512"/>
            <a:ext cx="601134" cy="246221"/>
            <a:chOff x="6912491" y="1957639"/>
            <a:chExt cx="601134" cy="246221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44E2483-7C31-9AE1-CB21-7A998B172AC8}"/>
                </a:ext>
              </a:extLst>
            </p:cNvPr>
            <p:cNvSpPr/>
            <p:nvPr/>
          </p:nvSpPr>
          <p:spPr>
            <a:xfrm>
              <a:off x="7048669" y="2027203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6A8DC3"/>
            </a:solidFill>
            <a:ln>
              <a:solidFill>
                <a:srgbClr val="6A8D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9C2D23B5-648F-369D-8A94-B17F6BA0B47B}"/>
                </a:ext>
              </a:extLst>
            </p:cNvPr>
            <p:cNvSpPr txBox="1"/>
            <p:nvPr/>
          </p:nvSpPr>
          <p:spPr>
            <a:xfrm>
              <a:off x="6912491" y="1957639"/>
              <a:ext cx="601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13</a:t>
              </a:r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27907CB2-357C-B351-D7E0-887C76908939}"/>
              </a:ext>
            </a:extLst>
          </p:cNvPr>
          <p:cNvSpPr txBox="1"/>
          <p:nvPr/>
        </p:nvSpPr>
        <p:spPr>
          <a:xfrm>
            <a:off x="11046727" y="2272177"/>
            <a:ext cx="963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ตัวชี้วัดตามแผนฯ 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DB45BC5D-F2C6-31E2-25DD-489890D72838}"/>
              </a:ext>
            </a:extLst>
          </p:cNvPr>
          <p:cNvCxnSpPr/>
          <p:nvPr/>
        </p:nvCxnSpPr>
        <p:spPr>
          <a:xfrm>
            <a:off x="698519" y="3626383"/>
            <a:ext cx="9432000" cy="0"/>
          </a:xfrm>
          <a:prstGeom prst="line">
            <a:avLst/>
          </a:prstGeom>
          <a:ln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A4C7C5B-4208-F8C0-963D-FC8B884C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8" y="2503291"/>
            <a:ext cx="435781" cy="195656"/>
          </a:xfrm>
          <a:prstGeom prst="rect">
            <a:avLst/>
          </a:prstGeom>
        </p:spPr>
      </p:pic>
      <p:grpSp>
        <p:nvGrpSpPr>
          <p:cNvPr id="199" name="Group 198">
            <a:extLst>
              <a:ext uri="{FF2B5EF4-FFF2-40B4-BE49-F238E27FC236}">
                <a16:creationId xmlns:a16="http://schemas.microsoft.com/office/drawing/2014/main" id="{3DF3B2BC-74BD-67C0-82BD-54D518B45F38}"/>
              </a:ext>
            </a:extLst>
          </p:cNvPr>
          <p:cNvGrpSpPr/>
          <p:nvPr/>
        </p:nvGrpSpPr>
        <p:grpSpPr>
          <a:xfrm>
            <a:off x="10684670" y="4239140"/>
            <a:ext cx="468108" cy="246221"/>
            <a:chOff x="10926833" y="2252613"/>
            <a:chExt cx="468108" cy="246221"/>
          </a:xfrm>
        </p:grpSpPr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E5D2C1DF-3F5E-CE63-F22A-5B1D3C055BF6}"/>
                </a:ext>
              </a:extLst>
            </p:cNvPr>
            <p:cNvSpPr/>
            <p:nvPr/>
          </p:nvSpPr>
          <p:spPr>
            <a:xfrm>
              <a:off x="10997770" y="2309245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72CAF0"/>
            </a:solidFill>
            <a:ln>
              <a:solidFill>
                <a:srgbClr val="72CA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221E383-3AF5-FE9D-4EDB-0553015C044E}"/>
                </a:ext>
              </a:extLst>
            </p:cNvPr>
            <p:cNvSpPr txBox="1"/>
            <p:nvPr/>
          </p:nvSpPr>
          <p:spPr>
            <a:xfrm>
              <a:off x="10926833" y="2252613"/>
              <a:ext cx="4681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JKPI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...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198" name="Flowchart: Connector 197">
            <a:extLst>
              <a:ext uri="{FF2B5EF4-FFF2-40B4-BE49-F238E27FC236}">
                <a16:creationId xmlns:a16="http://schemas.microsoft.com/office/drawing/2014/main" id="{82BEF16B-3DA2-2E42-033B-6C9801899AA7}"/>
              </a:ext>
            </a:extLst>
          </p:cNvPr>
          <p:cNvSpPr/>
          <p:nvPr/>
        </p:nvSpPr>
        <p:spPr>
          <a:xfrm flipH="1" flipV="1">
            <a:off x="10702566" y="4328526"/>
            <a:ext cx="72000" cy="72000"/>
          </a:xfrm>
          <a:prstGeom prst="flowChartConnector">
            <a:avLst/>
          </a:prstGeom>
          <a:solidFill>
            <a:srgbClr val="FEC007"/>
          </a:solidFill>
          <a:ln w="3175">
            <a:solidFill>
              <a:srgbClr val="FEC007"/>
            </a:solidFill>
          </a:ln>
          <a:effectLst/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EB518F-ABC6-E80D-76F5-72283D97B931}"/>
              </a:ext>
            </a:extLst>
          </p:cNvPr>
          <p:cNvGrpSpPr/>
          <p:nvPr/>
        </p:nvGrpSpPr>
        <p:grpSpPr>
          <a:xfrm>
            <a:off x="10738566" y="2755869"/>
            <a:ext cx="329331" cy="216000"/>
            <a:chOff x="10738566" y="2755869"/>
            <a:chExt cx="329331" cy="216000"/>
          </a:xfrm>
        </p:grpSpPr>
        <p:sp>
          <p:nvSpPr>
            <p:cNvPr id="7" name="Rectangle: Rounded Corners 117">
              <a:extLst>
                <a:ext uri="{FF2B5EF4-FFF2-40B4-BE49-F238E27FC236}">
                  <a16:creationId xmlns:a16="http://schemas.microsoft.com/office/drawing/2014/main" id="{28D6481C-DDDD-C6D4-618E-CDC8ECA384E2}"/>
                </a:ext>
              </a:extLst>
            </p:cNvPr>
            <p:cNvSpPr/>
            <p:nvPr/>
          </p:nvSpPr>
          <p:spPr>
            <a:xfrm>
              <a:off x="10740114" y="2818807"/>
              <a:ext cx="326234" cy="132958"/>
            </a:xfrm>
            <a:prstGeom prst="roundRect">
              <a:avLst>
                <a:gd name="adj" fmla="val 50000"/>
              </a:avLst>
            </a:prstGeom>
            <a:solidFill>
              <a:srgbClr val="F4B894"/>
            </a:solidFill>
            <a:ln>
              <a:solidFill>
                <a:srgbClr val="F4B8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118">
              <a:extLst>
                <a:ext uri="{FF2B5EF4-FFF2-40B4-BE49-F238E27FC236}">
                  <a16:creationId xmlns:a16="http://schemas.microsoft.com/office/drawing/2014/main" id="{9C9FD68E-62D5-72BD-BC1C-2E123A833A46}"/>
                </a:ext>
              </a:extLst>
            </p:cNvPr>
            <p:cNvSpPr txBox="1"/>
            <p:nvPr/>
          </p:nvSpPr>
          <p:spPr>
            <a:xfrm>
              <a:off x="10738566" y="2755869"/>
              <a:ext cx="329331" cy="21600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2</a:t>
              </a:r>
              <a:r>
                <a:rPr kumimoji="0" lang="th-TH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หรือ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</a:t>
              </a:r>
            </a:p>
          </p:txBody>
        </p:sp>
      </p:grpSp>
      <p:sp>
        <p:nvSpPr>
          <p:cNvPr id="9" name="TextBox 1034">
            <a:extLst>
              <a:ext uri="{FF2B5EF4-FFF2-40B4-BE49-F238E27FC236}">
                <a16:creationId xmlns:a16="http://schemas.microsoft.com/office/drawing/2014/main" id="{160F6225-5E8D-4D8F-E2A7-E976E457F1A4}"/>
              </a:ext>
            </a:extLst>
          </p:cNvPr>
          <p:cNvSpPr txBox="1"/>
          <p:nvPr/>
        </p:nvSpPr>
        <p:spPr>
          <a:xfrm>
            <a:off x="11047211" y="2789290"/>
            <a:ext cx="1120496" cy="160750"/>
          </a:xfrm>
          <a:prstGeom prst="rect">
            <a:avLst/>
          </a:prstGeom>
          <a:noFill/>
        </p:spPr>
        <p:txBody>
          <a:bodyPr wrap="square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ตัวชี้วัดตามแผนระดับ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2 </a:t>
            </a:r>
            <a:r>
              <a:rPr kumimoji="0" lang="th-TH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หรือ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6" name="Picture 216">
            <a:extLst>
              <a:ext uri="{FF2B5EF4-FFF2-40B4-BE49-F238E27FC236}">
                <a16:creationId xmlns:a16="http://schemas.microsoft.com/office/drawing/2014/main" id="{40BE8617-4C22-BC9A-7574-F776F5355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02" y="2697976"/>
            <a:ext cx="279627" cy="193588"/>
          </a:xfrm>
          <a:prstGeom prst="rect">
            <a:avLst/>
          </a:prstGeom>
        </p:spPr>
      </p:pic>
      <p:pic>
        <p:nvPicPr>
          <p:cNvPr id="18" name="Picture 216">
            <a:extLst>
              <a:ext uri="{FF2B5EF4-FFF2-40B4-BE49-F238E27FC236}">
                <a16:creationId xmlns:a16="http://schemas.microsoft.com/office/drawing/2014/main" id="{D1FBE7D1-ED3E-E641-1771-019E57B31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02" y="2904565"/>
            <a:ext cx="279627" cy="1935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D8ACAE-467F-CB7D-FC8F-5B5F70C5D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204" y="3982834"/>
            <a:ext cx="324000" cy="3445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55225D-88DD-60BA-8AA4-62FDF538D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35" y="3762049"/>
            <a:ext cx="324000" cy="344571"/>
          </a:xfrm>
          <a:prstGeom prst="rect">
            <a:avLst/>
          </a:prstGeom>
        </p:spPr>
      </p:pic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FE2FA584-1BDA-71E7-86E0-D08271053858}"/>
              </a:ext>
            </a:extLst>
          </p:cNvPr>
          <p:cNvSpPr txBox="1">
            <a:spLocks/>
          </p:cNvSpPr>
          <p:nvPr/>
        </p:nvSpPr>
        <p:spPr>
          <a:xfrm>
            <a:off x="9493695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F1CABD-F878-21F1-0321-EB87C10C1D2E}"/>
              </a:ext>
            </a:extLst>
          </p:cNvPr>
          <p:cNvSpPr txBox="1"/>
          <p:nvPr/>
        </p:nvSpPr>
        <p:spPr>
          <a:xfrm>
            <a:off x="10025952" y="286199"/>
            <a:ext cx="988828" cy="4206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030694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53;p8">
            <a:extLst>
              <a:ext uri="{FF2B5EF4-FFF2-40B4-BE49-F238E27FC236}">
                <a16:creationId xmlns:a16="http://schemas.microsoft.com/office/drawing/2014/main" id="{AE1A7A55-6E68-3556-75FD-3B6BBB0B0F23}"/>
              </a:ext>
            </a:extLst>
          </p:cNvPr>
          <p:cNvSpPr/>
          <p:nvPr/>
        </p:nvSpPr>
        <p:spPr>
          <a:xfrm>
            <a:off x="11128" y="6481442"/>
            <a:ext cx="10104629" cy="38775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Sarabun"/>
              <a:buNone/>
              <a:tabLst>
                <a:tab pos="631825" algn="l"/>
              </a:tabLst>
              <a:defRPr/>
            </a:pPr>
            <a:r>
              <a:rPr kumimoji="0" lang="th-TH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แหล่งอ้างอิง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	ข้อมูลจาก เอกสารประกอบแผนแม่บทภายใต้ยุทธศาสตร์ชาติฯ (ฉบับแก้ไขเพิ่มเติม)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  <a:hlinkClick r:id="rId3"/>
              </a:rPr>
              <a:t>http://nscr.nesdc.go.th/wp-content/uploads/2023/03/ns_document_090366.pdf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และ</a:t>
            </a:r>
            <a:b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</a:b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	รายงานสรุปผลการดำเนินการตามยุทธศาสตร์ชาติ ประจำปี 256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6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ที่มา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http://nscr.nesdc.go.th/wp-content/uploads/2024/03/NS-Book-2566-180367.pdf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Sarabun"/>
              <a:cs typeface="TH SarabunPSK" panose="020B0500040200020003" pitchFamily="34" charset="-34"/>
              <a:sym typeface="Sarabun"/>
            </a:endParaRPr>
          </a:p>
        </p:txBody>
      </p:sp>
      <p:sp>
        <p:nvSpPr>
          <p:cNvPr id="254" name="Google Shape;254;p8"/>
          <p:cNvSpPr/>
          <p:nvPr/>
        </p:nvSpPr>
        <p:spPr>
          <a:xfrm>
            <a:off x="8017259" y="1243593"/>
            <a:ext cx="4174740" cy="374634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256" name="Google Shape;256;p8"/>
          <p:cNvSpPr txBox="1"/>
          <p:nvPr/>
        </p:nvSpPr>
        <p:spPr>
          <a:xfrm>
            <a:off x="123081" y="-15861"/>
            <a:ext cx="8083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รายละเอียดตัวชี้วัด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7" name="Google Shape;257;p8"/>
          <p:cNvSpPr/>
          <p:nvPr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/>
              <a:cs typeface="TH SarabunPSK" panose="020B0500040200020003" pitchFamily="34" charset="-34"/>
              <a:sym typeface="Calibri"/>
            </a:endParaRPr>
          </a:p>
        </p:txBody>
      </p:sp>
      <p:sp>
        <p:nvSpPr>
          <p:cNvPr id="259" name="Google Shape;259;p8"/>
          <p:cNvSpPr/>
          <p:nvPr/>
        </p:nvSpPr>
        <p:spPr>
          <a:xfrm>
            <a:off x="123080" y="477690"/>
            <a:ext cx="7906300" cy="387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85838" marR="0" lvl="0" indent="-98583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Sarabun"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 2 :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อันดับความสามารถในการแข่งขันด้านดิจิทัลปัจจัยความพร้อมในอนาคต </a:t>
            </a:r>
          </a:p>
        </p:txBody>
      </p:sp>
      <p:sp>
        <p:nvSpPr>
          <p:cNvPr id="266" name="Google Shape;266;p8"/>
          <p:cNvSpPr/>
          <p:nvPr/>
        </p:nvSpPr>
        <p:spPr>
          <a:xfrm>
            <a:off x="123081" y="2633028"/>
            <a:ext cx="3727559" cy="258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Sarabun"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เป้าหมาย ปี 256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8</a:t>
            </a: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: </a:t>
            </a:r>
            <a:r>
              <a: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ไม่ต่ำกว่าอันดับที่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 42</a:t>
            </a:r>
            <a:endParaRPr kumimoji="0" lang="th-TH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  <a:sym typeface="Arial"/>
            </a:endParaRPr>
          </a:p>
        </p:txBody>
      </p:sp>
      <p:graphicFrame>
        <p:nvGraphicFramePr>
          <p:cNvPr id="267" name="Google Shape;267;p8"/>
          <p:cNvGraphicFramePr/>
          <p:nvPr/>
        </p:nvGraphicFramePr>
        <p:xfrm>
          <a:off x="204697" y="2903262"/>
          <a:ext cx="7565498" cy="14935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77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75476671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460414990"/>
                    </a:ext>
                  </a:extLst>
                </a:gridCol>
                <a:gridCol w="5770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2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2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52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52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052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300">
                <a:tc grid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ข้อมูลพื้นฐาน (</a:t>
                      </a:r>
                      <a:r>
                        <a:rPr lang="th-TH" sz="1600" u="none" strike="noStrike" cap="none" dirty="0" err="1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Baseline</a:t>
                      </a: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)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 2566 – 2570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2562</a:t>
                      </a:r>
                      <a:endParaRPr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2563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2564</a:t>
                      </a:r>
                      <a:endParaRPr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2565</a:t>
                      </a:r>
                      <a:endParaRPr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</a:t>
                      </a: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</a:t>
                      </a:r>
                      <a:endParaRPr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2567</a:t>
                      </a:r>
                      <a:endParaRPr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2568</a:t>
                      </a:r>
                      <a:r>
                        <a:rPr lang="en-US" sz="1600" u="none" strike="noStrike" cap="none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*</a:t>
                      </a:r>
                      <a:endParaRPr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2569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2570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</a:t>
                      </a:r>
                    </a:p>
                  </a:txBody>
                  <a:tcPr marL="7620" marR="7620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</a:txBody>
                  <a:tcPr marL="7620" marR="7620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</a:t>
                      </a:r>
                      <a:endParaRPr lang="th-TH" sz="16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620" marR="7620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</a:t>
                      </a:r>
                    </a:p>
                  </a:txBody>
                  <a:tcPr marL="7620" marR="7620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</a:t>
                      </a:r>
                    </a:p>
                  </a:txBody>
                  <a:tcPr marL="91450" marR="9145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u="none" strike="noStrike" cap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n/a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40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40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000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rgbClr val="0000CC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ไม่ต่ำกว่าอันดับที่ 42</a:t>
                      </a:r>
                      <a:endParaRPr lang="en-US" sz="1600" dirty="0">
                        <a:solidFill>
                          <a:srgbClr val="0000CC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000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000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40</a:t>
                      </a:r>
                      <a:endParaRPr lang="en-US" sz="1600" dirty="0">
                        <a:solidFill>
                          <a:srgbClr val="008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000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000"/>
                        </a:buClr>
                        <a:buSzPts val="1600"/>
                        <a:buFont typeface="Sarabun"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40</a:t>
                      </a:r>
                      <a:endParaRPr lang="en-US" sz="1600" dirty="0">
                        <a:solidFill>
                          <a:srgbClr val="008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68" name="Google Shape;268;p8"/>
          <p:cNvCxnSpPr>
            <a:cxnSpLocks/>
            <a:endCxn id="254" idx="0"/>
          </p:cNvCxnSpPr>
          <p:nvPr/>
        </p:nvCxnSpPr>
        <p:spPr>
          <a:xfrm>
            <a:off x="9287933" y="753533"/>
            <a:ext cx="540000" cy="490060"/>
          </a:xfrm>
          <a:prstGeom prst="bentConnector2">
            <a:avLst/>
          </a:prstGeom>
          <a:noFill/>
          <a:ln w="9525" cap="flat" cmpd="sng">
            <a:solidFill>
              <a:srgbClr val="3B9B33"/>
            </a:solidFill>
            <a:prstDash val="solid"/>
            <a:miter lim="800000"/>
            <a:headEnd type="oval" w="med" len="med"/>
            <a:tailEnd type="oval" w="med" len="med"/>
          </a:ln>
        </p:spPr>
      </p:cxnSp>
      <p:graphicFrame>
        <p:nvGraphicFramePr>
          <p:cNvPr id="269" name="Google Shape;269;p8"/>
          <p:cNvGraphicFramePr/>
          <p:nvPr/>
        </p:nvGraphicFramePr>
        <p:xfrm>
          <a:off x="8099757" y="3351458"/>
          <a:ext cx="4032000" cy="12273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300">
                <a:tc grid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ค่าเป้าหมาย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Sarabun"/>
                        <a:cs typeface="TH SarabunPSK" panose="020B0500040200020003" pitchFamily="34" charset="-34"/>
                        <a:sym typeface="Sarabun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2561-2565</a:t>
                      </a:r>
                      <a:endParaRPr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2566-2570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2571-2575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600" u="none" strike="noStrike" cap="none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Sarabun"/>
                          <a:cs typeface="TH SarabunPSK" panose="020B0500040200020003" pitchFamily="34" charset="-34"/>
                          <a:sym typeface="Sarabun"/>
                        </a:rPr>
                        <a:t>2576-2580</a:t>
                      </a:r>
                      <a:endParaRPr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7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45</a:t>
                      </a:r>
                      <a:endParaRPr lang="en-US" sz="16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defRPr/>
                      </a:pPr>
                      <a:r>
                        <a:rPr lang="th-TH" sz="16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40</a:t>
                      </a:r>
                      <a:endParaRPr lang="en-US" sz="1600" dirty="0">
                        <a:solidFill>
                          <a:srgbClr val="008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35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อันดับที่ 30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666DCC0-2354-3671-E060-0D18784D2CC3}"/>
              </a:ext>
            </a:extLst>
          </p:cNvPr>
          <p:cNvSpPr/>
          <p:nvPr/>
        </p:nvSpPr>
        <p:spPr>
          <a:xfrm>
            <a:off x="130402" y="1045481"/>
            <a:ext cx="7639794" cy="1429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1688" marR="0" lvl="0" indent="-801688" algn="thaiDi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01688" algn="l"/>
              </a:tabLst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	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88900" marR="0" lvl="0" indent="-88900" algn="thaiDi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World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Digital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Competitiveness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Ranking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เป็นการจัดอันดับความสามารถในการแข่งขันทางดิจิทัล โดย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World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Competitiveness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Center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(IMD)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ซึ่งมีการให้คะแนนจาก 3 ปัจจัย คือ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Knowledge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(ด้านความรู้)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Technology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(ด้านเทคโนโลยี) และ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sng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Future Readiness </a:t>
            </a:r>
            <a:r>
              <a:rPr kumimoji="0" lang="th-TH" sz="1800" b="0" i="0" u="sng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kumimoji="0" lang="th-TH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ด้านความพร้อมในอนาคต)</a:t>
            </a:r>
          </a:p>
          <a:p>
            <a:pPr marL="87313" marR="0" lvl="0" indent="-87313" algn="thaiDi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01688" algn="l"/>
              </a:tabLst>
              <a:defRPr/>
            </a:pPr>
            <a:r>
              <a:rPr kumimoji="0" lang="th-TH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ใช้ปัจจัยย่อยที่สาม “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Future Readiness” </a:t>
            </a:r>
            <a:r>
              <a:rPr kumimoji="0" lang="th-TH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  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World Digital Competitiveness Ranking </a:t>
            </a:r>
            <a:r>
              <a:rPr kumimoji="0" lang="th-TH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ซึ่งประกอบไปด้วยการวัดในสามด้านคือ  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Adaptive Attitudes, Business Agility </a:t>
            </a:r>
            <a:r>
              <a:rPr kumimoji="0" lang="th-TH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IT Integration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CBC108-9048-6E49-5F8F-6151F40E366B}"/>
              </a:ext>
            </a:extLst>
          </p:cNvPr>
          <p:cNvSpPr/>
          <p:nvPr/>
        </p:nvSpPr>
        <p:spPr>
          <a:xfrm>
            <a:off x="153181" y="4477105"/>
            <a:ext cx="8274859" cy="296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marR="0" lvl="0" indent="-69056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90563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ค่าเป้าหมายจากยุทธศาสตร์การจัดสรรงบประมาณรายจ่ายประจำปีงบประมาณ พ.ศ. 256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17E29E-334B-D4F9-E9A1-F1E5B3F25A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052970-E812-6E42-4935-55081F4C4BFD}"/>
              </a:ext>
            </a:extLst>
          </p:cNvPr>
          <p:cNvSpPr/>
          <p:nvPr/>
        </p:nvSpPr>
        <p:spPr>
          <a:xfrm>
            <a:off x="7998405" y="558638"/>
            <a:ext cx="1221809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รหัส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040602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78F6D62-94B4-2404-7E01-228652B4DC85}"/>
              </a:ext>
            </a:extLst>
          </p:cNvPr>
          <p:cNvSpPr/>
          <p:nvPr/>
        </p:nvSpPr>
        <p:spPr>
          <a:xfrm>
            <a:off x="8672701" y="1425675"/>
            <a:ext cx="3459056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ยุทธศาสตร์ชาติ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การสร้างความสามารถในการแข่งขัน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7AC1577-0880-01DE-5839-0A992AB5BF1A}"/>
              </a:ext>
            </a:extLst>
          </p:cNvPr>
          <p:cNvSpPr/>
          <p:nvPr/>
        </p:nvSpPr>
        <p:spPr>
          <a:xfrm>
            <a:off x="8672701" y="2115529"/>
            <a:ext cx="3207929" cy="446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ประเด็นที่ 4 อุตสาหกรรมและบริการ</a:t>
            </a:r>
            <a:b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แห่งอนาคต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04C3553-A2CD-01C7-2CC5-6410FA93C3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80592" y="1347194"/>
            <a:ext cx="628105" cy="648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EE85A49-3949-F652-8963-0A17D96A9B53}"/>
              </a:ext>
            </a:extLst>
          </p:cNvPr>
          <p:cNvSpPr/>
          <p:nvPr/>
        </p:nvSpPr>
        <p:spPr>
          <a:xfrm>
            <a:off x="8036880" y="2886221"/>
            <a:ext cx="4032000" cy="44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4000" marR="0" lvl="0" indent="-15240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เป้าหมายระดับแผนแม่บทย่อย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ประเทศไทยมีความสามารถในการแข่งขันด้านดิจิทัลในด้านความพร้อมในอนาคตดีขึ้น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9D0D3F-D6A2-EE1C-3170-B3731AD77B6E}"/>
              </a:ext>
            </a:extLst>
          </p:cNvPr>
          <p:cNvSpPr/>
          <p:nvPr/>
        </p:nvSpPr>
        <p:spPr>
          <a:xfrm>
            <a:off x="8029380" y="2611603"/>
            <a:ext cx="4174740" cy="270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แผนแม่บทย่อย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การพัฒนาระบบนิเวศอุตสาหกรรมและบริการแห่งอนาคต</a:t>
            </a:r>
            <a:endParaRPr kumimoji="0" lang="en-US" sz="14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81720F0-630A-C529-0A09-70CC7EBC6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4980" y="2004201"/>
            <a:ext cx="628104" cy="628104"/>
          </a:xfrm>
          <a:prstGeom prst="rect">
            <a:avLst/>
          </a:prstGeom>
        </p:spPr>
      </p:pic>
      <p:pic>
        <p:nvPicPr>
          <p:cNvPr id="27" name="Picture 26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F12AC5B6-2711-4A2A-9062-C68DF92B0C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0843" r="11998" b="48933"/>
          <a:stretch/>
        </p:blipFill>
        <p:spPr>
          <a:xfrm>
            <a:off x="9588309" y="616112"/>
            <a:ext cx="222445" cy="879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FE0836-44C5-51FA-A152-2D7FF6F1E8F5}"/>
              </a:ext>
            </a:extLst>
          </p:cNvPr>
          <p:cNvSpPr txBox="1"/>
          <p:nvPr/>
        </p:nvSpPr>
        <p:spPr>
          <a:xfrm>
            <a:off x="9830119" y="803285"/>
            <a:ext cx="2070673" cy="449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ความสามารถในการแข่งขันด้านดิจิทัลปัจจัยความพร้อมในอนาคต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FBAFCCB1-188F-CAFF-44C7-611DBC1B04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786184"/>
              </p:ext>
            </p:extLst>
          </p:nvPr>
        </p:nvGraphicFramePr>
        <p:xfrm>
          <a:off x="275156" y="4740197"/>
          <a:ext cx="6256693" cy="141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237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2304456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29374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 รอบ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เดือน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566634"/>
                  </a:ext>
                </a:extLst>
              </a:tr>
              <a:tr h="3348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(50)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 (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75</a:t>
                      </a: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 (100)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111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ศึกษาและวิเคราะห์ข้อมูลผลการจัดอันดับ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ปัจจัยความพร้อมในอนาคต ของ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รวบรวมข้อมูล และข้อคิดเห็นที่เกี่ยวข้อง เพื่อใช้ประกอบการจัดทำแนวทาง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ในการยกอันดับการจัดอันดับ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ปัจจัยความพร้อมในอนาคต ของ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จัดทำข้อเสนอแนะ/แนวทาง/</a:t>
                      </a: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รายงาน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ผลการดำเนินการ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ในการยกอันดับ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การจัดอันดับ </a:t>
                      </a: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ปัจจัยความพร้อมในอนาคต ของ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r>
                        <a:rPr lang="th-TH" sz="14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95163"/>
                  </a:ext>
                </a:extLst>
              </a:tr>
            </a:tbl>
          </a:graphicData>
        </a:graphic>
      </p:graphicFrame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69FC53BA-7C20-B80B-2231-DFE493B40D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582475"/>
              </p:ext>
            </p:extLst>
          </p:nvPr>
        </p:nvGraphicFramePr>
        <p:xfrm>
          <a:off x="6637353" y="4740197"/>
          <a:ext cx="5215266" cy="1050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107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1691814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6534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29374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 รอบ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12</a:t>
                      </a: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เดือน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566634"/>
                  </a:ext>
                </a:extLst>
              </a:tr>
              <a:tr h="3348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(50)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 (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75</a:t>
                      </a: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 (100)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1118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ไม่ต่ำกว่าอันดับที่ 4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ไม่ต่ำกว่าอันดับที่ 42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ไม่ต่ำกว่าอันดับที่ 4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95163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61449D4-E935-7846-B3C4-3D09ECD16888}"/>
              </a:ext>
            </a:extLst>
          </p:cNvPr>
          <p:cNvSpPr/>
          <p:nvPr/>
        </p:nvSpPr>
        <p:spPr>
          <a:xfrm>
            <a:off x="9511" y="6214349"/>
            <a:ext cx="5264771" cy="305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6100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ผู้รับผิดชอบการรายงานผล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สำนักงานคณะกรรมการดิจิทัลเพื่อเศรษฐกิจและสังคมแห่งชาติ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2D5AE89-E097-8FA2-4AD6-4ADBB72E0B13}"/>
              </a:ext>
            </a:extLst>
          </p:cNvPr>
          <p:cNvSpPr/>
          <p:nvPr/>
        </p:nvSpPr>
        <p:spPr>
          <a:xfrm>
            <a:off x="5244465" y="6215419"/>
            <a:ext cx="2326746" cy="296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6100" marR="0" lvl="0" indent="-54610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6100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ช่วงเวลารายงานผล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ทุกปีงบประมาณ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E99532D-940D-4674-906F-4BC5EB3F5C97}"/>
              </a:ext>
            </a:extLst>
          </p:cNvPr>
          <p:cNvGrpSpPr/>
          <p:nvPr/>
        </p:nvGrpSpPr>
        <p:grpSpPr>
          <a:xfrm>
            <a:off x="7140316" y="436955"/>
            <a:ext cx="827617" cy="387758"/>
            <a:chOff x="6349202" y="456410"/>
            <a:chExt cx="827617" cy="38775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07542B5-59C1-3844-8D6F-B674DA88643F}"/>
                </a:ext>
              </a:extLst>
            </p:cNvPr>
            <p:cNvSpPr/>
            <p:nvPr/>
          </p:nvSpPr>
          <p:spPr>
            <a:xfrm>
              <a:off x="6353859" y="456410"/>
              <a:ext cx="822960" cy="38775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E2155F7-A103-6226-8CB0-B45CB2935974}"/>
                </a:ext>
              </a:extLst>
            </p:cNvPr>
            <p:cNvSpPr txBox="1"/>
            <p:nvPr/>
          </p:nvSpPr>
          <p:spPr>
            <a:xfrm>
              <a:off x="6349202" y="513609"/>
              <a:ext cx="822960" cy="2562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342900" rtl="0" eaLnBrk="1" fontAlgn="t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2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สดช. สป.ดศ</a:t>
              </a:r>
              <a:endPara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D0F5E81-727A-EBD0-B70D-061D8E534319}"/>
              </a:ext>
            </a:extLst>
          </p:cNvPr>
          <p:cNvSpPr txBox="1"/>
          <p:nvPr/>
        </p:nvSpPr>
        <p:spPr>
          <a:xfrm>
            <a:off x="10652185" y="-11411"/>
            <a:ext cx="936000" cy="41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E951DB3-2CA6-8699-7CB4-E75B89B29D0B}"/>
              </a:ext>
            </a:extLst>
          </p:cNvPr>
          <p:cNvGrpSpPr/>
          <p:nvPr/>
        </p:nvGrpSpPr>
        <p:grpSpPr>
          <a:xfrm>
            <a:off x="9724382" y="238141"/>
            <a:ext cx="1107285" cy="615553"/>
            <a:chOff x="12366600" y="1247431"/>
            <a:chExt cx="1107285" cy="615553"/>
          </a:xfrm>
        </p:grpSpPr>
        <p:pic>
          <p:nvPicPr>
            <p:cNvPr id="26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723545D1-DDEB-1FBD-7463-71A806366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2567104" y="1247431"/>
              <a:ext cx="70627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">
              <a:extLst>
                <a:ext uri="{FF2B5EF4-FFF2-40B4-BE49-F238E27FC236}">
                  <a16:creationId xmlns:a16="http://schemas.microsoft.com/office/drawing/2014/main" id="{7D47950C-46E9-2B28-B6F6-D8F0D3DD08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66600" y="1351334"/>
              <a:ext cx="1107285" cy="493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น้ำหนัก</a:t>
              </a:r>
              <a:br>
                <a:rPr kumimoji="0" lang="en-US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en-US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10</a:t>
              </a: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F61289E9-DEF2-ACDD-8359-64BF75E2B9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96866"/>
              </p:ext>
            </p:extLst>
          </p:nvPr>
        </p:nvGraphicFramePr>
        <p:xfrm>
          <a:off x="259646" y="1442885"/>
          <a:ext cx="11622989" cy="3361690"/>
        </p:xfrm>
        <a:graphic>
          <a:graphicData uri="http://schemas.openxmlformats.org/drawingml/2006/table">
            <a:tbl>
              <a:tblPr firstRow="1" bandRow="1"/>
              <a:tblGrid>
                <a:gridCol w="358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7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72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1031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ที่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กิจกรรม</a:t>
                      </a:r>
                      <a:endParaRPr lang="th-TH" sz="18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ปีงบประมาณ พ.ศ. 256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</a:t>
                      </a:r>
                      <a:endParaRPr lang="th-TH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50" b="0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พ.ย.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ธ.ค.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ก.พ.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มี.ค.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เม.ย.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พ.ค.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มิ.ย.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ส.ค.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800" b="0" dirty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ก.ย.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kern="12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ศึกษาและวิเคราะห์ข้อมูลผลการจัดอันดับปัจจัยความพร้อมในอนาคต </a:t>
                      </a:r>
                      <a:b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ของ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endParaRPr lang="th-TH" sz="1400" b="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รวบรวมข้อมูล และข้อคิดเห็นที่เกี่ยวข้อง เพื่อใช้ประกอบการจัดทำแนวทางในการยกอันดับการจัดอันดับปัจจัยความพร้อมในอนาคต ของ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endParaRPr lang="th-TH" sz="140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411645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endParaRPr lang="th-TH" sz="18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จัดทำข้อเสนอแนะ/แนวทาง/รายงานผลการดำเนินการในการยกอันดับ</a:t>
                      </a:r>
                      <a:b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การจัดอันดับ ปัจจัยความพร้อมในอนาคต ของ 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WDCR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4513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th-TH" sz="18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ประสานหน่วยงานที่เกี่ยวข้องดำเนินการขับเคลื่อนตามข้อเสนอแนะ/แนวทางที่ได้จากการศึกษาฯ</a:t>
                      </a:r>
                    </a:p>
                  </a:txBody>
                  <a:tcPr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0" i="0" u="none" strike="noStrike" kern="1200" cap="none" spc="-3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539236"/>
                  </a:ext>
                </a:extLst>
              </a:tr>
            </a:tbl>
          </a:graphicData>
        </a:graphic>
      </p:graphicFrame>
      <p:graphicFrame>
        <p:nvGraphicFramePr>
          <p:cNvPr id="60" name="Table 4">
            <a:extLst>
              <a:ext uri="{FF2B5EF4-FFF2-40B4-BE49-F238E27FC236}">
                <a16:creationId xmlns:a16="http://schemas.microsoft.com/office/drawing/2014/main" id="{EB6D5035-FA3F-1B66-EF68-20BCCBBAE9B7}"/>
              </a:ext>
            </a:extLst>
          </p:cNvPr>
          <p:cNvGraphicFramePr>
            <a:graphicFrameLocks noGrp="1"/>
          </p:cNvGraphicFramePr>
          <p:nvPr/>
        </p:nvGraphicFramePr>
        <p:xfrm>
          <a:off x="213926" y="1038727"/>
          <a:ext cx="5000533" cy="396240"/>
        </p:xfrm>
        <a:graphic>
          <a:graphicData uri="http://schemas.openxmlformats.org/drawingml/2006/table">
            <a:tbl>
              <a:tblPr firstRow="1" bandRow="1"/>
              <a:tblGrid>
                <a:gridCol w="5000533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</a:tblGrid>
              <a:tr h="2950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แผนการดำเนินการตามตัวชี้วัด</a:t>
                      </a:r>
                      <a:endParaRPr kumimoji="0" 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566634"/>
                  </a:ext>
                </a:extLst>
              </a:tr>
            </a:tbl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68B68-8486-0817-49B3-52BDADB03668}"/>
              </a:ext>
            </a:extLst>
          </p:cNvPr>
          <p:cNvCxnSpPr>
            <a:cxnSpLocks/>
          </p:cNvCxnSpPr>
          <p:nvPr/>
        </p:nvCxnSpPr>
        <p:spPr>
          <a:xfrm>
            <a:off x="6317080" y="2401904"/>
            <a:ext cx="545274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B68B68-8486-0817-49B3-52BDADB03668}"/>
              </a:ext>
            </a:extLst>
          </p:cNvPr>
          <p:cNvCxnSpPr>
            <a:cxnSpLocks/>
          </p:cNvCxnSpPr>
          <p:nvPr/>
        </p:nvCxnSpPr>
        <p:spPr>
          <a:xfrm>
            <a:off x="7965581" y="3982740"/>
            <a:ext cx="1692225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3CBAB3B9-3CD9-F08B-A972-17EE839EEDCB}"/>
              </a:ext>
            </a:extLst>
          </p:cNvPr>
          <p:cNvSpPr/>
          <p:nvPr/>
        </p:nvSpPr>
        <p:spPr>
          <a:xfrm>
            <a:off x="213925" y="616710"/>
            <a:ext cx="11668709" cy="397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5838" marR="0" lvl="0" indent="-985838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400"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Sarabun"/>
                <a:cs typeface="TH SarabunPSK" panose="020B0500040200020003" pitchFamily="34" charset="-34"/>
                <a:sym typeface="Sarabun"/>
              </a:rPr>
              <a:t>ตัวชี้วัด 2 :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อันดับความสามารถในการแข่งขันด้านดิจิทัลปัจจัยความพร้อมในอนาคต </a:t>
            </a: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5A6273-1809-737F-BCDE-C25A18753500}"/>
              </a:ext>
            </a:extLst>
          </p:cNvPr>
          <p:cNvSpPr txBox="1"/>
          <p:nvPr/>
        </p:nvSpPr>
        <p:spPr>
          <a:xfrm>
            <a:off x="123081" y="-15861"/>
            <a:ext cx="808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รายละเอียดตัวชี้วัด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E2E004-EFB7-4B6B-866F-4F6C1080EB20}"/>
              </a:ext>
            </a:extLst>
          </p:cNvPr>
          <p:cNvCxnSpPr>
            <a:cxnSpLocks/>
          </p:cNvCxnSpPr>
          <p:nvPr/>
        </p:nvCxnSpPr>
        <p:spPr>
          <a:xfrm>
            <a:off x="6862354" y="3113691"/>
            <a:ext cx="1103227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E7E2C5-5550-42A1-B472-71CE2185AFA3}"/>
              </a:ext>
            </a:extLst>
          </p:cNvPr>
          <p:cNvCxnSpPr>
            <a:cxnSpLocks/>
          </p:cNvCxnSpPr>
          <p:nvPr/>
        </p:nvCxnSpPr>
        <p:spPr>
          <a:xfrm>
            <a:off x="8562119" y="4532437"/>
            <a:ext cx="3320515" cy="0"/>
          </a:xfrm>
          <a:prstGeom prst="line">
            <a:avLst/>
          </a:prstGeom>
          <a:noFill/>
          <a:ln w="762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D9336-FB87-99F9-9C4E-4B749F0BD7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B59AD5-5EEA-4B86-99A0-086F78CA0F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17C008-29CD-4FF5-C025-47A20B50033D}"/>
              </a:ext>
            </a:extLst>
          </p:cNvPr>
          <p:cNvSpPr txBox="1"/>
          <p:nvPr/>
        </p:nvSpPr>
        <p:spPr>
          <a:xfrm>
            <a:off x="10652185" y="-11411"/>
            <a:ext cx="936000" cy="41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88253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980" y="478134"/>
            <a:ext cx="10989055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marR="0" lvl="0" indent="-990600" algn="l" defTabSz="342900" rtl="0" eaLnBrk="1" fontAlgn="t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 1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ร้อยละของปริมาณกากอุตสาหกรรมที่เป็นของเสียอันตรายได้รับการจัดการและนำกลับมาใช้ประโยชน์</a:t>
            </a:r>
          </a:p>
        </p:txBody>
      </p:sp>
      <p:sp>
        <p:nvSpPr>
          <p:cNvPr id="61" name="Rectangle 7">
            <a:extLst>
              <a:ext uri="{FF2B5EF4-FFF2-40B4-BE49-F238E27FC236}">
                <a16:creationId xmlns:a16="http://schemas.microsoft.com/office/drawing/2014/main" id="{27A8349F-AC4D-421C-8421-0D62660F81B2}"/>
              </a:ext>
            </a:extLst>
          </p:cNvPr>
          <p:cNvSpPr/>
          <p:nvPr/>
        </p:nvSpPr>
        <p:spPr>
          <a:xfrm>
            <a:off x="9976513" y="6400800"/>
            <a:ext cx="2229133" cy="4708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Rectangle 19">
            <a:extLst>
              <a:ext uri="{FF2B5EF4-FFF2-40B4-BE49-F238E27FC236}">
                <a16:creationId xmlns:a16="http://schemas.microsoft.com/office/drawing/2014/main" id="{FA106167-5A5E-4AAC-BD8B-E228D0EC5637}"/>
              </a:ext>
            </a:extLst>
          </p:cNvPr>
          <p:cNvSpPr/>
          <p:nvPr/>
        </p:nvSpPr>
        <p:spPr>
          <a:xfrm>
            <a:off x="8017259" y="1319792"/>
            <a:ext cx="4130384" cy="39750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0" name="Rectangle 19">
            <a:extLst>
              <a:ext uri="{FF2B5EF4-FFF2-40B4-BE49-F238E27FC236}">
                <a16:creationId xmlns:a16="http://schemas.microsoft.com/office/drawing/2014/main" id="{5853AE66-E976-417D-8311-A5094D34294E}"/>
              </a:ext>
            </a:extLst>
          </p:cNvPr>
          <p:cNvSpPr/>
          <p:nvPr/>
        </p:nvSpPr>
        <p:spPr>
          <a:xfrm>
            <a:off x="8017259" y="1379564"/>
            <a:ext cx="4130384" cy="2586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1" name="Rectangle 14">
            <a:extLst>
              <a:ext uri="{FF2B5EF4-FFF2-40B4-BE49-F238E27FC236}">
                <a16:creationId xmlns:a16="http://schemas.microsoft.com/office/drawing/2014/main" id="{7F672A37-5E3F-4F34-A041-D03B73AA7AE4}"/>
              </a:ext>
            </a:extLst>
          </p:cNvPr>
          <p:cNvSpPr/>
          <p:nvPr/>
        </p:nvSpPr>
        <p:spPr>
          <a:xfrm>
            <a:off x="8716626" y="1501875"/>
            <a:ext cx="3314952" cy="49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4250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ยุทธศาสตร์ชาติ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การสร้างการเติบโตบนคุณภาพชีวิต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4250" algn="l"/>
              </a:tabLst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ที่เป็นมิตรต่อสิ่งแวดล้อม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2" name="Rectangle 15">
            <a:extLst>
              <a:ext uri="{FF2B5EF4-FFF2-40B4-BE49-F238E27FC236}">
                <a16:creationId xmlns:a16="http://schemas.microsoft.com/office/drawing/2014/main" id="{1287B7D8-B06D-4F38-B86F-2D72EA5CC910}"/>
              </a:ext>
            </a:extLst>
          </p:cNvPr>
          <p:cNvSpPr/>
          <p:nvPr/>
        </p:nvSpPr>
        <p:spPr>
          <a:xfrm>
            <a:off x="8716626" y="2243699"/>
            <a:ext cx="3418896" cy="259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ประเด็นที่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18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การเติบโตอย่างยั่งยืน       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73" name="Picture 28">
            <a:extLst>
              <a:ext uri="{FF2B5EF4-FFF2-40B4-BE49-F238E27FC236}">
                <a16:creationId xmlns:a16="http://schemas.microsoft.com/office/drawing/2014/main" id="{08551D9F-295C-4687-8326-E118FEB1D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87" y="1434420"/>
            <a:ext cx="600039" cy="618790"/>
          </a:xfrm>
          <a:prstGeom prst="rect">
            <a:avLst/>
          </a:prstGeom>
        </p:spPr>
      </p:pic>
      <p:sp>
        <p:nvSpPr>
          <p:cNvPr id="74" name="Rectangle 17">
            <a:extLst>
              <a:ext uri="{FF2B5EF4-FFF2-40B4-BE49-F238E27FC236}">
                <a16:creationId xmlns:a16="http://schemas.microsoft.com/office/drawing/2014/main" id="{4733417B-192E-489F-B562-A8F52500763F}"/>
              </a:ext>
            </a:extLst>
          </p:cNvPr>
          <p:cNvSpPr/>
          <p:nvPr/>
        </p:nvSpPr>
        <p:spPr>
          <a:xfrm>
            <a:off x="8073736" y="3201117"/>
            <a:ext cx="4006304" cy="689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เป้าหมายระดับแผนแม่บทย่อย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การจัดการขยะมูลฝอย มูลฝอยติดเชื้อของเสียอันตรายสารเคมีในภาคการเกษตรและการอุตสาหกรรมมีประสิทธิภาพมากขึ้น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5" name="Rectangle 18">
            <a:extLst>
              <a:ext uri="{FF2B5EF4-FFF2-40B4-BE49-F238E27FC236}">
                <a16:creationId xmlns:a16="http://schemas.microsoft.com/office/drawing/2014/main" id="{C8A4BE3D-2CBB-42E5-9782-4C018CEE1C18}"/>
              </a:ext>
            </a:extLst>
          </p:cNvPr>
          <p:cNvSpPr/>
          <p:nvPr/>
        </p:nvSpPr>
        <p:spPr>
          <a:xfrm>
            <a:off x="8073736" y="2704870"/>
            <a:ext cx="4061786" cy="49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แผนแม่บทย่อย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การจัดการมลพิษที่มีผลกระทบต่อสิ่งแวดล้อม และสารเคมีในภาคเกษตรทั้งระบบให้เป็นไปตามมาตรฐานสากล</a:t>
            </a:r>
            <a:endParaRPr kumimoji="0" lang="en-US" sz="1600" b="0" i="0" u="none" strike="noStrike" kern="1200" cap="none" spc="-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76" name="รูปภาพ 75">
            <a:extLst>
              <a:ext uri="{FF2B5EF4-FFF2-40B4-BE49-F238E27FC236}">
                <a16:creationId xmlns:a16="http://schemas.microsoft.com/office/drawing/2014/main" id="{2AF4D3A3-C454-49F4-B163-1062CE640A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33" b="89778" l="1778" r="96889">
                        <a14:foregroundMark x1="34667" y1="16000" x2="34667" y2="16000"/>
                        <a14:foregroundMark x1="31556" y1="17778" x2="31556" y2="17778"/>
                        <a14:foregroundMark x1="22222" y1="40000" x2="22222" y2="40000"/>
                        <a14:foregroundMark x1="17778" y1="39111" x2="17778" y2="39111"/>
                        <a14:foregroundMark x1="26667" y1="39111" x2="26667" y2="39111"/>
                        <a14:foregroundMark x1="31111" y1="40444" x2="31111" y2="40444"/>
                        <a14:foregroundMark x1="37333" y1="40000" x2="37333" y2="40000"/>
                        <a14:foregroundMark x1="46222" y1="39556" x2="43111" y2="40889"/>
                        <a14:foregroundMark x1="32444" y1="40000" x2="32444" y2="40000"/>
                        <a14:foregroundMark x1="48000" y1="40889" x2="48000" y2="40889"/>
                        <a14:foregroundMark x1="53333" y1="40889" x2="53333" y2="40889"/>
                        <a14:foregroundMark x1="61778" y1="40444" x2="61778" y2="40444"/>
                        <a14:foregroundMark x1="53333" y1="38222" x2="53333" y2="38222"/>
                        <a14:foregroundMark x1="55556" y1="40889" x2="55556" y2="40889"/>
                        <a14:foregroundMark x1="71556" y1="39556" x2="70222" y2="39556"/>
                        <a14:foregroundMark x1="68889" y1="41333" x2="68889" y2="41333"/>
                        <a14:foregroundMark x1="76000" y1="40444" x2="76000" y2="40444"/>
                        <a14:foregroundMark x1="83111" y1="40444" x2="83111" y2="40444"/>
                        <a14:foregroundMark x1="64889" y1="72889" x2="64889" y2="72889"/>
                        <a14:foregroundMark x1="53778" y1="75556" x2="53778" y2="75556"/>
                        <a14:foregroundMark x1="54667" y1="64000" x2="54667" y2="64000"/>
                        <a14:foregroundMark x1="40889" y1="64444" x2="40889" y2="64444"/>
                        <a14:foregroundMark x1="52000" y1="66222" x2="52000" y2="66222"/>
                        <a14:foregroundMark x1="44000" y1="62667" x2="44000" y2="62667"/>
                        <a14:foregroundMark x1="47111" y1="69778" x2="47111" y2="69778"/>
                        <a14:foregroundMark x1="1778" y1="49778" x2="1778" y2="49778"/>
                        <a14:foregroundMark x1="97333" y1="50222" x2="97333" y2="50222"/>
                        <a14:foregroundMark x1="39111" y1="88444" x2="39111" y2="88444"/>
                        <a14:foregroundMark x1="36444" y1="80444" x2="36444" y2="80444"/>
                        <a14:foregroundMark x1="49778" y1="84444" x2="49778" y2="84444"/>
                        <a14:foregroundMark x1="52444" y1="78222" x2="52444" y2="78222"/>
                        <a14:foregroundMark x1="49333" y1="63111" x2="49333" y2="63111"/>
                        <a14:foregroundMark x1="39111" y1="63111" x2="39111" y2="63111"/>
                        <a14:foregroundMark x1="37778" y1="60444" x2="37778" y2="60444"/>
                        <a14:foregroundMark x1="40444" y1="58667" x2="40444" y2="58667"/>
                        <a14:foregroundMark x1="45333" y1="60000" x2="45333" y2="60000"/>
                        <a14:foregroundMark x1="48000" y1="63556" x2="49333" y2="65333"/>
                        <a14:foregroundMark x1="42222" y1="68889" x2="42222" y2="68889"/>
                        <a14:foregroundMark x1="60000" y1="64000" x2="60000" y2="64000"/>
                        <a14:foregroundMark x1="63111" y1="61333" x2="63111" y2="61333"/>
                        <a14:foregroundMark x1="60444" y1="67111" x2="60444" y2="67111"/>
                        <a14:foregroundMark x1="51111" y1="73778" x2="51111" y2="73778"/>
                        <a14:foregroundMark x1="46667" y1="78667" x2="46667" y2="78667"/>
                        <a14:foregroundMark x1="39556" y1="78222" x2="39556" y2="78222"/>
                        <a14:foregroundMark x1="39556" y1="78667" x2="38222" y2="79111"/>
                        <a14:foregroundMark x1="36889" y1="79556" x2="36889" y2="79556"/>
                        <a14:foregroundMark x1="33333" y1="83111" x2="33333" y2="83111"/>
                        <a14:foregroundMark x1="36889" y1="79111" x2="36889" y2="79111"/>
                        <a14:foregroundMark x1="35556" y1="76444" x2="35556" y2="76444"/>
                        <a14:foregroundMark x1="33778" y1="74222" x2="33778" y2="74222"/>
                        <a14:foregroundMark x1="36889" y1="75556" x2="36889" y2="75556"/>
                        <a14:foregroundMark x1="49333" y1="74667" x2="49333" y2="74667"/>
                        <a14:foregroundMark x1="42667" y1="76444" x2="42667" y2="76444"/>
                        <a14:foregroundMark x1="42222" y1="76000" x2="42222" y2="76000"/>
                        <a14:foregroundMark x1="49778" y1="74222" x2="49778" y2="74222"/>
                        <a14:foregroundMark x1="56889" y1="72889" x2="56889" y2="72889"/>
                        <a14:foregroundMark x1="52444" y1="72889" x2="52444" y2="72889"/>
                        <a14:foregroundMark x1="56444" y1="75111" x2="56444" y2="75111"/>
                        <a14:foregroundMark x1="57778" y1="77778" x2="57778" y2="77778"/>
                        <a14:foregroundMark x1="60889" y1="79556" x2="60889" y2="79556"/>
                        <a14:foregroundMark x1="57333" y1="81778" x2="57333" y2="81778"/>
                        <a14:foregroundMark x1="52889" y1="82667" x2="52889" y2="82667"/>
                        <a14:foregroundMark x1="44000" y1="84000" x2="44000" y2="84000"/>
                        <a14:foregroundMark x1="42667" y1="88444" x2="42667" y2="88444"/>
                        <a14:foregroundMark x1="45333" y1="88444" x2="47556" y2="87556"/>
                        <a14:foregroundMark x1="48000" y1="86667" x2="48000" y2="86667"/>
                        <a14:foregroundMark x1="59556" y1="86222" x2="59556" y2="86222"/>
                        <a14:foregroundMark x1="48444" y1="80889" x2="48444" y2="80889"/>
                        <a14:foregroundMark x1="65333" y1="80889" x2="65333" y2="80889"/>
                        <a14:foregroundMark x1="49333" y1="9333" x2="49333" y2="9333"/>
                        <a14:foregroundMark x1="76444" y1="42667" x2="76444" y2="42667"/>
                        <a14:foregroundMark x1="75111" y1="39111" x2="75111" y2="39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87" y="2089932"/>
            <a:ext cx="600040" cy="600040"/>
          </a:xfrm>
          <a:prstGeom prst="rect">
            <a:avLst/>
          </a:prstGeom>
        </p:spPr>
      </p:pic>
      <p:graphicFrame>
        <p:nvGraphicFramePr>
          <p:cNvPr id="77" name="Table 24">
            <a:extLst>
              <a:ext uri="{FF2B5EF4-FFF2-40B4-BE49-F238E27FC236}">
                <a16:creationId xmlns:a16="http://schemas.microsoft.com/office/drawing/2014/main" id="{C9D9AC87-D0C8-4C0A-BE95-E2F3408E0ED1}"/>
              </a:ext>
            </a:extLst>
          </p:cNvPr>
          <p:cNvGraphicFramePr>
            <a:graphicFrameLocks noGrp="1"/>
          </p:cNvGraphicFramePr>
          <p:nvPr/>
        </p:nvGraphicFramePr>
        <p:xfrm>
          <a:off x="8103524" y="4264363"/>
          <a:ext cx="4032000" cy="963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29065192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748223117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73743330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432731020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ค่าเป้าหมาย</a:t>
                      </a:r>
                      <a:endParaRPr lang="en-US" sz="16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5317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2561-2565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3B9B33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2566-2570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2571-2575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2576-2580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4302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defRPr/>
                      </a:pPr>
                      <a:r>
                        <a:rPr lang="th-TH" sz="160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0.74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defRPr/>
                      </a:pPr>
                      <a:r>
                        <a:rPr lang="th-TH" sz="1600" dirty="0">
                          <a:solidFill>
                            <a:srgbClr val="3B9B33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0.81</a:t>
                      </a:r>
                      <a:endParaRPr lang="en-US" sz="1600" dirty="0">
                        <a:solidFill>
                          <a:srgbClr val="3B9B33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defRPr/>
                      </a:pPr>
                      <a:r>
                        <a:rPr lang="th-TH" sz="160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0.89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defRPr/>
                      </a:pPr>
                      <a:r>
                        <a:rPr lang="th-TH" sz="160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0.95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615170"/>
                  </a:ext>
                </a:extLst>
              </a:tr>
            </a:tbl>
          </a:graphicData>
        </a:graphic>
      </p:graphicFrame>
      <p:sp>
        <p:nvSpPr>
          <p:cNvPr id="78" name="Rectangle 32">
            <a:extLst>
              <a:ext uri="{FF2B5EF4-FFF2-40B4-BE49-F238E27FC236}">
                <a16:creationId xmlns:a16="http://schemas.microsoft.com/office/drawing/2014/main" id="{BCE53A67-C0BE-4E13-A236-21668BF9B857}"/>
              </a:ext>
            </a:extLst>
          </p:cNvPr>
          <p:cNvSpPr/>
          <p:nvPr/>
        </p:nvSpPr>
        <p:spPr>
          <a:xfrm>
            <a:off x="8103524" y="3947814"/>
            <a:ext cx="4032000" cy="296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2000" marR="0" lvl="0" indent="-722313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ดัชนีประสิทธิภาพการจัดการขยะ</a:t>
            </a:r>
          </a:p>
        </p:txBody>
      </p:sp>
      <p:sp>
        <p:nvSpPr>
          <p:cNvPr id="79" name="Rectangle 9">
            <a:extLst>
              <a:ext uri="{FF2B5EF4-FFF2-40B4-BE49-F238E27FC236}">
                <a16:creationId xmlns:a16="http://schemas.microsoft.com/office/drawing/2014/main" id="{4BBBE4AE-03AF-4A41-B1DD-B95260C5A712}"/>
              </a:ext>
            </a:extLst>
          </p:cNvPr>
          <p:cNvSpPr/>
          <p:nvPr/>
        </p:nvSpPr>
        <p:spPr>
          <a:xfrm>
            <a:off x="8017259" y="852113"/>
            <a:ext cx="1258678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รหัส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180001 </a:t>
            </a:r>
          </a:p>
        </p:txBody>
      </p:sp>
      <p:cxnSp>
        <p:nvCxnSpPr>
          <p:cNvPr id="80" name="Elbow Connector 23">
            <a:extLst>
              <a:ext uri="{FF2B5EF4-FFF2-40B4-BE49-F238E27FC236}">
                <a16:creationId xmlns:a16="http://schemas.microsoft.com/office/drawing/2014/main" id="{5372C8C6-60F7-44DA-8354-282C0A993B7D}"/>
              </a:ext>
            </a:extLst>
          </p:cNvPr>
          <p:cNvCxnSpPr>
            <a:cxnSpLocks/>
            <a:stCxn id="79" idx="3"/>
            <a:endCxn id="70" idx="0"/>
          </p:cNvCxnSpPr>
          <p:nvPr/>
        </p:nvCxnSpPr>
        <p:spPr>
          <a:xfrm>
            <a:off x="9275937" y="1052168"/>
            <a:ext cx="806514" cy="327396"/>
          </a:xfrm>
          <a:prstGeom prst="bentConnector2">
            <a:avLst/>
          </a:prstGeom>
          <a:ln>
            <a:solidFill>
              <a:srgbClr val="3B9B3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Table 33">
            <a:extLst>
              <a:ext uri="{FF2B5EF4-FFF2-40B4-BE49-F238E27FC236}">
                <a16:creationId xmlns:a16="http://schemas.microsoft.com/office/drawing/2014/main" id="{5116F3F8-2402-4ABD-B0CE-E23F13032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4682"/>
              </p:ext>
            </p:extLst>
          </p:nvPr>
        </p:nvGraphicFramePr>
        <p:xfrm>
          <a:off x="7560281" y="5230160"/>
          <a:ext cx="4575241" cy="1512108"/>
        </p:xfrm>
        <a:graphic>
          <a:graphicData uri="http://schemas.openxmlformats.org/drawingml/2006/table">
            <a:tbl>
              <a:tblPr firstRow="1" bandRow="1"/>
              <a:tblGrid>
                <a:gridCol w="172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7751">
                  <a:extLst>
                    <a:ext uri="{9D8B030D-6E8A-4147-A177-3AD203B41FA5}">
                      <a16:colId xmlns:a16="http://schemas.microsoft.com/office/drawing/2014/main" val="3933090669"/>
                    </a:ext>
                  </a:extLst>
                </a:gridCol>
                <a:gridCol w="562135">
                  <a:extLst>
                    <a:ext uri="{9D8B030D-6E8A-4147-A177-3AD203B41FA5}">
                      <a16:colId xmlns:a16="http://schemas.microsoft.com/office/drawing/2014/main" val="629260227"/>
                    </a:ext>
                  </a:extLst>
                </a:gridCol>
                <a:gridCol w="550541">
                  <a:extLst>
                    <a:ext uri="{9D8B030D-6E8A-4147-A177-3AD203B41FA5}">
                      <a16:colId xmlns:a16="http://schemas.microsoft.com/office/drawing/2014/main" val="2335009690"/>
                    </a:ext>
                  </a:extLst>
                </a:gridCol>
              </a:tblGrid>
              <a:tr h="174387"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kern="1200" noProof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แผนการดำเนินงาน ระยะ 5 ปี (พ.ศ. 2566 – 2570)</a:t>
                      </a:r>
                      <a:endParaRPr lang="en-US" sz="1600" kern="1200" noProof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000" b="1" dirty="0">
                        <a:solidFill>
                          <a:sysClr val="windowText" lastClr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noProof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noProof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noProof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6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2566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2568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2569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2570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62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0" cap="none" spc="-3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ร้อยละของปริมาณกากอุตสาหกรรมที่เป็นของเสียอันตรายได้รับการจัดการและนำกลับมา</a:t>
                      </a:r>
                      <a:r>
                        <a:rPr kumimoji="0" lang="th-TH" sz="1600" b="0" i="0" u="none" strike="noStrike" kern="0" cap="none" spc="-3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ใช้ประโยชน์</a:t>
                      </a:r>
                      <a:endParaRPr lang="th-TH" sz="1600" b="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78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79</a:t>
                      </a:r>
                      <a:endParaRPr lang="th-TH" sz="1600" b="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80</a:t>
                      </a:r>
                    </a:p>
                  </a:txBody>
                  <a:tcPr marL="121936" marR="121936" marT="43738" marB="43738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742607"/>
                  </a:ext>
                </a:extLst>
              </a:tr>
            </a:tbl>
          </a:graphicData>
        </a:graphic>
      </p:graphicFrame>
      <p:sp>
        <p:nvSpPr>
          <p:cNvPr id="32" name="Rectangle 29">
            <a:extLst>
              <a:ext uri="{FF2B5EF4-FFF2-40B4-BE49-F238E27FC236}">
                <a16:creationId xmlns:a16="http://schemas.microsoft.com/office/drawing/2014/main" id="{FE3A8612-BE6F-401C-AEDD-04432FDE5E93}"/>
              </a:ext>
            </a:extLst>
          </p:cNvPr>
          <p:cNvSpPr/>
          <p:nvPr/>
        </p:nvSpPr>
        <p:spPr>
          <a:xfrm>
            <a:off x="123081" y="936410"/>
            <a:ext cx="78941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กากอุตสาหกรรมที่เป็นของเสียอันตราย หมายถึง สิ่งปฏิกูลหรือวัสดุที่ไม่ใช้แล้วที่มีองค์ประกอบหรือปนเปื้อนสารอันตราย หรือมีคุณสมบัติที่เป็นอันตราย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ตามประกาศกระทรวงอุตสาหกรรม เรื่อง การกำจัดสิ่งปฏิกูลหรือวัสดุที่ไม่ใช้แล้ว พ.ศ. 2548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กากอุตสาหกรรมที่เป็นของเสียอันตรายได้รับการจัดการ หมายถึง กากอุตสาหกรรมที่เป็นของเสียอันตรายที่ได้รับการบำบัด ทำลายฤทธิ์ ทิ้ง กำจัดจำหน่ายจ่ายแจก แลกเปลี่ยน หรือนำกลับไปใช้ประโยชน์ใหม่ในรูปแบบต่าง ๆ รวมถึงการกักเก็บไว้เพื่อทำการดังกล่าว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กากอุตสาหกรรมที่เป็นของเสียอันตรายที่นำไปใช้ประโยชน์ หมายถึง กากอุตสาหกรรมที่เป็นของเสียอันตรายที่ได้รับการจัดการ และนำไปใช้ประโยชน์ ซึ่งจัดเก็บข้อมูลจากการใช้รหัสวิธีกำจัด 033 039 041 042 043 044 049 051 052 053 และ 059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การเก็บข้อมูล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ระบบการอนุญาตนำสิ่งปฏิกูลหรือวัสดุที่ไม่ใช้แล้วออกนอกโรงงาน ของกรมโรงงานอุตสาหกรรม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แหล่งที่มาของข้อมูล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กรมโรงงานอุตสาหกรรม กรมอุตสาหกรรมพื้นฐานและการเหมืองแร่ และสำนักงานปลัดกระทรวงอุตสาหกรรม (สำนักงานอุตสาหกรรมจังหวัด 76 จังหวัด)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Wingdings 2" panose="05020102010507070707" pitchFamily="18" charset="2"/>
              </a:rPr>
              <a:t>สูตรการคำนวณ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Wingdings 2" panose="05020102010507070707" pitchFamily="18" charset="2"/>
              </a:rPr>
              <a:t>: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sym typeface="Wingdings 2" panose="05020102010507070707" pitchFamily="18" charset="2"/>
              </a:rPr>
              <a:t>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ร้อยละของปริมาณกากอุตสาหกรรมที่เป็นของเสียอันตรายที่ได้รับการจัดการและนำกลับมาใช้ประโยชน์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92430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</a:t>
            </a:r>
            <a:r>
              <a:rPr kumimoji="0" lang="th-TH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ปริมาณกากอุตสาหกรรมที่เป็นของเสียอันตรายที่ได้รับการจัดการและนำกลับมาใช้ประโยชน์</a:t>
            </a: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× 100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924300" algn="l"/>
              </a:tabLst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           ปริมาณกากอุตสาหกรรมที่เป็นของเสียอันตรายที่ได้รับการจัดการ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id="{2DB5646D-F334-4ACA-99EB-05FB6A122B73}"/>
              </a:ext>
            </a:extLst>
          </p:cNvPr>
          <p:cNvSpPr txBox="1"/>
          <p:nvPr/>
        </p:nvSpPr>
        <p:spPr>
          <a:xfrm>
            <a:off x="116877" y="761911"/>
            <a:ext cx="886097" cy="296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1688" marR="0" lvl="0" indent="-801688" algn="thaiDi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01688" algn="l"/>
              </a:tabLst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36" name="กล่องข้อความ 49">
            <a:extLst>
              <a:ext uri="{FF2B5EF4-FFF2-40B4-BE49-F238E27FC236}">
                <a16:creationId xmlns:a16="http://schemas.microsoft.com/office/drawing/2014/main" id="{A10FA13A-02A4-48FC-920C-83C33BA67CCB}"/>
              </a:ext>
            </a:extLst>
          </p:cNvPr>
          <p:cNvSpPr txBox="1"/>
          <p:nvPr/>
        </p:nvSpPr>
        <p:spPr>
          <a:xfrm>
            <a:off x="130277" y="6497388"/>
            <a:ext cx="71172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หมายเหตุ:	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ตัวชี้วัดตามแผนปฏิบัติราชการ ระยะ 5 ปี (พ.ศ. 2566 – 2570) ของกระทรวงอุตสาหกรรม 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FF66AA78-F869-4E59-84B5-25137AAB62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64797"/>
              </p:ext>
            </p:extLst>
          </p:nvPr>
        </p:nvGraphicFramePr>
        <p:xfrm>
          <a:off x="186071" y="4927856"/>
          <a:ext cx="7191647" cy="1531624"/>
        </p:xfrm>
        <a:graphic>
          <a:graphicData uri="http://schemas.openxmlformats.org/drawingml/2006/table">
            <a:tbl>
              <a:tblPr/>
              <a:tblGrid>
                <a:gridCol w="972169">
                  <a:extLst>
                    <a:ext uri="{9D8B030D-6E8A-4147-A177-3AD203B41FA5}">
                      <a16:colId xmlns:a16="http://schemas.microsoft.com/office/drawing/2014/main" val="3842580847"/>
                    </a:ext>
                  </a:extLst>
                </a:gridCol>
                <a:gridCol w="1997855">
                  <a:extLst>
                    <a:ext uri="{9D8B030D-6E8A-4147-A177-3AD203B41FA5}">
                      <a16:colId xmlns:a16="http://schemas.microsoft.com/office/drawing/2014/main" val="2395031024"/>
                    </a:ext>
                  </a:extLst>
                </a:gridCol>
                <a:gridCol w="2112146">
                  <a:extLst>
                    <a:ext uri="{9D8B030D-6E8A-4147-A177-3AD203B41FA5}">
                      <a16:colId xmlns:a16="http://schemas.microsoft.com/office/drawing/2014/main" val="1583591442"/>
                    </a:ext>
                  </a:extLst>
                </a:gridCol>
                <a:gridCol w="2109477">
                  <a:extLst>
                    <a:ext uri="{9D8B030D-6E8A-4147-A177-3AD203B41FA5}">
                      <a16:colId xmlns:a16="http://schemas.microsoft.com/office/drawing/2014/main" val="67155911"/>
                    </a:ext>
                  </a:extLst>
                </a:gridCol>
              </a:tblGrid>
              <a:tr h="115681">
                <a:tc gridSpan="4"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th-TH" sz="1600" b="0" i="0" u="none" strike="noStrike" kern="120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th-TH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47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275333"/>
                  </a:ext>
                </a:extLst>
              </a:tr>
              <a:tr h="103583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รอบประเมิน</a:t>
                      </a: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เป้าหมายขั้นต้น (50)</a:t>
                      </a:r>
                      <a:endParaRPr lang="th-TH" sz="16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เป้าหมายมาตรฐาน (75)</a:t>
                      </a:r>
                      <a:endParaRPr lang="th-TH" sz="16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0B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เป้าหมายขั้นสูง (100)</a:t>
                      </a:r>
                      <a:endParaRPr lang="th-TH" sz="16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7869"/>
                  </a:ext>
                </a:extLst>
              </a:tr>
              <a:tr h="2729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</a:t>
                      </a: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</a:t>
                      </a:r>
                    </a:p>
                  </a:txBody>
                  <a:tcPr marL="61913" marR="61913" marT="23813" marB="23813" anchor="ctr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600" kern="12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ร้อยละ 76.67</a:t>
                      </a:r>
                      <a:endParaRPr lang="th-TH" sz="1600" kern="1200" spc="0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(ผลการดำเนินงานที่ต่ำที่สุด 3 ปีย้อนหลัง) </a:t>
                      </a:r>
                      <a:endParaRPr lang="th-TH" sz="1200" kern="1200" spc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78.77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(ผลการดำเนินงานเฉลี่ย 3 ปี)</a:t>
                      </a:r>
                      <a:endParaRPr lang="th-TH" sz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80.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ผลการดำเนินงานเฉลี่ย 3 ปีย้อนหลัง+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interval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2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821223"/>
                  </a:ext>
                </a:extLst>
              </a:tr>
              <a:tr h="188264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</a:t>
                      </a: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600" kern="12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ร้อยละ 76.67</a:t>
                      </a:r>
                      <a:endParaRPr lang="th-TH" sz="1600" kern="1200" spc="0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(ผลการดำเนินงานที่ต่ำที่สุด 3 ปีย้อนหลัง) </a:t>
                      </a:r>
                      <a:endParaRPr lang="th-TH" sz="1200" kern="1200" spc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78.77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(ผลการดำเนินงานเฉลี่ย 3 ปี)</a:t>
                      </a:r>
                      <a:endParaRPr lang="th-TH" sz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80.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ผลการดำเนินงานเฉลี่ย 3 ปีย้อนหลัง+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interval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2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913" marR="61913" marT="23813" marB="23813">
                    <a:lnL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8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8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9693085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E9674A97-5363-4245-9067-A7304C647D15}"/>
              </a:ext>
            </a:extLst>
          </p:cNvPr>
          <p:cNvGraphicFramePr>
            <a:graphicFrameLocks noGrp="1"/>
          </p:cNvGraphicFramePr>
          <p:nvPr/>
        </p:nvGraphicFramePr>
        <p:xfrm>
          <a:off x="186071" y="3632775"/>
          <a:ext cx="71916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574">
                  <a:extLst>
                    <a:ext uri="{9D8B030D-6E8A-4147-A177-3AD203B41FA5}">
                      <a16:colId xmlns:a16="http://schemas.microsoft.com/office/drawing/2014/main" val="2644754066"/>
                    </a:ext>
                  </a:extLst>
                </a:gridCol>
                <a:gridCol w="1099444">
                  <a:extLst>
                    <a:ext uri="{9D8B030D-6E8A-4147-A177-3AD203B41FA5}">
                      <a16:colId xmlns:a16="http://schemas.microsoft.com/office/drawing/2014/main" val="1595627643"/>
                    </a:ext>
                  </a:extLst>
                </a:gridCol>
                <a:gridCol w="1081710">
                  <a:extLst>
                    <a:ext uri="{9D8B030D-6E8A-4147-A177-3AD203B41FA5}">
                      <a16:colId xmlns:a16="http://schemas.microsoft.com/office/drawing/2014/main" val="2659447798"/>
                    </a:ext>
                  </a:extLst>
                </a:gridCol>
                <a:gridCol w="1028512">
                  <a:extLst>
                    <a:ext uri="{9D8B030D-6E8A-4147-A177-3AD203B41FA5}">
                      <a16:colId xmlns:a16="http://schemas.microsoft.com/office/drawing/2014/main" val="3079781069"/>
                    </a:ext>
                  </a:extLst>
                </a:gridCol>
                <a:gridCol w="1354560">
                  <a:extLst>
                    <a:ext uri="{9D8B030D-6E8A-4147-A177-3AD203B41FA5}">
                      <a16:colId xmlns:a16="http://schemas.microsoft.com/office/drawing/2014/main" val="1838632067"/>
                    </a:ext>
                  </a:extLst>
                </a:gridCol>
                <a:gridCol w="1606846">
                  <a:extLst>
                    <a:ext uri="{9D8B030D-6E8A-4147-A177-3AD203B41FA5}">
                      <a16:colId xmlns:a16="http://schemas.microsoft.com/office/drawing/2014/main" val="4220749853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ข้อมูลพื้นฐาน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ค่าเป้าหมาย</a:t>
                      </a:r>
                      <a:r>
                        <a:rPr lang="th-TH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 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399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</a:t>
                      </a:r>
                      <a:endParaRPr lang="en-US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94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41</a:t>
                      </a:r>
                      <a:endParaRPr kumimoji="0" lang="th-TH" sz="14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76.7</a:t>
                      </a: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kumimoji="0" lang="th-TH" sz="14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76.67</a:t>
                      </a:r>
                      <a:endParaRPr kumimoji="0" lang="th-TH" sz="14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0" cap="none" spc="-3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80.12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79.53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79</a:t>
                      </a:r>
                      <a:endParaRPr kumimoji="0" lang="th-T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9680560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400" b="0" i="0" u="none" strike="noStrike" kern="0" cap="none" spc="-3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ผลการดำเนินงานเฉลี่ย 3 ปี ย้อนหลัง (64 – 66) = (76.67 + 80.12 + 79.53)/3 = 78.77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th-TH" sz="16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th-TH" sz="16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th-TH" sz="1600" b="0" i="0" u="none" strike="noStrike" kern="0" cap="none" spc="-3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741361"/>
                  </a:ext>
                </a:extLst>
              </a:tr>
            </a:tbl>
          </a:graphicData>
        </a:graphic>
      </p:graphicFrame>
      <p:grpSp>
        <p:nvGrpSpPr>
          <p:cNvPr id="43" name="Group 12">
            <a:extLst>
              <a:ext uri="{FF2B5EF4-FFF2-40B4-BE49-F238E27FC236}">
                <a16:creationId xmlns:a16="http://schemas.microsoft.com/office/drawing/2014/main" id="{2E6DABD3-0AA2-4FC9-86B3-B28E7B979A67}"/>
              </a:ext>
            </a:extLst>
          </p:cNvPr>
          <p:cNvGrpSpPr/>
          <p:nvPr/>
        </p:nvGrpSpPr>
        <p:grpSpPr>
          <a:xfrm>
            <a:off x="10771188" y="497416"/>
            <a:ext cx="1107285" cy="615553"/>
            <a:chOff x="12366600" y="1247431"/>
            <a:chExt cx="1107285" cy="615553"/>
          </a:xfrm>
        </p:grpSpPr>
        <p:pic>
          <p:nvPicPr>
            <p:cNvPr id="44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137589BE-CCE9-4FDD-900A-97E1492458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2567104" y="1247431"/>
              <a:ext cx="70627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Box 2">
              <a:extLst>
                <a:ext uri="{FF2B5EF4-FFF2-40B4-BE49-F238E27FC236}">
                  <a16:creationId xmlns:a16="http://schemas.microsoft.com/office/drawing/2014/main" id="{CBB8735E-AD0F-40EB-9384-FE38E6E9D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66600" y="1351334"/>
              <a:ext cx="1107285" cy="493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น้ำหนัก</a:t>
              </a:r>
              <a:br>
                <a:rPr kumimoji="0" lang="en-US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</a:br>
              <a:r>
                <a:rPr kumimoji="0" lang="en-US" alt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rPr>
                <a:t>15</a:t>
              </a:r>
            </a:p>
          </p:txBody>
        </p:sp>
      </p:grpSp>
      <p:sp>
        <p:nvSpPr>
          <p:cNvPr id="47" name="TextBox 5">
            <a:extLst>
              <a:ext uri="{FF2B5EF4-FFF2-40B4-BE49-F238E27FC236}">
                <a16:creationId xmlns:a16="http://schemas.microsoft.com/office/drawing/2014/main" id="{024F970C-4FFC-4914-8987-67007B50D870}"/>
              </a:ext>
            </a:extLst>
          </p:cNvPr>
          <p:cNvSpPr txBox="1"/>
          <p:nvPr/>
        </p:nvSpPr>
        <p:spPr>
          <a:xfrm>
            <a:off x="123080" y="-41988"/>
            <a:ext cx="1017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รายละเอียดตัวชี้วัด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494EAB-028B-C527-AFD9-39153B8C595E}"/>
              </a:ext>
            </a:extLst>
          </p:cNvPr>
          <p:cNvSpPr txBox="1"/>
          <p:nvPr/>
        </p:nvSpPr>
        <p:spPr>
          <a:xfrm>
            <a:off x="10652185" y="-11411"/>
            <a:ext cx="936000" cy="41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ตัวอย่าง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3" name="Slide Number Placeholder 3">
            <a:extLst>
              <a:ext uri="{FF2B5EF4-FFF2-40B4-BE49-F238E27FC236}">
                <a16:creationId xmlns:a16="http://schemas.microsoft.com/office/drawing/2014/main" id="{CC9FE625-7AE0-4597-8D84-C7E06FDD6D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7E290-76B0-4EA1-9FB1-BF333C18EE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2688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F2353CD-29A6-2FE5-B2BC-445238258115}"/>
              </a:ext>
            </a:extLst>
          </p:cNvPr>
          <p:cNvGrpSpPr/>
          <p:nvPr/>
        </p:nvGrpSpPr>
        <p:grpSpPr bwMode="blackWhite">
          <a:xfrm>
            <a:off x="1241903" y="2451989"/>
            <a:ext cx="10950097" cy="1847153"/>
            <a:chOff x="1241903" y="2451989"/>
            <a:chExt cx="10950097" cy="184715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75C5070-65CF-9774-E7ED-6ECBAC27B8E8}"/>
                </a:ext>
              </a:extLst>
            </p:cNvPr>
            <p:cNvSpPr/>
            <p:nvPr/>
          </p:nvSpPr>
          <p:spPr bwMode="blackWhite">
            <a:xfrm>
              <a:off x="1970402" y="2451989"/>
              <a:ext cx="10221598" cy="1213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D01D4F1-05C4-D3E5-360E-B7694508FF80}"/>
                </a:ext>
              </a:extLst>
            </p:cNvPr>
            <p:cNvGrpSpPr/>
            <p:nvPr/>
          </p:nvGrpSpPr>
          <p:grpSpPr bwMode="blackWhite">
            <a:xfrm>
              <a:off x="1241903" y="3018982"/>
              <a:ext cx="10025187" cy="1280160"/>
              <a:chOff x="1485026" y="3018982"/>
              <a:chExt cx="10025187" cy="128016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E4081FE-8A31-65C4-CF2C-E3A4325D7C6C}"/>
                  </a:ext>
                </a:extLst>
              </p:cNvPr>
              <p:cNvSpPr txBox="1"/>
              <p:nvPr/>
            </p:nvSpPr>
            <p:spPr bwMode="blackWhite">
              <a:xfrm>
                <a:off x="1485026" y="3018982"/>
                <a:ext cx="10025187" cy="1280160"/>
              </a:xfrm>
              <a:prstGeom prst="rect">
                <a:avLst/>
              </a:prstGeom>
              <a:solidFill>
                <a:srgbClr val="53538E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461963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    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CB66DE4A-D77B-9CA0-0FA5-81E5F69D17F7}"/>
                  </a:ext>
                </a:extLst>
              </p:cNvPr>
              <p:cNvGrpSpPr/>
              <p:nvPr/>
            </p:nvGrpSpPr>
            <p:grpSpPr bwMode="blackWhite">
              <a:xfrm>
                <a:off x="1563557" y="3175757"/>
                <a:ext cx="536594" cy="707886"/>
                <a:chOff x="-1878695" y="2391174"/>
                <a:chExt cx="536594" cy="707886"/>
              </a:xfrm>
            </p:grpSpPr>
            <p:sp>
              <p:nvSpPr>
                <p:cNvPr id="14" name="Teardrop 13">
                  <a:extLst>
                    <a:ext uri="{FF2B5EF4-FFF2-40B4-BE49-F238E27FC236}">
                      <a16:creationId xmlns:a16="http://schemas.microsoft.com/office/drawing/2014/main" id="{B43B808C-2F43-D208-B2FE-77194C49FC05}"/>
                    </a:ext>
                  </a:extLst>
                </p:cNvPr>
                <p:cNvSpPr/>
                <p:nvPr/>
              </p:nvSpPr>
              <p:spPr bwMode="blackWhite">
                <a:xfrm rot="8100000">
                  <a:off x="-1878695" y="2469618"/>
                  <a:ext cx="536594" cy="536594"/>
                </a:xfrm>
                <a:prstGeom prst="teardrop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46EFF007-FD25-F537-1754-DBFD703D93E1}"/>
                    </a:ext>
                  </a:extLst>
                </p:cNvPr>
                <p:cNvSpPr txBox="1"/>
                <p:nvPr/>
              </p:nvSpPr>
              <p:spPr bwMode="blackWhite">
                <a:xfrm>
                  <a:off x="-1846488" y="2391174"/>
                  <a:ext cx="28929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4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3538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+mn-ea"/>
                      <a:cs typeface="Tahoma" pitchFamily="34" charset="0"/>
                    </a:rPr>
                    <a:t>7</a:t>
                  </a:r>
                  <a:endPara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3538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/>
                    <a:ea typeface="+mn-ea"/>
                    <a:cs typeface="Tahoma" pitchFamily="34" charset="0"/>
                  </a:endParaRPr>
                </a:p>
              </p:txBody>
            </p:sp>
          </p:grpSp>
        </p:grpSp>
        <p:sp>
          <p:nvSpPr>
            <p:cNvPr id="9" name="Text Box 2">
              <a:extLst>
                <a:ext uri="{FF2B5EF4-FFF2-40B4-BE49-F238E27FC236}">
                  <a16:creationId xmlns:a16="http://schemas.microsoft.com/office/drawing/2014/main" id="{0087DB50-FF37-9B6E-FE12-326F95CA9054}"/>
                </a:ext>
              </a:extLst>
            </p:cNvPr>
            <p:cNvSpPr txBox="1">
              <a:spLocks noChangeArrowheads="1"/>
            </p:cNvSpPr>
            <p:nvPr/>
          </p:nvSpPr>
          <p:spPr bwMode="blackWhite">
            <a:xfrm>
              <a:off x="2007918" y="3043360"/>
              <a:ext cx="925917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1pPr>
              <a:lvl2pPr marL="742950" indent="-28575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2pPr>
              <a:lvl3pPr marL="11430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3pPr>
              <a:lvl4pPr marL="16002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4pPr>
              <a:lvl5pPr marL="20574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แผนการดำเนินงานการประเมินผลการปฏิบัติราชการของส่วนราชการ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ประจำปีงบประมาณ พ.ศ. 2568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5875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rrow: Right 28">
            <a:extLst>
              <a:ext uri="{FF2B5EF4-FFF2-40B4-BE49-F238E27FC236}">
                <a16:creationId xmlns:a16="http://schemas.microsoft.com/office/drawing/2014/main" id="{4DB9517E-7CF8-D753-25C1-F06A07E6B84B}"/>
              </a:ext>
            </a:extLst>
          </p:cNvPr>
          <p:cNvSpPr/>
          <p:nvPr/>
        </p:nvSpPr>
        <p:spPr>
          <a:xfrm rot="5400000">
            <a:off x="9525133" y="5012610"/>
            <a:ext cx="333392" cy="159837"/>
          </a:xfrm>
          <a:prstGeom prst="rightArrow">
            <a:avLst/>
          </a:prstGeom>
          <a:solidFill>
            <a:srgbClr val="BFBFBF"/>
          </a:solidFill>
          <a:ln w="254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851AFC1-5851-7CA6-2B5C-4381BE6DF7BD}"/>
              </a:ext>
            </a:extLst>
          </p:cNvPr>
          <p:cNvSpPr/>
          <p:nvPr/>
        </p:nvSpPr>
        <p:spPr>
          <a:xfrm rot="5400000">
            <a:off x="5987398" y="5523454"/>
            <a:ext cx="439818" cy="144000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7D745567-DED6-E690-079F-A4E2DE112184}"/>
              </a:ext>
            </a:extLst>
          </p:cNvPr>
          <p:cNvSpPr/>
          <p:nvPr/>
        </p:nvSpPr>
        <p:spPr>
          <a:xfrm rot="5400000">
            <a:off x="5987398" y="4809628"/>
            <a:ext cx="439818" cy="144000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23932-ABDD-83DB-224B-535743C381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68</a:t>
            </a:fld>
            <a:endParaRPr lang="th-T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74BB9E-29E3-6856-B0E8-3EF34A17C632}"/>
              </a:ext>
            </a:extLst>
          </p:cNvPr>
          <p:cNvSpPr txBox="1"/>
          <p:nvPr/>
        </p:nvSpPr>
        <p:spPr>
          <a:xfrm>
            <a:off x="502304" y="207048"/>
            <a:ext cx="77476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200" b="1" kern="0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ขั้นตอนการจัดทำตัวชี้วัดและพิจารณาปรับเปลี่ยนรายละเอียดตัวชี้วัด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990397-1B89-7EB0-CCB4-30620AA81C23}"/>
              </a:ext>
            </a:extLst>
          </p:cNvPr>
          <p:cNvSpPr txBox="1"/>
          <p:nvPr/>
        </p:nvSpPr>
        <p:spPr>
          <a:xfrm>
            <a:off x="1117685" y="1334364"/>
            <a:ext cx="1714825" cy="88696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 </a:t>
            </a:r>
            <a:r>
              <a:rPr lang="th-TH" sz="1600" b="1" dirty="0" err="1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ยกร่าง </a:t>
            </a:r>
            <a:b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FC3793-A4D8-416A-7D03-4CCC958179EF}"/>
              </a:ext>
            </a:extLst>
          </p:cNvPr>
          <p:cNvSpPr txBox="1"/>
          <p:nvPr/>
        </p:nvSpPr>
        <p:spPr>
          <a:xfrm>
            <a:off x="4694955" y="5121814"/>
            <a:ext cx="2959744" cy="50746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80000"/>
              </a:lnSpc>
              <a:spcBef>
                <a:spcPts val="300"/>
              </a:spcBef>
              <a:defRPr/>
            </a:pPr>
            <a:r>
              <a:rPr lang="th-TH" sz="1600" b="1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 </a:t>
            </a:r>
            <a:r>
              <a:rPr lang="th-TH" sz="1600" b="1" spc="-50" dirty="0" err="1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แจ้งผลการพิจารณา</a:t>
            </a:r>
            <a:r>
              <a:rPr lang="th-TH" sz="1600" spc="-5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</a:t>
            </a:r>
            <a:br>
              <a:rPr lang="en-US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ให้คณะกรรมการกำกับฯ</a:t>
            </a:r>
            <a:endParaRPr lang="en-US" sz="16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C39B2-0981-3640-A3BA-87B33BF2C24D}"/>
              </a:ext>
            </a:extLst>
          </p:cNvPr>
          <p:cNvSpPr txBox="1"/>
          <p:nvPr/>
        </p:nvSpPr>
        <p:spPr>
          <a:xfrm>
            <a:off x="3060878" y="1334696"/>
            <a:ext cx="1404112" cy="88697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คณะทำงาน</a:t>
            </a:r>
            <a:r>
              <a:rPr lang="en-US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Strategic KPIs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4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</a:t>
            </a:r>
            <a:r>
              <a:rPr lang="th-TH" sz="1600" spc="-40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600" spc="-4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228904-537B-49B9-EEC5-CA919AD72795}"/>
              </a:ext>
            </a:extLst>
          </p:cNvPr>
          <p:cNvSpPr txBox="1"/>
          <p:nvPr/>
        </p:nvSpPr>
        <p:spPr>
          <a:xfrm>
            <a:off x="5436280" y="1345257"/>
            <a:ext cx="1512353" cy="886974"/>
          </a:xfrm>
          <a:prstGeom prst="rect">
            <a:avLst/>
          </a:prstGeom>
          <a:noFill/>
          <a:ln>
            <a:solidFill>
              <a:srgbClr val="00893E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spc="-3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อ.ก.พ.ร.ประเมินฯ 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 </a:t>
            </a:r>
            <a:b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1D42E96-FF99-4B18-339F-A3FCA71E4C30}"/>
              </a:ext>
            </a:extLst>
          </p:cNvPr>
          <p:cNvSpPr/>
          <p:nvPr/>
        </p:nvSpPr>
        <p:spPr>
          <a:xfrm>
            <a:off x="2850318" y="1702135"/>
            <a:ext cx="186191" cy="159838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B7B17B-4608-BFA7-5AD0-BE9DE3372C28}"/>
              </a:ext>
            </a:extLst>
          </p:cNvPr>
          <p:cNvSpPr txBox="1"/>
          <p:nvPr/>
        </p:nvSpPr>
        <p:spPr>
          <a:xfrm>
            <a:off x="1117685" y="2774343"/>
            <a:ext cx="1714825" cy="886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 </a:t>
            </a:r>
            <a:r>
              <a:rPr lang="th-TH" sz="1600" b="1" dirty="0" err="1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จัดประชุมกับส่วนราชการ</a:t>
            </a:r>
            <a:endParaRPr lang="en-US" sz="16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เพื่อร่าง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Joint KPIs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BDC58A-705D-D4BD-E4D2-1DA44A9B32FD}"/>
              </a:ext>
            </a:extLst>
          </p:cNvPr>
          <p:cNvSpPr txBox="1"/>
          <p:nvPr/>
        </p:nvSpPr>
        <p:spPr>
          <a:xfrm>
            <a:off x="3060878" y="2768794"/>
            <a:ext cx="1404112" cy="886974"/>
          </a:xfrm>
          <a:prstGeom prst="rect">
            <a:avLst/>
          </a:prstGeom>
          <a:noFill/>
          <a:ln>
            <a:solidFill>
              <a:srgbClr val="00893E"/>
            </a:solidFill>
          </a:ln>
        </p:spPr>
        <p:txBody>
          <a:bodyPr wrap="square" lIns="45720" rIns="45720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อ.ก.พ.ร.ประเมินฯ 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err="1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และ ครม. 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พิจารณาประเด็น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Joint KPIs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A440E1-7C9E-96C1-E350-26A01960045F}"/>
              </a:ext>
            </a:extLst>
          </p:cNvPr>
          <p:cNvSpPr txBox="1"/>
          <p:nvPr/>
        </p:nvSpPr>
        <p:spPr>
          <a:xfrm>
            <a:off x="8540845" y="1360574"/>
            <a:ext cx="2539677" cy="689997"/>
          </a:xfrm>
          <a:prstGeom prst="rect">
            <a:avLst/>
          </a:prstGeom>
          <a:noFill/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ขอปรับเปลี่ยนรายละเอียด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 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</a:t>
            </a:r>
            <a:r>
              <a:rPr lang="en-US" sz="1600" kern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br>
              <a:rPr lang="en-US" sz="1600" kern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 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 </a:t>
            </a:r>
            <a:r>
              <a:rPr lang="en-US" sz="1600" kern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Function KPIs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7ED51D-AFF1-13D7-5EA6-2B0284D35B3E}"/>
              </a:ext>
            </a:extLst>
          </p:cNvPr>
          <p:cNvSpPr txBox="1"/>
          <p:nvPr/>
        </p:nvSpPr>
        <p:spPr>
          <a:xfrm>
            <a:off x="8346847" y="4000632"/>
            <a:ext cx="2733675" cy="1083951"/>
          </a:xfrm>
          <a:prstGeom prst="rect">
            <a:avLst/>
          </a:prstGeom>
          <a:solidFill>
            <a:schemeClr val="bg1"/>
          </a:solidFill>
          <a:ln>
            <a:solidFill>
              <a:srgbClr val="00893E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อ.ก.พ.ร.ประเมินฯ</a:t>
            </a:r>
            <a:endParaRPr lang="th-TH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2563" indent="-182563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</a:t>
            </a: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Function KPIs</a:t>
            </a:r>
            <a:endParaRPr lang="th-TH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2563" indent="-182563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 </a:t>
            </a: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Joint KPIs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28C30750-1374-9C77-0D26-5CABEE6AD759}"/>
              </a:ext>
            </a:extLst>
          </p:cNvPr>
          <p:cNvSpPr/>
          <p:nvPr/>
        </p:nvSpPr>
        <p:spPr>
          <a:xfrm>
            <a:off x="4482798" y="1702135"/>
            <a:ext cx="943956" cy="159838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5FBD1FD0-C36C-F9FD-32E8-02B5072AC3C3}"/>
              </a:ext>
            </a:extLst>
          </p:cNvPr>
          <p:cNvSpPr/>
          <p:nvPr/>
        </p:nvSpPr>
        <p:spPr>
          <a:xfrm>
            <a:off x="2855189" y="3088950"/>
            <a:ext cx="186191" cy="159838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434C28E-F5B1-925B-8665-E66896DCDFEF}"/>
              </a:ext>
            </a:extLst>
          </p:cNvPr>
          <p:cNvSpPr/>
          <p:nvPr/>
        </p:nvSpPr>
        <p:spPr>
          <a:xfrm rot="5400000">
            <a:off x="6092236" y="2295790"/>
            <a:ext cx="252000" cy="159837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8CE806-3E7E-DCE8-4397-6AE217E2274E}"/>
              </a:ext>
            </a:extLst>
          </p:cNvPr>
          <p:cNvSpPr txBox="1"/>
          <p:nvPr/>
        </p:nvSpPr>
        <p:spPr>
          <a:xfrm>
            <a:off x="4694956" y="3993904"/>
            <a:ext cx="2959744" cy="914400"/>
          </a:xfrm>
          <a:prstGeom prst="rect">
            <a:avLst/>
          </a:prstGeom>
          <a:solidFill>
            <a:schemeClr val="bg1"/>
          </a:solidFill>
          <a:ln>
            <a:solidFill>
              <a:srgbClr val="00893E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th-TH" sz="1600" b="1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อ.ก.พ.ร.ประเมินฯ </a:t>
            </a: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</a:t>
            </a: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โดย </a:t>
            </a:r>
            <a:endParaRPr lang="th-TH" sz="1600" dirty="0">
              <a:solidFill>
                <a:srgbClr val="008A3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2563" indent="-182563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600" kern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Function KPIs</a:t>
            </a:r>
            <a:endParaRPr lang="th-TH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2563" indent="-182563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</a:t>
            </a: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Strategic KPIs</a:t>
            </a:r>
          </a:p>
          <a:p>
            <a:pPr marL="182563" indent="-182563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th-TH" sz="1600" dirty="0">
                <a:solidFill>
                  <a:srgbClr val="00893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</a:t>
            </a: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Joint KPIs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A5C6F7A-29D5-38DB-C0A6-F10A83A6C174}"/>
              </a:ext>
            </a:extLst>
          </p:cNvPr>
          <p:cNvGrpSpPr/>
          <p:nvPr/>
        </p:nvGrpSpPr>
        <p:grpSpPr>
          <a:xfrm>
            <a:off x="4694954" y="2532682"/>
            <a:ext cx="6385569" cy="1247713"/>
            <a:chOff x="5193873" y="2332657"/>
            <a:chExt cx="5453704" cy="12477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E05B43-DD1A-491D-4FA0-3D5ED2E1807E}"/>
                </a:ext>
              </a:extLst>
            </p:cNvPr>
            <p:cNvSpPr txBox="1"/>
            <p:nvPr/>
          </p:nvSpPr>
          <p:spPr>
            <a:xfrm>
              <a:off x="5193873" y="2332657"/>
              <a:ext cx="5453704" cy="1247713"/>
            </a:xfrm>
            <a:prstGeom prst="rect">
              <a:avLst/>
            </a:prstGeom>
            <a:solidFill>
              <a:srgbClr val="F2F2F2"/>
            </a:solidFill>
            <a:ln>
              <a:solidFill>
                <a:srgbClr val="ED7D31"/>
              </a:solidFill>
            </a:ln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คณะกรรมการกำกับฯ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endParaRPr lang="th-TH" sz="1600" b="1" dirty="0">
                <a:solidFill>
                  <a:srgbClr val="ED7D3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7FF6E46-FAF2-9442-2440-CA4052DE9FF7}"/>
                </a:ext>
              </a:extLst>
            </p:cNvPr>
            <p:cNvSpPr/>
            <p:nvPr/>
          </p:nvSpPr>
          <p:spPr>
            <a:xfrm>
              <a:off x="5253173" y="2612743"/>
              <a:ext cx="2468522" cy="864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177800" marR="0" lvl="0" indent="-17780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C55A1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รับทราบ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Strategic KPIs</a:t>
              </a:r>
              <a:r>
                <a:rPr lang="en-US" sz="1600" kern="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,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Monitor KPIs 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และประเด็น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 </a:t>
              </a:r>
            </a:p>
            <a:p>
              <a:pPr marL="177800" marR="0" lvl="0" indent="-17780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C55A1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พิจารณา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การ</a:t>
              </a:r>
              <a:r>
                <a:rPr lang="th-TH" sz="1600" kern="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จัดทำ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</a:t>
              </a:r>
              <a:r>
                <a:rPr lang="th-TH" sz="1600" kern="0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ระดับกรม </a:t>
              </a:r>
              <a:br>
                <a:rPr lang="th-TH" sz="1600" kern="0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kumimoji="0" lang="th-TH" sz="16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</a:t>
              </a:r>
              <a:r>
                <a:rPr lang="en-US" sz="1600" kern="0" spc="-5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Strategic KPIs </a:t>
              </a:r>
              <a:r>
                <a:rPr kumimoji="0" lang="en-US" sz="16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 </a:t>
              </a:r>
              <a:r>
                <a:rPr kumimoji="0" lang="th-TH" sz="16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 </a:t>
              </a:r>
              <a:r>
                <a:rPr lang="en-US" sz="1600" kern="0" spc="-5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Function KPIs</a:t>
              </a:r>
              <a:r>
                <a:rPr kumimoji="0" lang="th-TH" sz="16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en-US" sz="1600" b="0" i="0" u="none" strike="noStrike" kern="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F84811B-23C1-53EC-3314-92C268800D46}"/>
                </a:ext>
              </a:extLst>
            </p:cNvPr>
            <p:cNvSpPr/>
            <p:nvPr/>
          </p:nvSpPr>
          <p:spPr>
            <a:xfrm>
              <a:off x="8310046" y="2612742"/>
              <a:ext cx="2231446" cy="863999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182563" marR="0" lvl="0" indent="-1825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พิจารณา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การปรับเปลี่ยนรายละเอียด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ตัวชี้วัดระดับกรม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(</a:t>
              </a:r>
              <a:r>
                <a:rPr lang="en-US" sz="1600" kern="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Strategic KPIs </a:t>
              </a:r>
              <a:br>
                <a:rPr lang="th-TH" sz="1600" kern="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Joint KPIs 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และ </a:t>
              </a:r>
              <a:r>
                <a:rPr lang="en-US" sz="1600" kern="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Function KPIs</a:t>
              </a:r>
              <a:r>
                <a:rPr kumimoji="0" lang="th-TH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57DA637-EB4A-E74C-5A00-CFD5CC1E2C32}"/>
                </a:ext>
              </a:extLst>
            </p:cNvPr>
            <p:cNvCxnSpPr/>
            <p:nvPr/>
          </p:nvCxnSpPr>
          <p:spPr>
            <a:xfrm>
              <a:off x="8016020" y="2613534"/>
              <a:ext cx="0" cy="864000"/>
            </a:xfrm>
            <a:prstGeom prst="line">
              <a:avLst/>
            </a:prstGeom>
            <a:ln w="9525">
              <a:solidFill>
                <a:srgbClr val="ED7D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E937520-B68B-B5ED-D98F-034B298303B2}"/>
              </a:ext>
            </a:extLst>
          </p:cNvPr>
          <p:cNvSpPr txBox="1"/>
          <p:nvPr/>
        </p:nvSpPr>
        <p:spPr>
          <a:xfrm>
            <a:off x="4694953" y="5823040"/>
            <a:ext cx="2959743" cy="6865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80000"/>
              </a:lnSpc>
              <a:spcBef>
                <a:spcPts val="300"/>
              </a:spcBef>
              <a:defRPr/>
            </a:pP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 </a:t>
            </a:r>
            <a:r>
              <a:rPr lang="th-TH" sz="1600" b="1" dirty="0" err="1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เสนอตัวชี้วัดการประเมินผล</a:t>
            </a:r>
            <a:b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การปฏิบัติราชการของส่วนราชการ</a:t>
            </a:r>
            <a:b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ให้รัฐมนตรีใช้กำกับหน่วยงาน</a:t>
            </a:r>
            <a:endParaRPr lang="en-US" sz="16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0EDA60AD-17C2-1937-38E7-EABA4A2E5CC0}"/>
              </a:ext>
            </a:extLst>
          </p:cNvPr>
          <p:cNvSpPr/>
          <p:nvPr/>
        </p:nvSpPr>
        <p:spPr>
          <a:xfrm rot="5400000">
            <a:off x="9334527" y="2353606"/>
            <a:ext cx="714606" cy="159837"/>
          </a:xfrm>
          <a:prstGeom prst="rightArrow">
            <a:avLst/>
          </a:prstGeom>
          <a:solidFill>
            <a:srgbClr val="BFBFBF"/>
          </a:solidFill>
          <a:ln w="254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C32A22D-CC49-0A1F-6E00-4BD451E5338F}"/>
              </a:ext>
            </a:extLst>
          </p:cNvPr>
          <p:cNvSpPr/>
          <p:nvPr/>
        </p:nvSpPr>
        <p:spPr>
          <a:xfrm rot="5400000">
            <a:off x="9525133" y="3754019"/>
            <a:ext cx="333392" cy="159837"/>
          </a:xfrm>
          <a:prstGeom prst="rightArrow">
            <a:avLst/>
          </a:prstGeom>
          <a:solidFill>
            <a:srgbClr val="BFBFBF"/>
          </a:solidFill>
          <a:ln w="254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7D7FEE9D-5CF3-AF55-54B8-97C5A4124B70}"/>
              </a:ext>
            </a:extLst>
          </p:cNvPr>
          <p:cNvSpPr/>
          <p:nvPr/>
        </p:nvSpPr>
        <p:spPr>
          <a:xfrm rot="5400000">
            <a:off x="6043975" y="3748908"/>
            <a:ext cx="326662" cy="163331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C5458E2-9652-6854-7E71-D6166F3C0094}"/>
              </a:ext>
            </a:extLst>
          </p:cNvPr>
          <p:cNvSpPr/>
          <p:nvPr/>
        </p:nvSpPr>
        <p:spPr>
          <a:xfrm>
            <a:off x="4492324" y="3088950"/>
            <a:ext cx="272061" cy="159838"/>
          </a:xfrm>
          <a:prstGeom prst="rightArrow">
            <a:avLst/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7749CA-BEE2-1CE0-4524-349EC99C1F3A}"/>
              </a:ext>
            </a:extLst>
          </p:cNvPr>
          <p:cNvSpPr txBox="1"/>
          <p:nvPr/>
        </p:nvSpPr>
        <p:spPr>
          <a:xfrm>
            <a:off x="8346847" y="5288145"/>
            <a:ext cx="2743200" cy="68656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80000"/>
              </a:lnSpc>
              <a:spcBef>
                <a:spcPts val="300"/>
              </a:spcBef>
              <a:defRPr/>
            </a:pP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 </a:t>
            </a:r>
            <a:r>
              <a:rPr lang="th-TH" sz="1600" b="1" dirty="0" err="1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แจ้งผลการพิจารณา</a:t>
            </a:r>
            <a:br>
              <a:rPr lang="th-TH" sz="1600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การปรับเปลี่ยนรายละเอียดตัวชี้วัด</a:t>
            </a:r>
            <a:br>
              <a:rPr lang="th-TH" sz="1600" spc="-5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ให้คณะกรรมการกำกับฯ</a:t>
            </a:r>
            <a:endParaRPr lang="en-US" sz="16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30800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7DD171D-0457-ACCA-6FC8-D94A9BBD9E4F}"/>
              </a:ext>
            </a:extLst>
          </p:cNvPr>
          <p:cNvSpPr txBox="1"/>
          <p:nvPr/>
        </p:nvSpPr>
        <p:spPr>
          <a:xfrm>
            <a:off x="971079" y="4998322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31 ก.ค.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2C6946-A504-EA5A-E57C-F1A88BDE2710}"/>
              </a:ext>
            </a:extLst>
          </p:cNvPr>
          <p:cNvSpPr txBox="1"/>
          <p:nvPr/>
        </p:nvSpPr>
        <p:spPr>
          <a:xfrm>
            <a:off x="2189471" y="5011463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</a:t>
            </a:r>
            <a:r>
              <a:rPr lang="en-US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</a:t>
            </a: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ก.ย.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B4EAB3-30F2-FC33-149C-30A9F57DE233}"/>
              </a:ext>
            </a:extLst>
          </p:cNvPr>
          <p:cNvSpPr txBox="1"/>
          <p:nvPr/>
        </p:nvSpPr>
        <p:spPr>
          <a:xfrm>
            <a:off x="5364217" y="4999937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</a:t>
            </a:r>
            <a:r>
              <a:rPr lang="en-US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28</a:t>
            </a: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ก.พ.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97E5B0-ED21-484E-9432-4891A6FE5C00}"/>
              </a:ext>
            </a:extLst>
          </p:cNvPr>
          <p:cNvSpPr txBox="1"/>
          <p:nvPr/>
        </p:nvSpPr>
        <p:spPr>
          <a:xfrm>
            <a:off x="8324097" y="4998322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31 ก.ค.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6B6D5C-D4BD-AE28-1252-29C62BEA965D}"/>
              </a:ext>
            </a:extLst>
          </p:cNvPr>
          <p:cNvSpPr txBox="1"/>
          <p:nvPr/>
        </p:nvSpPr>
        <p:spPr>
          <a:xfrm>
            <a:off x="9525072" y="5011463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</a:t>
            </a:r>
            <a:r>
              <a:rPr lang="en-US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</a:t>
            </a: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ก.ย.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C6DF6D3-2767-5EF5-9C70-1C98A4C1B235}"/>
              </a:ext>
            </a:extLst>
          </p:cNvPr>
          <p:cNvCxnSpPr>
            <a:cxnSpLocks/>
          </p:cNvCxnSpPr>
          <p:nvPr/>
        </p:nvCxnSpPr>
        <p:spPr>
          <a:xfrm>
            <a:off x="898368" y="1771572"/>
            <a:ext cx="0" cy="1559815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7FC8C15-89D6-C400-D91A-5C244AFBA2EF}"/>
              </a:ext>
            </a:extLst>
          </p:cNvPr>
          <p:cNvSpPr txBox="1"/>
          <p:nvPr/>
        </p:nvSpPr>
        <p:spPr>
          <a:xfrm>
            <a:off x="461804" y="994727"/>
            <a:ext cx="1982556" cy="689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ชี้แจง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กรอบการประเมินฯ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และจัดส่ง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ให้ส่วนราชการ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(18 มิ.ย. 67)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598C5A-3DD5-E283-4A9E-A09C392727C6}"/>
              </a:ext>
            </a:extLst>
          </p:cNvPr>
          <p:cNvSpPr txBox="1"/>
          <p:nvPr/>
        </p:nvSpPr>
        <p:spPr>
          <a:xfrm>
            <a:off x="2033443" y="1682741"/>
            <a:ext cx="1863924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ตัวชี้วัดการประเมินผลฯ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2568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ให้คณะกรรมการกำกับฯ และ รมต. เพื่อใช้ในการกำกับ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033548C-2432-69DF-AD4E-171F8F2B5A6F}"/>
              </a:ext>
            </a:extLst>
          </p:cNvPr>
          <p:cNvSpPr txBox="1"/>
          <p:nvPr/>
        </p:nvSpPr>
        <p:spPr>
          <a:xfrm>
            <a:off x="5022762" y="1682741"/>
            <a:ext cx="1650314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kumimoji="0" lang="th-TH" sz="16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รับทราบและพิจารณา</a:t>
            </a:r>
            <a:br>
              <a:rPr kumimoji="0" lang="th-TH" sz="16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การปรับเปลี่ยนรายละเอียดตัวชี้วัดระดับกรม</a:t>
            </a:r>
            <a:r>
              <a:rPr kumimoji="0" lang="en-US" sz="1600" b="0" i="0" u="none" strike="noStrike" kern="1200" cap="none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sz="16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2568</a:t>
            </a:r>
            <a:r>
              <a:rPr lang="th-TH" sz="16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kumimoji="0" lang="en-US" sz="1600" b="0" i="0" u="none" strike="noStrike" kern="1200" cap="none" normalizeH="0" baseline="0" noProof="0" dirty="0">
              <a:ln>
                <a:noFill/>
              </a:ln>
              <a:solidFill>
                <a:srgbClr val="4788C8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ABF465-9537-E4A1-43DA-20CC504B0F95}"/>
              </a:ext>
            </a:extLst>
          </p:cNvPr>
          <p:cNvSpPr txBox="1"/>
          <p:nvPr/>
        </p:nvSpPr>
        <p:spPr>
          <a:xfrm>
            <a:off x="6694070" y="929516"/>
            <a:ext cx="2309619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ตรวจประเมิน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</a:t>
            </a:r>
            <a:r>
              <a:rPr lang="th-TH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en-US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6 เดือน และส่งผลการประเมิน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แก่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 และสำนักงาน ก.พ.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122550-2A56-EE12-D911-C53E584A63D0}"/>
              </a:ext>
            </a:extLst>
          </p:cNvPr>
          <p:cNvSpPr txBox="1"/>
          <p:nvPr/>
        </p:nvSpPr>
        <p:spPr>
          <a:xfrm>
            <a:off x="7578246" y="2491285"/>
            <a:ext cx="2396771" cy="493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แจ้ง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srgbClr val="4788C8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และชี้แจง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กรอบการประเมินฯ </a:t>
            </a:r>
            <a:r>
              <a:rPr lang="th-TH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2569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srgbClr val="4788C8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B9ACD7A-5EB9-5BA6-2984-3666C4087DD7}"/>
              </a:ext>
            </a:extLst>
          </p:cNvPr>
          <p:cNvCxnSpPr>
            <a:cxnSpLocks/>
          </p:cNvCxnSpPr>
          <p:nvPr/>
        </p:nvCxnSpPr>
        <p:spPr>
          <a:xfrm flipH="1">
            <a:off x="1839056" y="3803232"/>
            <a:ext cx="15626" cy="1503217"/>
          </a:xfrm>
          <a:prstGeom prst="line">
            <a:avLst/>
          </a:prstGeom>
          <a:ln w="12700">
            <a:solidFill>
              <a:srgbClr val="3B54A6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AB7892D-1A4D-AA0E-AAC6-A5E87625E0A4}"/>
              </a:ext>
            </a:extLst>
          </p:cNvPr>
          <p:cNvCxnSpPr>
            <a:cxnSpLocks/>
          </p:cNvCxnSpPr>
          <p:nvPr/>
        </p:nvCxnSpPr>
        <p:spPr>
          <a:xfrm>
            <a:off x="3775511" y="2280787"/>
            <a:ext cx="0" cy="1097280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FEAFF00-01D3-E9AB-19A9-1B07D201ECEE}"/>
              </a:ext>
            </a:extLst>
          </p:cNvPr>
          <p:cNvCxnSpPr>
            <a:cxnSpLocks/>
          </p:cNvCxnSpPr>
          <p:nvPr/>
        </p:nvCxnSpPr>
        <p:spPr>
          <a:xfrm>
            <a:off x="6241721" y="3803232"/>
            <a:ext cx="0" cy="1503217"/>
          </a:xfrm>
          <a:prstGeom prst="line">
            <a:avLst/>
          </a:prstGeom>
          <a:ln w="12700">
            <a:solidFill>
              <a:srgbClr val="4788C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51E199B-6CBB-A87F-3CDC-69C433AF0C7E}"/>
              </a:ext>
            </a:extLst>
          </p:cNvPr>
          <p:cNvCxnSpPr>
            <a:cxnSpLocks/>
          </p:cNvCxnSpPr>
          <p:nvPr/>
        </p:nvCxnSpPr>
        <p:spPr>
          <a:xfrm>
            <a:off x="6850859" y="3818984"/>
            <a:ext cx="0" cy="416248"/>
          </a:xfrm>
          <a:prstGeom prst="line">
            <a:avLst/>
          </a:prstGeom>
          <a:ln w="12700">
            <a:solidFill>
              <a:srgbClr val="4788C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0BF674E-3EA0-BA32-B26C-09134F3585B5}"/>
              </a:ext>
            </a:extLst>
          </p:cNvPr>
          <p:cNvCxnSpPr>
            <a:cxnSpLocks/>
          </p:cNvCxnSpPr>
          <p:nvPr/>
        </p:nvCxnSpPr>
        <p:spPr>
          <a:xfrm>
            <a:off x="9191854" y="3803232"/>
            <a:ext cx="0" cy="1464848"/>
          </a:xfrm>
          <a:prstGeom prst="line">
            <a:avLst/>
          </a:prstGeom>
          <a:ln w="12700">
            <a:solidFill>
              <a:srgbClr val="4788C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DD9739B-F351-6AF9-B2F3-BDB8108D371B}"/>
              </a:ext>
            </a:extLst>
          </p:cNvPr>
          <p:cNvSpPr txBox="1"/>
          <p:nvPr/>
        </p:nvSpPr>
        <p:spPr>
          <a:xfrm>
            <a:off x="9810817" y="915068"/>
            <a:ext cx="2136783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ตรวจประเมิน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spc="-30" dirty="0">
                <a:solidFill>
                  <a:srgbClr val="50C8E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600" spc="-30" dirty="0">
                <a:solidFill>
                  <a:srgbClr val="50C8E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</a:t>
            </a:r>
            <a:r>
              <a:rPr lang="en-US" sz="1600" spc="-30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12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เดือน และส่งผลการประเมิน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 </a:t>
            </a:r>
            <a:br>
              <a:rPr kumimoji="0" lang="en-US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และสำนักงาน ก.พ.</a:t>
            </a:r>
            <a:endParaRPr kumimoji="0" lang="en-US" sz="16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3E7DF1A-008D-4887-603A-55BCFD5C48D6}"/>
              </a:ext>
            </a:extLst>
          </p:cNvPr>
          <p:cNvSpPr txBox="1"/>
          <p:nvPr/>
        </p:nvSpPr>
        <p:spPr>
          <a:xfrm>
            <a:off x="11323353" y="1651595"/>
            <a:ext cx="918431" cy="14779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สรุปผลการประเมิน </a:t>
            </a:r>
            <a:b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เสนอ นรม.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รนม. รมต. คณะกรรมการกำกับฯ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93E5595-3A74-6BB4-76AA-AAEB3C7243EC}"/>
              </a:ext>
            </a:extLst>
          </p:cNvPr>
          <p:cNvCxnSpPr>
            <a:cxnSpLocks/>
          </p:cNvCxnSpPr>
          <p:nvPr/>
        </p:nvCxnSpPr>
        <p:spPr>
          <a:xfrm>
            <a:off x="6440524" y="2351199"/>
            <a:ext cx="0" cy="1026868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AC3BE18-4C03-52BC-F198-B855BB0F87BA}"/>
              </a:ext>
            </a:extLst>
          </p:cNvPr>
          <p:cNvCxnSpPr>
            <a:cxnSpLocks/>
          </p:cNvCxnSpPr>
          <p:nvPr/>
        </p:nvCxnSpPr>
        <p:spPr>
          <a:xfrm>
            <a:off x="7099069" y="1619513"/>
            <a:ext cx="0" cy="1473734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ight Brace 55">
            <a:extLst>
              <a:ext uri="{FF2B5EF4-FFF2-40B4-BE49-F238E27FC236}">
                <a16:creationId xmlns:a16="http://schemas.microsoft.com/office/drawing/2014/main" id="{23674BCD-6D09-9D58-7856-4EED5144A980}"/>
              </a:ext>
            </a:extLst>
          </p:cNvPr>
          <p:cNvSpPr/>
          <p:nvPr/>
        </p:nvSpPr>
        <p:spPr>
          <a:xfrm rot="16200000">
            <a:off x="7009281" y="2949674"/>
            <a:ext cx="182880" cy="504000"/>
          </a:xfrm>
          <a:prstGeom prst="rightBrace">
            <a:avLst/>
          </a:prstGeom>
          <a:ln w="12700">
            <a:solidFill>
              <a:srgbClr val="478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Right Brace 57">
            <a:extLst>
              <a:ext uri="{FF2B5EF4-FFF2-40B4-BE49-F238E27FC236}">
                <a16:creationId xmlns:a16="http://schemas.microsoft.com/office/drawing/2014/main" id="{8D384FB4-291A-445F-D481-5C6E58976584}"/>
              </a:ext>
            </a:extLst>
          </p:cNvPr>
          <p:cNvSpPr/>
          <p:nvPr/>
        </p:nvSpPr>
        <p:spPr>
          <a:xfrm rot="16200000">
            <a:off x="11250802" y="2967674"/>
            <a:ext cx="182880" cy="468000"/>
          </a:xfrm>
          <a:prstGeom prst="rightBrace">
            <a:avLst/>
          </a:prstGeom>
          <a:ln w="12700">
            <a:solidFill>
              <a:srgbClr val="50C8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Right Brace 58">
            <a:extLst>
              <a:ext uri="{FF2B5EF4-FFF2-40B4-BE49-F238E27FC236}">
                <a16:creationId xmlns:a16="http://schemas.microsoft.com/office/drawing/2014/main" id="{A853687F-41B4-A0D9-3790-D039D6E6378B}"/>
              </a:ext>
            </a:extLst>
          </p:cNvPr>
          <p:cNvSpPr/>
          <p:nvPr/>
        </p:nvSpPr>
        <p:spPr>
          <a:xfrm rot="5400000">
            <a:off x="10650118" y="3680183"/>
            <a:ext cx="180000" cy="504000"/>
          </a:xfrm>
          <a:prstGeom prst="rightBrace">
            <a:avLst/>
          </a:prstGeom>
          <a:ln w="12700">
            <a:solidFill>
              <a:srgbClr val="50C8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C97361F-817D-72AF-9A1D-262FE194311E}"/>
              </a:ext>
            </a:extLst>
          </p:cNvPr>
          <p:cNvCxnSpPr>
            <a:cxnSpLocks/>
          </p:cNvCxnSpPr>
          <p:nvPr/>
        </p:nvCxnSpPr>
        <p:spPr>
          <a:xfrm>
            <a:off x="10740118" y="4044080"/>
            <a:ext cx="0" cy="180000"/>
          </a:xfrm>
          <a:prstGeom prst="line">
            <a:avLst/>
          </a:prstGeom>
          <a:ln w="12700">
            <a:solidFill>
              <a:srgbClr val="50C8EB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2D838D7-EB83-09C6-4D28-275FE6F2DE75}"/>
              </a:ext>
            </a:extLst>
          </p:cNvPr>
          <p:cNvCxnSpPr>
            <a:cxnSpLocks/>
          </p:cNvCxnSpPr>
          <p:nvPr/>
        </p:nvCxnSpPr>
        <p:spPr>
          <a:xfrm>
            <a:off x="11750588" y="3083705"/>
            <a:ext cx="0" cy="283682"/>
          </a:xfrm>
          <a:prstGeom prst="line">
            <a:avLst/>
          </a:prstGeom>
          <a:ln w="12700">
            <a:solidFill>
              <a:srgbClr val="50C8EB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77927C4-58BF-827B-4B87-689A60CA6814}"/>
              </a:ext>
            </a:extLst>
          </p:cNvPr>
          <p:cNvCxnSpPr>
            <a:cxnSpLocks/>
          </p:cNvCxnSpPr>
          <p:nvPr/>
        </p:nvCxnSpPr>
        <p:spPr>
          <a:xfrm>
            <a:off x="11342242" y="1605065"/>
            <a:ext cx="0" cy="1481910"/>
          </a:xfrm>
          <a:prstGeom prst="line">
            <a:avLst/>
          </a:prstGeom>
          <a:ln w="12700">
            <a:solidFill>
              <a:srgbClr val="50C8EB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BCA67B30-78AD-9AC4-8A2C-D5ADF8AA01C9}"/>
              </a:ext>
            </a:extLst>
          </p:cNvPr>
          <p:cNvSpPr/>
          <p:nvPr/>
        </p:nvSpPr>
        <p:spPr>
          <a:xfrm>
            <a:off x="418633" y="3318057"/>
            <a:ext cx="2952000" cy="504000"/>
          </a:xfrm>
          <a:prstGeom prst="homePlate">
            <a:avLst/>
          </a:prstGeom>
          <a:solidFill>
            <a:srgbClr val="3B54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C2434E06-0AFD-4E13-6627-9372087D2106}"/>
              </a:ext>
            </a:extLst>
          </p:cNvPr>
          <p:cNvSpPr/>
          <p:nvPr/>
        </p:nvSpPr>
        <p:spPr>
          <a:xfrm>
            <a:off x="3180521" y="3318057"/>
            <a:ext cx="7606125" cy="504000"/>
          </a:xfrm>
          <a:prstGeom prst="chevron">
            <a:avLst/>
          </a:prstGeom>
          <a:solidFill>
            <a:srgbClr val="478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Arrow: Chevron 36">
            <a:extLst>
              <a:ext uri="{FF2B5EF4-FFF2-40B4-BE49-F238E27FC236}">
                <a16:creationId xmlns:a16="http://schemas.microsoft.com/office/drawing/2014/main" id="{433CBF2D-F178-3F3E-9211-0F07C43F5481}"/>
              </a:ext>
            </a:extLst>
          </p:cNvPr>
          <p:cNvSpPr/>
          <p:nvPr/>
        </p:nvSpPr>
        <p:spPr>
          <a:xfrm>
            <a:off x="10606661" y="3318057"/>
            <a:ext cx="1476000" cy="504000"/>
          </a:xfrm>
          <a:prstGeom prst="chevron">
            <a:avLst/>
          </a:prstGeom>
          <a:solidFill>
            <a:srgbClr val="50C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16AB8FD-953B-852A-E908-814822BB5514}"/>
              </a:ext>
            </a:extLst>
          </p:cNvPr>
          <p:cNvGraphicFramePr>
            <a:graphicFrameLocks noGrp="1"/>
          </p:cNvGraphicFramePr>
          <p:nvPr/>
        </p:nvGraphicFramePr>
        <p:xfrm>
          <a:off x="418633" y="3315367"/>
          <a:ext cx="11589258" cy="518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2451">
                  <a:extLst>
                    <a:ext uri="{9D8B030D-6E8A-4147-A177-3AD203B41FA5}">
                      <a16:colId xmlns:a16="http://schemas.microsoft.com/office/drawing/2014/main" val="2807134200"/>
                    </a:ext>
                  </a:extLst>
                </a:gridCol>
                <a:gridCol w="722451">
                  <a:extLst>
                    <a:ext uri="{9D8B030D-6E8A-4147-A177-3AD203B41FA5}">
                      <a16:colId xmlns:a16="http://schemas.microsoft.com/office/drawing/2014/main" val="539350831"/>
                    </a:ext>
                  </a:extLst>
                </a:gridCol>
                <a:gridCol w="722451">
                  <a:extLst>
                    <a:ext uri="{9D8B030D-6E8A-4147-A177-3AD203B41FA5}">
                      <a16:colId xmlns:a16="http://schemas.microsoft.com/office/drawing/2014/main" val="771253002"/>
                    </a:ext>
                  </a:extLst>
                </a:gridCol>
                <a:gridCol w="722451">
                  <a:extLst>
                    <a:ext uri="{9D8B030D-6E8A-4147-A177-3AD203B41FA5}">
                      <a16:colId xmlns:a16="http://schemas.microsoft.com/office/drawing/2014/main" val="1343218837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151317872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2353441049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2252154963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3248087808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4016639876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3774132240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757533335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1113677812"/>
                    </a:ext>
                  </a:extLst>
                </a:gridCol>
                <a:gridCol w="736606">
                  <a:extLst>
                    <a:ext uri="{9D8B030D-6E8A-4147-A177-3AD203B41FA5}">
                      <a16:colId xmlns:a16="http://schemas.microsoft.com/office/drawing/2014/main" val="2083315290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1054358483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118760853"/>
                    </a:ext>
                  </a:extLst>
                </a:gridCol>
                <a:gridCol w="666000">
                  <a:extLst>
                    <a:ext uri="{9D8B030D-6E8A-4147-A177-3AD203B41FA5}">
                      <a16:colId xmlns:a16="http://schemas.microsoft.com/office/drawing/2014/main" val="687763516"/>
                    </a:ext>
                  </a:extLst>
                </a:gridCol>
              </a:tblGrid>
              <a:tr h="15112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 -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 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ก.พ.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มี.ค. - เม.ย.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0021648"/>
                  </a:ext>
                </a:extLst>
              </a:tr>
            </a:tbl>
          </a:graphicData>
        </a:graphic>
      </p:graphicFrame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7583552-5D9D-B875-2A91-E2DD4C0956D6}"/>
              </a:ext>
            </a:extLst>
          </p:cNvPr>
          <p:cNvCxnSpPr>
            <a:cxnSpLocks/>
          </p:cNvCxnSpPr>
          <p:nvPr/>
        </p:nvCxnSpPr>
        <p:spPr>
          <a:xfrm>
            <a:off x="8292746" y="3102013"/>
            <a:ext cx="0" cy="252000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D0ADB04-4B5B-3088-24B1-6F644417C517}"/>
              </a:ext>
            </a:extLst>
          </p:cNvPr>
          <p:cNvSpPr txBox="1"/>
          <p:nvPr/>
        </p:nvSpPr>
        <p:spPr>
          <a:xfrm>
            <a:off x="439922" y="231439"/>
            <a:ext cx="11225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กระบวนการติดตามประเมินผลการปฏิบัติราชการ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และบทบาทของกลุ่มพัฒนาระบบบริหาร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419E53-278A-6BBE-0F35-921690338783}"/>
              </a:ext>
            </a:extLst>
          </p:cNvPr>
          <p:cNvSpPr txBox="1"/>
          <p:nvPr/>
        </p:nvSpPr>
        <p:spPr>
          <a:xfrm>
            <a:off x="1246579" y="3724111"/>
            <a:ext cx="648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2567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B3F01-808C-6069-286D-8B4C4BA0D580}"/>
              </a:ext>
            </a:extLst>
          </p:cNvPr>
          <p:cNvSpPr txBox="1"/>
          <p:nvPr/>
        </p:nvSpPr>
        <p:spPr>
          <a:xfrm>
            <a:off x="7410363" y="3724111"/>
            <a:ext cx="648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DCA8B2-8998-869E-1DB4-3763256E557C}"/>
              </a:ext>
            </a:extLst>
          </p:cNvPr>
          <p:cNvSpPr txBox="1"/>
          <p:nvPr/>
        </p:nvSpPr>
        <p:spPr>
          <a:xfrm>
            <a:off x="11012558" y="3724111"/>
            <a:ext cx="648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2569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CAE6D37-44A1-6546-BED9-CCC371950A32}"/>
              </a:ext>
            </a:extLst>
          </p:cNvPr>
          <p:cNvGrpSpPr/>
          <p:nvPr/>
        </p:nvGrpSpPr>
        <p:grpSpPr>
          <a:xfrm>
            <a:off x="2884" y="1006428"/>
            <a:ext cx="396001" cy="5754979"/>
            <a:chOff x="-9044" y="1006428"/>
            <a:chExt cx="396001" cy="575497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EAEBF3C-7234-A135-C940-0112422E9AE6}"/>
                </a:ext>
              </a:extLst>
            </p:cNvPr>
            <p:cNvSpPr/>
            <p:nvPr/>
          </p:nvSpPr>
          <p:spPr>
            <a:xfrm rot="16200000">
              <a:off x="-1092342" y="2089727"/>
              <a:ext cx="2562598" cy="396000"/>
            </a:xfrm>
            <a:prstGeom prst="rect">
              <a:avLst/>
            </a:prstGeom>
            <a:solidFill>
              <a:srgbClr val="4472C4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สำนักงาน </a:t>
              </a:r>
              <a:r>
                <a:rPr kumimoji="0" lang="th-TH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ก.พ.ร</a:t>
              </a: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7AC951C-1CE2-3569-90DC-9D2C2D2E806C}"/>
                </a:ext>
              </a:extLst>
            </p:cNvPr>
            <p:cNvSpPr/>
            <p:nvPr/>
          </p:nvSpPr>
          <p:spPr>
            <a:xfrm rot="16200000">
              <a:off x="-1413044" y="4961407"/>
              <a:ext cx="3204000" cy="396000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กลุ่มพัฒนาระบบบริหารของส่วนราชการ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2CE4E98-1B6B-BFB0-CE46-AC465D1C59DC}"/>
              </a:ext>
            </a:extLst>
          </p:cNvPr>
          <p:cNvSpPr txBox="1"/>
          <p:nvPr/>
        </p:nvSpPr>
        <p:spPr>
          <a:xfrm>
            <a:off x="481096" y="5306449"/>
            <a:ext cx="2167280" cy="15016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normalizeH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จัดประชุมคณะกรรมการกำกับฯ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</a:t>
            </a:r>
            <a:r>
              <a:rPr lang="en-US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กรอบการประเมินฯ ปี </a:t>
            </a:r>
            <a:r>
              <a:rPr lang="en-US" sz="14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</a:t>
            </a:r>
          </a:p>
          <a:p>
            <a:pPr marL="92075" indent="-92075">
              <a:lnSpc>
                <a:spcPct val="80000"/>
              </a:lnSpc>
              <a:buFontTx/>
              <a:buChar char="-"/>
              <a:defRPr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b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  <a:r>
              <a:rPr lang="th-TH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Early Warning </a:t>
            </a:r>
            <a:r>
              <a:rPr lang="th-TH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sz="14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2567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</a:t>
            </a:r>
            <a:endParaRPr lang="en-US" sz="14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 </a:t>
            </a:r>
            <a:r>
              <a:rPr lang="th-TH" sz="14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การปรับเปลี่ยนรายละเอียดตัวชี้วัดระดับกรม ปี </a:t>
            </a:r>
            <a:r>
              <a:rPr lang="en-US" sz="14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2567 </a:t>
            </a:r>
            <a:r>
              <a:rPr lang="th-TH" sz="14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รอบ </a:t>
            </a:r>
            <a:r>
              <a:rPr lang="en-US" sz="14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14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เดือน 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 และแจ้งผลแก่สำนักงาน </a:t>
            </a:r>
            <a:r>
              <a:rPr lang="th-TH" sz="1400" spc="-3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kumimoji="0" lang="th-TH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830DA78E-07F0-C64C-DC54-5152CCBD5284}"/>
              </a:ext>
            </a:extLst>
          </p:cNvPr>
          <p:cNvSpPr/>
          <p:nvPr/>
        </p:nvSpPr>
        <p:spPr>
          <a:xfrm rot="16200000" flipH="1" flipV="1">
            <a:off x="2394256" y="3320183"/>
            <a:ext cx="180000" cy="1224000"/>
          </a:xfrm>
          <a:prstGeom prst="rightBrace">
            <a:avLst>
              <a:gd name="adj1" fmla="val 8333"/>
              <a:gd name="adj2" fmla="val 3028"/>
            </a:avLst>
          </a:prstGeom>
          <a:ln w="12700">
            <a:solidFill>
              <a:srgbClr val="3B5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324856-9027-A262-5237-E85BD5EED5A4}"/>
              </a:ext>
            </a:extLst>
          </p:cNvPr>
          <p:cNvSpPr txBox="1"/>
          <p:nvPr/>
        </p:nvSpPr>
        <p:spPr>
          <a:xfrm>
            <a:off x="4677213" y="5306449"/>
            <a:ext cx="2149797" cy="9969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-6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</a:t>
            </a:r>
            <a:r>
              <a:rPr kumimoji="0" lang="th-TH" sz="1600" b="1" i="0" u="none" strike="noStrike" kern="1200" cap="none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จัดประชุมคณะกรรมการกำกับฯ</a:t>
            </a:r>
            <a:r>
              <a:rPr lang="en-US" sz="1600" b="1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เพื่อติดตามความก้าวหน้าและพิ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จารณา 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การปรับเปลี่ยนรายละเอียดตัวชี้วัดระดับกรม ปี </a:t>
            </a:r>
            <a:r>
              <a:rPr lang="en-US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 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 </a:t>
            </a:r>
            <a:r>
              <a:rPr lang="en-US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เดือน 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 และแจ้งผลแก่สำนักงาน </a:t>
            </a:r>
            <a:r>
              <a:rPr lang="th-TH" sz="1400" spc="-3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kumimoji="0" lang="th-TH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FE4B53-6DB5-E583-41B5-01DA734D57B5}"/>
              </a:ext>
            </a:extLst>
          </p:cNvPr>
          <p:cNvSpPr txBox="1"/>
          <p:nvPr/>
        </p:nvSpPr>
        <p:spPr>
          <a:xfrm>
            <a:off x="3247818" y="4237618"/>
            <a:ext cx="1681984" cy="7150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รายงานผล</a:t>
            </a:r>
            <a:r>
              <a:rPr lang="th-TH" sz="1600" b="1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2567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เดือน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ผ่านระบบ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 - SAR</a:t>
            </a: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8970E13A-F996-CF85-CE48-3586AFB71F8C}"/>
              </a:ext>
            </a:extLst>
          </p:cNvPr>
          <p:cNvSpPr/>
          <p:nvPr/>
        </p:nvSpPr>
        <p:spPr>
          <a:xfrm rot="5400000">
            <a:off x="3296777" y="3680184"/>
            <a:ext cx="180000" cy="504000"/>
          </a:xfrm>
          <a:prstGeom prst="rightBrace">
            <a:avLst/>
          </a:prstGeom>
          <a:ln w="12700">
            <a:solidFill>
              <a:srgbClr val="3B5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C51DD39-2309-0E39-208B-08B4A1EDA9C7}"/>
              </a:ext>
            </a:extLst>
          </p:cNvPr>
          <p:cNvCxnSpPr>
            <a:cxnSpLocks/>
          </p:cNvCxnSpPr>
          <p:nvPr/>
        </p:nvCxnSpPr>
        <p:spPr>
          <a:xfrm>
            <a:off x="3059702" y="4044080"/>
            <a:ext cx="0" cy="1224000"/>
          </a:xfrm>
          <a:prstGeom prst="line">
            <a:avLst/>
          </a:prstGeom>
          <a:ln w="12700">
            <a:solidFill>
              <a:srgbClr val="3B54A6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E0D1B43-7FC6-8DA4-FF11-A62BF3D93AFB}"/>
              </a:ext>
            </a:extLst>
          </p:cNvPr>
          <p:cNvCxnSpPr>
            <a:cxnSpLocks/>
          </p:cNvCxnSpPr>
          <p:nvPr/>
        </p:nvCxnSpPr>
        <p:spPr>
          <a:xfrm>
            <a:off x="3386315" y="4044080"/>
            <a:ext cx="0" cy="180000"/>
          </a:xfrm>
          <a:prstGeom prst="line">
            <a:avLst/>
          </a:prstGeom>
          <a:ln w="12700">
            <a:solidFill>
              <a:srgbClr val="3B54A6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5DFAADB-8530-2A20-6436-EFDAEC17DD3E}"/>
              </a:ext>
            </a:extLst>
          </p:cNvPr>
          <p:cNvSpPr txBox="1"/>
          <p:nvPr/>
        </p:nvSpPr>
        <p:spPr>
          <a:xfrm>
            <a:off x="7602439" y="5317155"/>
            <a:ext cx="2170174" cy="15016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</a:t>
            </a:r>
            <a:r>
              <a:rPr kumimoji="0" lang="th-TH" sz="1600" b="1" i="0" u="none" strike="noStrike" kern="1200" cap="none" normalizeH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จัดประชุมคณะกรรมการกำกับฯ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</a:t>
            </a:r>
            <a:r>
              <a:rPr lang="en-US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กรอบการประเมินฯ ปี </a:t>
            </a:r>
            <a:r>
              <a:rPr lang="en-US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2569</a:t>
            </a:r>
          </a:p>
          <a:p>
            <a:pPr marL="92075" indent="-92075">
              <a:lnSpc>
                <a:spcPct val="80000"/>
              </a:lnSpc>
              <a:buFontTx/>
              <a:buChar char="-"/>
              <a:defRPr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b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  <a:r>
              <a:rPr lang="th-TH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2569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Early Warning </a:t>
            </a:r>
            <a:r>
              <a:rPr lang="th-TH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sz="140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2568</a:t>
            </a:r>
            <a:r>
              <a:rPr lang="en-US" sz="1400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</a:t>
            </a:r>
            <a:endParaRPr lang="en-US" sz="14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 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การปรับเปลี่ยนรายละเอียดตัวชี้วัดระดับกรม ปี </a:t>
            </a:r>
            <a:r>
              <a:rPr lang="en-US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 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 </a:t>
            </a:r>
            <a:r>
              <a:rPr lang="en-US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เดือน 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 และแจ้งผลแก่สำนักงาน </a:t>
            </a:r>
            <a:r>
              <a:rPr lang="th-TH" sz="1400" spc="-3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4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kumimoji="0" lang="th-TH" sz="14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6A3494-9690-8688-6125-864CE25269B2}"/>
              </a:ext>
            </a:extLst>
          </p:cNvPr>
          <p:cNvSpPr txBox="1"/>
          <p:nvPr/>
        </p:nvSpPr>
        <p:spPr>
          <a:xfrm>
            <a:off x="2444360" y="5313782"/>
            <a:ext cx="2139909" cy="6399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normalizeH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จัดประชุมคณะกรรมการกำกับฯ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เพื่อพิจารณา</a:t>
            </a:r>
            <a:r>
              <a:rPr lang="th-TH" sz="14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 ปี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 </a:t>
            </a:r>
            <a:b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และจัดส่งให้สำนักงาน </a:t>
            </a:r>
            <a:r>
              <a:rPr kumimoji="0" lang="th-TH" sz="14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ก.พ.ร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FCD268-7BBF-4F48-5BCD-3EB8EC5B2142}"/>
              </a:ext>
            </a:extLst>
          </p:cNvPr>
          <p:cNvSpPr txBox="1"/>
          <p:nvPr/>
        </p:nvSpPr>
        <p:spPr>
          <a:xfrm>
            <a:off x="3853185" y="929516"/>
            <a:ext cx="2364043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ตรวจประเมิน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</a:t>
            </a:r>
            <a:r>
              <a:rPr lang="th-TH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en-US" sz="16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เดือน ส่งผลการประเมินให้</a:t>
            </a: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 </a:t>
            </a:r>
            <a:br>
              <a:rPr kumimoji="0" lang="en-US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และสำนักงาน ก.พ.</a:t>
            </a:r>
            <a:endParaRPr kumimoji="0" lang="en-US" sz="16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0" name="Right Brace 29">
            <a:extLst>
              <a:ext uri="{FF2B5EF4-FFF2-40B4-BE49-F238E27FC236}">
                <a16:creationId xmlns:a16="http://schemas.microsoft.com/office/drawing/2014/main" id="{8DD35A04-2019-3092-9B53-23CF29248512}"/>
              </a:ext>
            </a:extLst>
          </p:cNvPr>
          <p:cNvSpPr/>
          <p:nvPr/>
        </p:nvSpPr>
        <p:spPr>
          <a:xfrm rot="16200000">
            <a:off x="4030768" y="2897580"/>
            <a:ext cx="182880" cy="599545"/>
          </a:xfrm>
          <a:prstGeom prst="rightBrace">
            <a:avLst/>
          </a:prstGeom>
          <a:ln w="12700">
            <a:solidFill>
              <a:srgbClr val="478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56553C-5342-1C5E-298E-27EA191B943A}"/>
              </a:ext>
            </a:extLst>
          </p:cNvPr>
          <p:cNvSpPr txBox="1"/>
          <p:nvPr/>
        </p:nvSpPr>
        <p:spPr>
          <a:xfrm>
            <a:off x="4398195" y="2491285"/>
            <a:ext cx="1823524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สรุปผลการประเมิน 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2567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เสนอ นรม. รนม. รมต. คณะกรรมการกำกับฯ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8FF8CF-2F1A-7E6E-DBDC-9D2D046EEED5}"/>
              </a:ext>
            </a:extLst>
          </p:cNvPr>
          <p:cNvCxnSpPr>
            <a:cxnSpLocks/>
          </p:cNvCxnSpPr>
          <p:nvPr/>
        </p:nvCxnSpPr>
        <p:spPr>
          <a:xfrm>
            <a:off x="4120754" y="1619513"/>
            <a:ext cx="0" cy="1464192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6EDC182-9430-26E2-0859-6417063D6B73}"/>
              </a:ext>
            </a:extLst>
          </p:cNvPr>
          <p:cNvCxnSpPr>
            <a:cxnSpLocks/>
          </p:cNvCxnSpPr>
          <p:nvPr/>
        </p:nvCxnSpPr>
        <p:spPr>
          <a:xfrm>
            <a:off x="4677213" y="3174418"/>
            <a:ext cx="0" cy="180000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FD08AE24-D464-86E3-26C9-BD6DE7BD0C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98" t="14622" r="24511" b="17060"/>
          <a:stretch/>
        </p:blipFill>
        <p:spPr>
          <a:xfrm>
            <a:off x="4696209" y="5274540"/>
            <a:ext cx="219966" cy="283060"/>
          </a:xfrm>
          <a:prstGeom prst="rect">
            <a:avLst/>
          </a:prstGeom>
        </p:spPr>
      </p:pic>
      <p:pic>
        <p:nvPicPr>
          <p:cNvPr id="64" name="Picture 63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D672B8AA-1EC2-CD0E-CAC0-FEE5D5DEF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98" t="14622" r="24511" b="17060"/>
          <a:stretch/>
        </p:blipFill>
        <p:spPr>
          <a:xfrm>
            <a:off x="7612435" y="5274540"/>
            <a:ext cx="219966" cy="283060"/>
          </a:xfrm>
          <a:prstGeom prst="rect">
            <a:avLst/>
          </a:prstGeom>
        </p:spPr>
      </p:pic>
      <p:sp>
        <p:nvSpPr>
          <p:cNvPr id="66" name="Right Brace 65">
            <a:extLst>
              <a:ext uri="{FF2B5EF4-FFF2-40B4-BE49-F238E27FC236}">
                <a16:creationId xmlns:a16="http://schemas.microsoft.com/office/drawing/2014/main" id="{DCEAB3A2-CFE8-3C06-176E-7960469E919D}"/>
              </a:ext>
            </a:extLst>
          </p:cNvPr>
          <p:cNvSpPr/>
          <p:nvPr/>
        </p:nvSpPr>
        <p:spPr>
          <a:xfrm rot="16200000" flipH="1" flipV="1">
            <a:off x="9742362" y="3320183"/>
            <a:ext cx="180000" cy="1224000"/>
          </a:xfrm>
          <a:prstGeom prst="rightBrace">
            <a:avLst>
              <a:gd name="adj1" fmla="val 8333"/>
              <a:gd name="adj2" fmla="val 3411"/>
            </a:avLst>
          </a:prstGeom>
          <a:ln w="12700">
            <a:solidFill>
              <a:srgbClr val="478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191614-D7FC-548C-0BFC-F67E55FFA71A}"/>
              </a:ext>
            </a:extLst>
          </p:cNvPr>
          <p:cNvCxnSpPr>
            <a:cxnSpLocks/>
          </p:cNvCxnSpPr>
          <p:nvPr/>
        </p:nvCxnSpPr>
        <p:spPr>
          <a:xfrm>
            <a:off x="10401816" y="4044080"/>
            <a:ext cx="0" cy="1224000"/>
          </a:xfrm>
          <a:prstGeom prst="line">
            <a:avLst/>
          </a:prstGeom>
          <a:ln w="12700">
            <a:solidFill>
              <a:srgbClr val="4788C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62D43B04-2B33-0BCE-88E9-BBA1580EBDFD}"/>
              </a:ext>
            </a:extLst>
          </p:cNvPr>
          <p:cNvSpPr txBox="1"/>
          <p:nvPr/>
        </p:nvSpPr>
        <p:spPr>
          <a:xfrm>
            <a:off x="9682570" y="5314610"/>
            <a:ext cx="2160111" cy="6522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-6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</a:t>
            </a:r>
            <a:r>
              <a:rPr kumimoji="0" lang="th-TH" sz="1600" b="1" i="0" u="none" strike="noStrike" kern="1200" cap="none" normalizeH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จัดประชุมคณะกรรมการกำกับฯ </a:t>
            </a:r>
            <a:b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เพื่อพิจารณา</a:t>
            </a:r>
            <a:r>
              <a:rPr lang="th-TH" sz="1400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 ปี </a:t>
            </a:r>
            <a:r>
              <a:rPr kumimoji="0" lang="en-US" sz="14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2569 </a:t>
            </a:r>
            <a:b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และจัดส่งให้สำนักงาน </a:t>
            </a:r>
            <a:r>
              <a:rPr kumimoji="0" lang="th-TH" sz="1400" b="0" i="0" u="none" strike="noStrike" kern="1200" cap="none" spc="-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ก.พ.ร</a:t>
            </a:r>
            <a:r>
              <a:rPr kumimoji="0" lang="th-TH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</a:p>
        </p:txBody>
      </p:sp>
      <p:pic>
        <p:nvPicPr>
          <p:cNvPr id="69" name="Picture 68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56CF6A30-2B23-6E07-38F7-CB5A99014C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98" t="14622" r="24511" b="17060"/>
          <a:stretch/>
        </p:blipFill>
        <p:spPr>
          <a:xfrm>
            <a:off x="9700834" y="5274540"/>
            <a:ext cx="219966" cy="283060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A5B25CB8-575A-4A49-31C2-11C7A8D08232}"/>
              </a:ext>
            </a:extLst>
          </p:cNvPr>
          <p:cNvSpPr txBox="1"/>
          <p:nvPr/>
        </p:nvSpPr>
        <p:spPr>
          <a:xfrm>
            <a:off x="1001254" y="2491285"/>
            <a:ext cx="1881155" cy="493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แจ้ง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2567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(ถ้ามี) 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(15 ก.ค. 67)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352F731-2053-7675-AB58-4C11BD734E45}"/>
              </a:ext>
            </a:extLst>
          </p:cNvPr>
          <p:cNvCxnSpPr>
            <a:cxnSpLocks/>
          </p:cNvCxnSpPr>
          <p:nvPr/>
        </p:nvCxnSpPr>
        <p:spPr>
          <a:xfrm>
            <a:off x="1506872" y="3101888"/>
            <a:ext cx="0" cy="216000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8A66123-8289-1839-5E85-F5A0298DE471}"/>
              </a:ext>
            </a:extLst>
          </p:cNvPr>
          <p:cNvSpPr txBox="1"/>
          <p:nvPr/>
        </p:nvSpPr>
        <p:spPr>
          <a:xfrm>
            <a:off x="9772614" y="6036453"/>
            <a:ext cx="2308246" cy="674544"/>
          </a:xfrm>
          <a:prstGeom prst="rect">
            <a:avLst/>
          </a:prstGeom>
          <a:solidFill>
            <a:srgbClr val="DDEBF3"/>
          </a:solidFill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</a:pPr>
            <a:r>
              <a:rPr lang="th-TH" sz="14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</a:t>
            </a:r>
            <a:r>
              <a:rPr lang="en-US" sz="14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br>
              <a:rPr lang="en-US" sz="14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 1 ปีงบประมาณควรจัดประชุมคณะกรรมการกำกับฯ อย่างน้อย 3 ครั้ง</a:t>
            </a:r>
            <a:endParaRPr lang="en-US" sz="14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9E5E058-E008-2A54-33B8-411E153FFFF7}"/>
              </a:ext>
            </a:extLst>
          </p:cNvPr>
          <p:cNvSpPr txBox="1"/>
          <p:nvPr/>
        </p:nvSpPr>
        <p:spPr>
          <a:xfrm>
            <a:off x="6240048" y="4235546"/>
            <a:ext cx="1681984" cy="7150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รายงานผล</a:t>
            </a:r>
            <a:r>
              <a:rPr lang="th-TH" sz="1600" b="1" spc="-30" dirty="0">
                <a:solidFill>
                  <a:srgbClr val="4788C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เดือน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ผ่านระบบ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 - SAR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C0A6203-A753-1205-79E2-B912ECC593A6}"/>
              </a:ext>
            </a:extLst>
          </p:cNvPr>
          <p:cNvSpPr txBox="1"/>
          <p:nvPr/>
        </p:nvSpPr>
        <p:spPr>
          <a:xfrm>
            <a:off x="10445022" y="4234352"/>
            <a:ext cx="1681984" cy="7150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รายงานผล</a:t>
            </a:r>
            <a:r>
              <a:rPr lang="th-TH" sz="1600" b="1" spc="-30" dirty="0">
                <a:solidFill>
                  <a:srgbClr val="50C8E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ตัวชี้วัดระดับกรม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1600" b="1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</a:t>
            </a: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50C8EB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12 เดือน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ผ่านระบบ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 - SAR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FBB612C-C942-81BF-DA71-20A5C0FD266B}"/>
              </a:ext>
            </a:extLst>
          </p:cNvPr>
          <p:cNvSpPr txBox="1"/>
          <p:nvPr/>
        </p:nvSpPr>
        <p:spPr>
          <a:xfrm>
            <a:off x="700250" y="-778017"/>
            <a:ext cx="2071790" cy="727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 </a:t>
            </a:r>
            <a:r>
              <a:rPr kumimoji="0" lang="en-US" sz="17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</a:t>
            </a:r>
            <a:r>
              <a:rPr kumimoji="0" lang="th-TH" sz="1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</a:t>
            </a:r>
            <a:r>
              <a:rPr kumimoji="0" lang="th-TH" sz="17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ตัวชี้วัดระดับกรม ปี</a:t>
            </a:r>
            <a:r>
              <a:rPr kumimoji="0" lang="en-US" sz="17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</a:t>
            </a:r>
            <a:r>
              <a:rPr kumimoji="0" lang="th-TH" sz="17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แจ้ง รนม. รมต. คณะกรรมการกำกับฯ</a:t>
            </a:r>
          </a:p>
        </p:txBody>
      </p:sp>
      <p:pic>
        <p:nvPicPr>
          <p:cNvPr id="91" name="Graphic 90" descr="Marker with solid fill">
            <a:extLst>
              <a:ext uri="{FF2B5EF4-FFF2-40B4-BE49-F238E27FC236}">
                <a16:creationId xmlns:a16="http://schemas.microsoft.com/office/drawing/2014/main" id="{189D9FC8-2A5E-1EF1-DAF6-A779433BCD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72625" y="1302564"/>
            <a:ext cx="327973" cy="327973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6F691D0F-73D9-0B4E-3767-B229839AF9D8}"/>
              </a:ext>
            </a:extLst>
          </p:cNvPr>
          <p:cNvSpPr txBox="1"/>
          <p:nvPr/>
        </p:nvSpPr>
        <p:spPr>
          <a:xfrm>
            <a:off x="9279746" y="1675305"/>
            <a:ext cx="1865376" cy="6949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ตัวชี้วัดการประเมินผลฯ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2569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ให้คณะกรรมการกำกับฯ และ รมต. เพื่อใช้ในการกำกับ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310B6C9-B8E4-3650-FF0A-F60D9B2E561A}"/>
              </a:ext>
            </a:extLst>
          </p:cNvPr>
          <p:cNvCxnSpPr>
            <a:cxnSpLocks/>
          </p:cNvCxnSpPr>
          <p:nvPr/>
        </p:nvCxnSpPr>
        <p:spPr>
          <a:xfrm>
            <a:off x="11015808" y="2249033"/>
            <a:ext cx="0" cy="1097280"/>
          </a:xfrm>
          <a:prstGeom prst="line">
            <a:avLst/>
          </a:prstGeom>
          <a:ln w="12700">
            <a:solidFill>
              <a:srgbClr val="50C8EB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EB1CD260-B478-336E-8877-77A1F27375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98" t="14622" r="24511" b="17060"/>
          <a:stretch/>
        </p:blipFill>
        <p:spPr>
          <a:xfrm>
            <a:off x="9852175" y="6225359"/>
            <a:ext cx="219966" cy="283060"/>
          </a:xfrm>
          <a:prstGeom prst="rect">
            <a:avLst/>
          </a:prstGeom>
        </p:spPr>
      </p:pic>
      <p:sp>
        <p:nvSpPr>
          <p:cNvPr id="65" name="Slide Number Placeholder 1">
            <a:extLst>
              <a:ext uri="{FF2B5EF4-FFF2-40B4-BE49-F238E27FC236}">
                <a16:creationId xmlns:a16="http://schemas.microsoft.com/office/drawing/2014/main" id="{D070CC98-7941-C28A-4D71-0EE492AD4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68518" y="661352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114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E20E63-02B2-AB89-FBA7-D2444F2662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52566F-D453-4828-5DF6-710DBDC55AB0}"/>
              </a:ext>
            </a:extLst>
          </p:cNvPr>
          <p:cNvSpPr txBox="1"/>
          <p:nvPr/>
        </p:nvSpPr>
        <p:spPr>
          <a:xfrm>
            <a:off x="431400" y="208521"/>
            <a:ext cx="108922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กรอบแนวทางการประเมินส่วนราชการฯ ประจำปีงบประมาณ พ.ศ.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2566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และ 256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7 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920437-618A-A36C-5598-E91990FFA379}"/>
              </a:ext>
            </a:extLst>
          </p:cNvPr>
          <p:cNvSpPr txBox="1"/>
          <p:nvPr/>
        </p:nvSpPr>
        <p:spPr>
          <a:xfrm>
            <a:off x="101391" y="1470297"/>
            <a:ext cx="5539562" cy="369332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461963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การประเมินประสิทธิผล</a:t>
            </a:r>
            <a:r>
              <a:rPr kumimoji="0" lang="th-TH" sz="18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Performance Base)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(ร้อยละ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70)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324C34-5552-640E-040E-8688F3F6ABE5}"/>
              </a:ext>
            </a:extLst>
          </p:cNvPr>
          <p:cNvSpPr txBox="1"/>
          <p:nvPr/>
        </p:nvSpPr>
        <p:spPr>
          <a:xfrm>
            <a:off x="101391" y="4303970"/>
            <a:ext cx="5539564" cy="369332"/>
          </a:xfrm>
          <a:prstGeom prst="rect">
            <a:avLst/>
          </a:prstGeom>
          <a:solidFill>
            <a:srgbClr val="C092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461963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การประเมินศักยภาพใน</a:t>
            </a:r>
            <a:r>
              <a:rPr kumimoji="0" lang="th-TH" sz="1800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(Potential Base) (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30)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5" name="Table 13">
            <a:extLst>
              <a:ext uri="{FF2B5EF4-FFF2-40B4-BE49-F238E27FC236}">
                <a16:creationId xmlns:a16="http://schemas.microsoft.com/office/drawing/2014/main" id="{48F893D8-930F-4FC4-A5FE-0473DD6E59C2}"/>
              </a:ext>
            </a:extLst>
          </p:cNvPr>
          <p:cNvGraphicFramePr>
            <a:graphicFrameLocks noGrp="1"/>
          </p:cNvGraphicFramePr>
          <p:nvPr/>
        </p:nvGraphicFramePr>
        <p:xfrm>
          <a:off x="101391" y="1840466"/>
          <a:ext cx="5539562" cy="318453"/>
        </p:xfrm>
        <a:graphic>
          <a:graphicData uri="http://schemas.openxmlformats.org/drawingml/2006/table">
            <a:tbl>
              <a:tblPr firstRow="1" bandRow="1"/>
              <a:tblGrid>
                <a:gridCol w="5539562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1.1	</a:t>
                      </a:r>
                      <a:r>
                        <a:rPr lang="th-TH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en-US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Functional KPIs</a:t>
                      </a: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6D3C2571-BE18-C1D5-9FFC-FA08D461D50B}"/>
              </a:ext>
            </a:extLst>
          </p:cNvPr>
          <p:cNvSpPr txBox="1"/>
          <p:nvPr/>
        </p:nvSpPr>
        <p:spPr>
          <a:xfrm>
            <a:off x="6324981" y="1491798"/>
            <a:ext cx="5539562" cy="369332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461963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การประเมินประสิทธิผล</a:t>
            </a:r>
            <a:r>
              <a:rPr kumimoji="0" lang="th-TH" sz="18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Performance Base)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(ร้อยละ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70)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A6A5052-BB77-73E2-8B16-FFCFE47C5E75}"/>
              </a:ext>
            </a:extLst>
          </p:cNvPr>
          <p:cNvSpPr txBox="1"/>
          <p:nvPr/>
        </p:nvSpPr>
        <p:spPr>
          <a:xfrm>
            <a:off x="6324979" y="4328552"/>
            <a:ext cx="5539564" cy="369332"/>
          </a:xfrm>
          <a:prstGeom prst="rect">
            <a:avLst/>
          </a:prstGeom>
          <a:solidFill>
            <a:srgbClr val="C092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461963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การประเมินศักยภาพใน</a:t>
            </a:r>
            <a:r>
              <a:rPr kumimoji="0" lang="th-TH" sz="1800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การดำเนินงาน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(Potential Base)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30)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8" name="Table 13">
            <a:extLst>
              <a:ext uri="{FF2B5EF4-FFF2-40B4-BE49-F238E27FC236}">
                <a16:creationId xmlns:a16="http://schemas.microsoft.com/office/drawing/2014/main" id="{859E13B4-FE92-9EE2-523E-AF97B0678069}"/>
              </a:ext>
            </a:extLst>
          </p:cNvPr>
          <p:cNvGraphicFramePr>
            <a:graphicFrameLocks noGrp="1"/>
          </p:cNvGraphicFramePr>
          <p:nvPr/>
        </p:nvGraphicFramePr>
        <p:xfrm>
          <a:off x="6324980" y="2213866"/>
          <a:ext cx="5539562" cy="1320292"/>
        </p:xfrm>
        <a:graphic>
          <a:graphicData uri="http://schemas.openxmlformats.org/drawingml/2006/table">
            <a:tbl>
              <a:tblPr firstRow="1" bandRow="1"/>
              <a:tblGrid>
                <a:gridCol w="5539562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2253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509588" marR="0" lvl="0" indent="-1698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การดำเนินงานตามยุทธศาสตร์ชาติ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แผนแม่บทภายใต้ยุทธศาสตร์ชาติ </a:t>
                      </a: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แผนพัฒนาการเศรษฐกิจและ</a:t>
                      </a:r>
                      <a:b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สังคมแห่งชาติ ฉบับที่ </a:t>
                      </a:r>
                      <a:r>
                        <a:rPr lang="en-US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มติคณะรัฐมนตรี นโยบาย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รัฐบาล โดยเฉพาะนโยบายเร่งด่วน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Agenda KPIs)</a:t>
                      </a:r>
                    </a:p>
                  </a:txBody>
                  <a:tcPr marR="0"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  <a:tr h="1282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509588" marR="0" lvl="0" indent="-1698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</a:t>
                      </a:r>
                      <a:r>
                        <a:rPr lang="th-TH" sz="1400" b="0" spc="-3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การบูรณาการร่วมกันภายใต้ภารกิจเดียวกัน</a:t>
                      </a:r>
                      <a:r>
                        <a:rPr lang="en-US" sz="1400" b="0" spc="-3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th-TH" sz="1400" b="0" spc="-3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</a:t>
                      </a:r>
                      <a:r>
                        <a:rPr lang="en-US" sz="1400" b="0" spc="-3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 by Function)</a:t>
                      </a:r>
                      <a:r>
                        <a:rPr lang="th-TH" sz="1400" b="0" spc="-3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endParaRPr lang="en-US" sz="1400" b="0" kern="1200" spc="-3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858073"/>
                  </a:ext>
                </a:extLst>
              </a:tr>
              <a:tr h="2253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509588" indent="-169863" algn="l" defTabSz="914400" rtl="0" eaLnBrk="1" latinLnBrk="0" hangingPunct="1">
                        <a:lnSpc>
                          <a:spcPct val="85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ผลการดำเนินงานตามภารกิจพื้นฐาน งานประจำ งานตามหน้าที่ความรับผิดชอบหลัก งานตามกฎหมาย กฎ </a:t>
                      </a:r>
                      <a:r>
                        <a:rPr lang="th-TH" sz="1400" b="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หรือภารกิจในพื้นที่/ท้องถิ่น ภูมิภาค จังหวัด กลุ่มจังหวัด </a:t>
                      </a:r>
                      <a:endParaRPr lang="en-US" sz="1400" b="0" spc="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774816"/>
                  </a:ext>
                </a:extLst>
              </a:tr>
              <a:tr h="1282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509588" indent="-169863" algn="l" defTabSz="914400" rtl="0" eaLnBrk="1" latinLnBrk="0" hangingPunct="1">
                        <a:lnSpc>
                          <a:spcPct val="85000"/>
                        </a:lnSpc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ผลการดำเนินงานของดัชนีชี้วัดสากลที่วัดผลตามภารกิจของหน่วยงาน (</a:t>
                      </a:r>
                      <a:r>
                        <a:rPr lang="en-US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International KPIs)</a:t>
                      </a: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013397"/>
                  </a:ext>
                </a:extLst>
              </a:tr>
            </a:tbl>
          </a:graphicData>
        </a:graphic>
      </p:graphicFrame>
      <p:graphicFrame>
        <p:nvGraphicFramePr>
          <p:cNvPr id="39" name="Table 13">
            <a:extLst>
              <a:ext uri="{FF2B5EF4-FFF2-40B4-BE49-F238E27FC236}">
                <a16:creationId xmlns:a16="http://schemas.microsoft.com/office/drawing/2014/main" id="{3D36D4F8-00EB-50E4-4B3F-58CD1F830330}"/>
              </a:ext>
            </a:extLst>
          </p:cNvPr>
          <p:cNvGraphicFramePr>
            <a:graphicFrameLocks noGrp="1"/>
          </p:cNvGraphicFramePr>
          <p:nvPr/>
        </p:nvGraphicFramePr>
        <p:xfrm>
          <a:off x="6324978" y="4680098"/>
          <a:ext cx="5539565" cy="1988134"/>
        </p:xfrm>
        <a:graphic>
          <a:graphicData uri="http://schemas.openxmlformats.org/drawingml/2006/table">
            <a:tbl>
              <a:tblPr firstRow="1" bandRow="1"/>
              <a:tblGrid>
                <a:gridCol w="5539565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3110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2.1</a:t>
                      </a:r>
                      <a:r>
                        <a:rPr lang="th-TH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th-TH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การพัฒนาองค์การสู่ดิจิทัล </a:t>
                      </a:r>
                      <a:r>
                        <a:rPr lang="th-TH" sz="2000" b="1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(ร้อยละ </a:t>
                      </a:r>
                      <a:r>
                        <a:rPr lang="en-US" sz="2000" b="1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20</a:t>
                      </a:r>
                      <a:r>
                        <a:rPr lang="th-TH" sz="2000" b="1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)</a:t>
                      </a:r>
                      <a:endParaRPr lang="en-US" sz="2000" b="1" kern="1200" spc="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  <a:tr h="10921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536575" marR="0" lvl="0" indent="-1793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การสร้างนวัตกรรมในการปรับปรุงกระบวนงานหรือการให้บริการ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e-Service)</a:t>
                      </a:r>
                    </a:p>
                    <a:p>
                      <a:pPr marL="536575" marR="0" lvl="0" indent="-1793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การพัฒนาระบบข้อมูลให้เป็นดิจิทัล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Digitize Data) 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ทั้งข้อมูลที่ใช้ภายในหน่วยงาน และข้อมูลที่จะเผยแพร่สู่หน่วยงานภายนอก/สาธารณะ เพื่อนำไปสู่การเปิดเผยข้อมูลภาครัฐ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Open Data)</a:t>
                      </a:r>
                      <a:endParaRPr lang="th-TH" sz="1400" b="0" kern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  <a:p>
                      <a:pPr marL="536575" marR="0" lvl="0" indent="-1793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การปรับเปลี่ยนหน่วยงานไปสู่ความเป็นดิจิทัล (</a:t>
                      </a:r>
                      <a:r>
                        <a:rPr lang="en-US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Digital Transformation</a:t>
                      </a: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)</a:t>
                      </a:r>
                      <a:endParaRPr lang="en-US" sz="1400" b="0" kern="1200" spc="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352048"/>
                  </a:ext>
                </a:extLst>
              </a:tr>
              <a:tr h="320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4163" indent="-284163" algn="l" defTabSz="914400" rtl="0" eaLnBrk="1" latinLnBrk="0" hangingPunct="1">
                        <a:lnSpc>
                          <a:spcPct val="85000"/>
                        </a:lnSpc>
                        <a:buFontTx/>
                        <a:buNone/>
                      </a:pPr>
                      <a:r>
                        <a:rPr lang="en-US" sz="2000" b="1" spc="-5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2.2	</a:t>
                      </a:r>
                      <a:r>
                        <a:rPr lang="th-TH" sz="2000" b="1" spc="-5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การประเมินสถานะของหน่วยงานในการเป็นระบบราชการ 4.0 (</a:t>
                      </a:r>
                      <a:r>
                        <a:rPr lang="en-US" sz="2000" b="1" spc="-5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PMQA 4.0) </a:t>
                      </a:r>
                      <a:r>
                        <a:rPr lang="th-TH" sz="2000" b="1" kern="1200" spc="-5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(ร้อยละ 1</a:t>
                      </a:r>
                      <a:r>
                        <a:rPr lang="en-US" sz="2000" b="1" kern="1200" spc="-5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0</a:t>
                      </a:r>
                      <a:r>
                        <a:rPr lang="th-TH" sz="2000" b="1" kern="1200" spc="-5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)</a:t>
                      </a:r>
                      <a:endParaRPr lang="en-US" sz="2000" b="1" kern="1200" spc="-50" baseline="0" dirty="0">
                        <a:solidFill>
                          <a:srgbClr val="0000FF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080076"/>
                  </a:ext>
                </a:extLst>
              </a:tr>
            </a:tbl>
          </a:graphicData>
        </a:graphic>
      </p:graphicFrame>
      <p:graphicFrame>
        <p:nvGraphicFramePr>
          <p:cNvPr id="40" name="Table 13">
            <a:extLst>
              <a:ext uri="{FF2B5EF4-FFF2-40B4-BE49-F238E27FC236}">
                <a16:creationId xmlns:a16="http://schemas.microsoft.com/office/drawing/2014/main" id="{EEFB9158-C91F-1BF2-BC13-326CDBDAB565}"/>
              </a:ext>
            </a:extLst>
          </p:cNvPr>
          <p:cNvGraphicFramePr>
            <a:graphicFrameLocks noGrp="1"/>
          </p:cNvGraphicFramePr>
          <p:nvPr/>
        </p:nvGraphicFramePr>
        <p:xfrm>
          <a:off x="6324981" y="1861967"/>
          <a:ext cx="5539562" cy="318453"/>
        </p:xfrm>
        <a:graphic>
          <a:graphicData uri="http://schemas.openxmlformats.org/drawingml/2006/table">
            <a:tbl>
              <a:tblPr firstRow="1" bandRow="1"/>
              <a:tblGrid>
                <a:gridCol w="5539562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1.1	</a:t>
                      </a:r>
                      <a:r>
                        <a:rPr lang="th-TH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ตัวชี้วัดตามภารกิจ (</a:t>
                      </a:r>
                      <a:r>
                        <a:rPr lang="en-US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Functional KPIs</a:t>
                      </a:r>
                      <a:r>
                        <a:rPr lang="th-TH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)</a:t>
                      </a:r>
                      <a:endParaRPr lang="en-US" sz="2000" b="1" kern="1200" spc="0" baseline="0" dirty="0">
                        <a:solidFill>
                          <a:srgbClr val="0000FF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</a:tbl>
          </a:graphicData>
        </a:graphic>
      </p:graphicFrame>
      <p:graphicFrame>
        <p:nvGraphicFramePr>
          <p:cNvPr id="41" name="Table 13">
            <a:extLst>
              <a:ext uri="{FF2B5EF4-FFF2-40B4-BE49-F238E27FC236}">
                <a16:creationId xmlns:a16="http://schemas.microsoft.com/office/drawing/2014/main" id="{D7009638-F345-3CDC-A3CA-90E1300E9F78}"/>
              </a:ext>
            </a:extLst>
          </p:cNvPr>
          <p:cNvGraphicFramePr>
            <a:graphicFrameLocks noGrp="1"/>
          </p:cNvGraphicFramePr>
          <p:nvPr/>
        </p:nvGraphicFramePr>
        <p:xfrm>
          <a:off x="6324979" y="3527267"/>
          <a:ext cx="5539564" cy="318453"/>
        </p:xfrm>
        <a:graphic>
          <a:graphicData uri="http://schemas.openxmlformats.org/drawingml/2006/table">
            <a:tbl>
              <a:tblPr firstRow="1" bandRow="1"/>
              <a:tblGrid>
                <a:gridCol w="5539564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1.2	 </a:t>
                      </a:r>
                      <a:r>
                        <a:rPr lang="th-TH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ตัวชี้วัดขับเคลื่อนการบูรณาการร่วมกัน (</a:t>
                      </a:r>
                      <a:r>
                        <a:rPr lang="en-US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</a:t>
                      </a:r>
                      <a:r>
                        <a:rPr lang="th-TH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)</a:t>
                      </a:r>
                      <a:endParaRPr lang="en-US" sz="2000" b="1" kern="1200" spc="0" baseline="0" dirty="0">
                        <a:solidFill>
                          <a:srgbClr val="0000FF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</a:tbl>
          </a:graphicData>
        </a:graphic>
      </p:graphicFrame>
      <p:graphicFrame>
        <p:nvGraphicFramePr>
          <p:cNvPr id="42" name="Table 13">
            <a:extLst>
              <a:ext uri="{FF2B5EF4-FFF2-40B4-BE49-F238E27FC236}">
                <a16:creationId xmlns:a16="http://schemas.microsoft.com/office/drawing/2014/main" id="{DC6EF9EC-AAE9-0EAF-72C1-A66D476FE042}"/>
              </a:ext>
            </a:extLst>
          </p:cNvPr>
          <p:cNvGraphicFramePr>
            <a:graphicFrameLocks noGrp="1"/>
          </p:cNvGraphicFramePr>
          <p:nvPr/>
        </p:nvGraphicFramePr>
        <p:xfrm>
          <a:off x="6324980" y="3848368"/>
          <a:ext cx="5539562" cy="420751"/>
        </p:xfrm>
        <a:graphic>
          <a:graphicData uri="http://schemas.openxmlformats.org/drawingml/2006/table">
            <a:tbl>
              <a:tblPr firstRow="1" bandRow="1"/>
              <a:tblGrid>
                <a:gridCol w="5539562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509588" marR="0" lvl="0" indent="-1698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ผลการดำเนินงานการบูรณาการร่วมกันหลายหน่วยงานตามประเด็นนโยบายสำคัญ (</a:t>
                      </a:r>
                      <a:r>
                        <a:rPr lang="en-US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</a:t>
                      </a:r>
                      <a:r>
                        <a:rPr lang="th-TH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en-US" sz="1400" b="0" kern="1200" spc="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by Agenda) </a:t>
                      </a:r>
                      <a:endParaRPr lang="en-US" sz="1400" b="0" kern="1200" spc="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R="0"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</a:tbl>
          </a:graphicData>
        </a:graphic>
      </p:graphicFrame>
      <p:graphicFrame>
        <p:nvGraphicFramePr>
          <p:cNvPr id="43" name="Table 13">
            <a:extLst>
              <a:ext uri="{FF2B5EF4-FFF2-40B4-BE49-F238E27FC236}">
                <a16:creationId xmlns:a16="http://schemas.microsoft.com/office/drawing/2014/main" id="{1C79701D-2473-FD54-5739-753425B0D456}"/>
              </a:ext>
            </a:extLst>
          </p:cNvPr>
          <p:cNvGraphicFramePr>
            <a:graphicFrameLocks noGrp="1"/>
          </p:cNvGraphicFramePr>
          <p:nvPr/>
        </p:nvGraphicFramePr>
        <p:xfrm>
          <a:off x="101390" y="4706220"/>
          <a:ext cx="5539563" cy="1940878"/>
        </p:xfrm>
        <a:graphic>
          <a:graphicData uri="http://schemas.openxmlformats.org/drawingml/2006/table">
            <a:tbl>
              <a:tblPr firstRow="1" bandRow="1"/>
              <a:tblGrid>
                <a:gridCol w="5539563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4249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2.1	</a:t>
                      </a:r>
                      <a:r>
                        <a:rPr lang="th-TH" sz="2000" b="1" kern="1200" spc="-3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การพัฒนาองค์การสู่ดิจิทัล (ร้อยละ 15) </a:t>
                      </a:r>
                      <a:r>
                        <a:rPr lang="th-TH" sz="2000" b="0" kern="1200" spc="-3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เลือกจากประเด็นต่าง ๆ ดังนี้</a:t>
                      </a:r>
                    </a:p>
                    <a:p>
                      <a:pPr marL="361950" marR="0" lvl="0" indent="-79375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การสร้างนวัตกรรมในการปรับปรุงกระบวนงาน หรือการให้บริการ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e-Service)</a:t>
                      </a:r>
                      <a:endParaRPr lang="th-TH" sz="1400" b="0" kern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  <a:p>
                      <a:pPr marL="361950" marR="0" lvl="0" indent="-79375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การพัฒนาระบบข้อมูลให้เป็นดิจิทัล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Digitize Data) 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ทั้งข้อมูลที่ใช้ภายในหน่วยงาน และข้อมูลที่จะเผยแพร่สู่หน่วยงานภายนอก/สาธารณะ เพื่อนำไปสู่การเปิดเผยข้อมูลภาครัฐ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Open Data)</a:t>
                      </a:r>
                      <a:endParaRPr lang="th-TH" sz="1400" b="0" kern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  <a:p>
                      <a:pPr marL="361950" marR="0" lvl="0" indent="-777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-	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การเชื่อมโยงและแบ่งปันข้อมูล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Sharing Data)</a:t>
                      </a:r>
                    </a:p>
                    <a:p>
                      <a:pPr marL="361950" marR="0" lvl="0" indent="-77788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-	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การพัฒนากระบวนการปฏิบัติงานโดยการนำเทคโนโลยีดิจิทัลมาเป็นกลไกหลักในการดำเนินงาน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Digitalize Process) </a:t>
                      </a:r>
                    </a:p>
                  </a:txBody>
                  <a:tcPr marT="27432" marB="27432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  <a:tr h="3421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4163" indent="-284163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2000" b="1" spc="-2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2.2</a:t>
                      </a:r>
                      <a:r>
                        <a:rPr lang="en-US" sz="2000" b="1" spc="-2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	</a:t>
                      </a:r>
                      <a:r>
                        <a:rPr lang="th-TH" sz="2000" b="1" spc="-3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การประเมินสถานะของหน่วยงานในการเป็นระบบราชการ 4.0 (</a:t>
                      </a:r>
                      <a:r>
                        <a:rPr lang="en-US" sz="2000" b="1" spc="-3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PMQA 4.0) </a:t>
                      </a:r>
                      <a:r>
                        <a:rPr lang="en-US" sz="2000" b="1" spc="-2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(</a:t>
                      </a:r>
                      <a:r>
                        <a:rPr lang="th-TH" sz="2000" b="1" spc="-2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ร้อยละ 15)</a:t>
                      </a:r>
                      <a:endParaRPr lang="en-US" sz="2000" b="1" kern="1200" dirty="0">
                        <a:solidFill>
                          <a:srgbClr val="0000FF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T="27432" marB="27432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080076"/>
                  </a:ext>
                </a:extLst>
              </a:tr>
            </a:tbl>
          </a:graphicData>
        </a:graphic>
      </p:graphicFrame>
      <p:sp>
        <p:nvSpPr>
          <p:cNvPr id="44" name="Arrow: Right 43">
            <a:extLst>
              <a:ext uri="{FF2B5EF4-FFF2-40B4-BE49-F238E27FC236}">
                <a16:creationId xmlns:a16="http://schemas.microsoft.com/office/drawing/2014/main" id="{622C905B-6E4E-0DE9-631D-7801700B10C7}"/>
              </a:ext>
            </a:extLst>
          </p:cNvPr>
          <p:cNvSpPr/>
          <p:nvPr/>
        </p:nvSpPr>
        <p:spPr>
          <a:xfrm>
            <a:off x="5701931" y="4214920"/>
            <a:ext cx="514106" cy="614068"/>
          </a:xfrm>
          <a:prstGeom prst="rightArrow">
            <a:avLst/>
          </a:prstGeom>
          <a:solidFill>
            <a:srgbClr val="70AD47"/>
          </a:solidFill>
          <a:ln w="25400" cap="flat" cmpd="sng" algn="ctr">
            <a:solidFill>
              <a:srgbClr val="70AD4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27BCDFD-5E95-7835-0C95-9B7E1DE68C19}"/>
              </a:ext>
            </a:extLst>
          </p:cNvPr>
          <p:cNvSpPr/>
          <p:nvPr/>
        </p:nvSpPr>
        <p:spPr>
          <a:xfrm>
            <a:off x="296780" y="5494339"/>
            <a:ext cx="5218230" cy="622786"/>
          </a:xfrm>
          <a:prstGeom prst="rect">
            <a:avLst/>
          </a:prstGeom>
          <a:noFill/>
          <a:ln w="25400" cap="flat" cmpd="sng" algn="ctr">
            <a:solidFill>
              <a:srgbClr val="ED7D31">
                <a:lumMod val="75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Multiplication Sign 45">
            <a:extLst>
              <a:ext uri="{FF2B5EF4-FFF2-40B4-BE49-F238E27FC236}">
                <a16:creationId xmlns:a16="http://schemas.microsoft.com/office/drawing/2014/main" id="{9D462FB1-1B58-69EB-0A70-773A86984BE6}"/>
              </a:ext>
            </a:extLst>
          </p:cNvPr>
          <p:cNvSpPr/>
          <p:nvPr/>
        </p:nvSpPr>
        <p:spPr>
          <a:xfrm>
            <a:off x="5459540" y="5499852"/>
            <a:ext cx="255779" cy="274844"/>
          </a:xfrm>
          <a:prstGeom prst="mathMultiply">
            <a:avLst/>
          </a:prstGeom>
          <a:solidFill>
            <a:srgbClr val="C00000"/>
          </a:solidFill>
          <a:ln w="25400" cap="flat" cmpd="sng" algn="ctr">
            <a:solidFill>
              <a:srgbClr val="ED7D31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47" name="Table 13">
            <a:extLst>
              <a:ext uri="{FF2B5EF4-FFF2-40B4-BE49-F238E27FC236}">
                <a16:creationId xmlns:a16="http://schemas.microsoft.com/office/drawing/2014/main" id="{6E9E1BD4-4C31-E15B-922B-12CB75C46A70}"/>
              </a:ext>
            </a:extLst>
          </p:cNvPr>
          <p:cNvGraphicFramePr>
            <a:graphicFrameLocks noGrp="1"/>
          </p:cNvGraphicFramePr>
          <p:nvPr/>
        </p:nvGraphicFramePr>
        <p:xfrm>
          <a:off x="102641" y="2197239"/>
          <a:ext cx="5558190" cy="1299096"/>
        </p:xfrm>
        <a:graphic>
          <a:graphicData uri="http://schemas.openxmlformats.org/drawingml/2006/table">
            <a:tbl>
              <a:tblPr firstRow="1" bandRow="1"/>
              <a:tblGrid>
                <a:gridCol w="5558190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65113" marR="0" lvl="0" indent="-179388" algn="l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</a:t>
                      </a: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การดำเนินงานตาม</a:t>
                      </a:r>
                      <a:r>
                        <a:rPr lang="th-TH" sz="1400" b="0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ยุทธศาสตร์ชาติ</a:t>
                      </a:r>
                      <a:r>
                        <a:rPr lang="en-US" sz="1400" b="0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0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แผนแม่บทฯ </a:t>
                      </a:r>
                      <a:r>
                        <a:rPr lang="th-TH" sz="1400" b="0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มติ</a:t>
                      </a:r>
                      <a:r>
                        <a:rPr lang="en-US" sz="1400" b="0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0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ครม. นโยบาย</a:t>
                      </a:r>
                      <a:r>
                        <a:rPr lang="th-TH" sz="1400" b="0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รัฐบาล โดยเฉพาะนโยบายเร่งด่วน </a:t>
                      </a:r>
                      <a:br>
                        <a:rPr lang="en-US" sz="1400" b="0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เช่น การฟื้นฟูเศรษฐกิจ (</a:t>
                      </a:r>
                      <a:r>
                        <a:rPr lang="en-US" sz="1400" b="0" kern="12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Agenda KPI)</a:t>
                      </a:r>
                    </a:p>
                  </a:txBody>
                  <a:tcPr marR="0"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  <a:tr h="1670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65113" marR="0" lvl="0" indent="-179388" algn="l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ผลการดำเนินงานตามนโยบายสำคัญที่</a:t>
                      </a:r>
                      <a:r>
                        <a:rPr lang="th-TH" sz="1400" b="0" spc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เป็น</a:t>
                      </a:r>
                      <a:r>
                        <a:rPr lang="th-TH" sz="1400" b="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การบูรณาการการดำเนินงานร่วมกันหลายหน่วยงาน</a:t>
                      </a:r>
                      <a:r>
                        <a:rPr lang="th-TH" sz="1400" b="0" spc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 (</a:t>
                      </a:r>
                      <a:r>
                        <a:rPr lang="en-US" sz="1400" b="0" spc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KPIs) </a:t>
                      </a:r>
                      <a:endParaRPr lang="en-US" sz="1400" b="0" kern="1200" spc="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858073"/>
                  </a:ext>
                </a:extLst>
              </a:tr>
              <a:tr h="287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65113" indent="-179388" algn="l" defTabSz="914400" rtl="0" eaLnBrk="1" latinLnBrk="0" hangingPunct="1">
                        <a:lnSpc>
                          <a:spcPts val="17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ผลการดำเนินงานตาม</a:t>
                      </a:r>
                      <a:r>
                        <a:rPr lang="th-TH" sz="1400" b="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ภารกิจพื้นฐาน งานประจำ งานตามหน้าที่</a:t>
                      </a: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ความรับผิดชอบหลัก งานตามกฎหมาย กฎ</a:t>
                      </a:r>
                      <a:endParaRPr lang="en-US" sz="1400" b="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  <a:sym typeface="Symbol" panose="05050102010706020507" pitchFamily="18" charset="2"/>
                      </a:endParaRP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774816"/>
                  </a:ext>
                </a:extLst>
              </a:tr>
              <a:tr h="2378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65113" indent="-179388" algn="l" defTabSz="914400" rtl="0" eaLnBrk="1" latinLnBrk="0" hangingPunct="1">
                        <a:lnSpc>
                          <a:spcPts val="17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400" b="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ดัชนีชี้วัดสากล</a:t>
                      </a:r>
                      <a:r>
                        <a:rPr lang="th-TH" sz="1400" b="0" spc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ที่</a:t>
                      </a:r>
                      <a:r>
                        <a:rPr lang="th-TH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วัดผลตามภารกิจของหน่วยงาน (</a:t>
                      </a:r>
                      <a:r>
                        <a:rPr lang="en-US" sz="1400" b="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International KPIs)</a:t>
                      </a: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013397"/>
                  </a:ext>
                </a:extLst>
              </a:tr>
            </a:tbl>
          </a:graphicData>
        </a:graphic>
      </p:graphicFrame>
      <p:graphicFrame>
        <p:nvGraphicFramePr>
          <p:cNvPr id="48" name="Table 13">
            <a:extLst>
              <a:ext uri="{FF2B5EF4-FFF2-40B4-BE49-F238E27FC236}">
                <a16:creationId xmlns:a16="http://schemas.microsoft.com/office/drawing/2014/main" id="{9703C173-6A87-6E53-BA19-00BFDF75698F}"/>
              </a:ext>
            </a:extLst>
          </p:cNvPr>
          <p:cNvGraphicFramePr>
            <a:graphicFrameLocks noGrp="1"/>
          </p:cNvGraphicFramePr>
          <p:nvPr/>
        </p:nvGraphicFramePr>
        <p:xfrm>
          <a:off x="101390" y="3508815"/>
          <a:ext cx="5539564" cy="318453"/>
        </p:xfrm>
        <a:graphic>
          <a:graphicData uri="http://schemas.openxmlformats.org/drawingml/2006/table">
            <a:tbl>
              <a:tblPr firstRow="1" bandRow="1"/>
              <a:tblGrid>
                <a:gridCol w="5539564">
                  <a:extLst>
                    <a:ext uri="{9D8B030D-6E8A-4147-A177-3AD203B41FA5}">
                      <a16:colId xmlns:a16="http://schemas.microsoft.com/office/drawing/2014/main" val="62325400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4163" marR="0" lvl="0" indent="-284163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spc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1.2	 </a:t>
                      </a:r>
                      <a:r>
                        <a:rPr lang="en-US" sz="2000" b="1" kern="1200" spc="0" baseline="0" dirty="0">
                          <a:solidFill>
                            <a:srgbClr val="0000FF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  <a:sym typeface="Symbol" panose="05050102010706020507" pitchFamily="18" charset="2"/>
                        </a:rPr>
                        <a:t>Joint KPIs</a:t>
                      </a:r>
                    </a:p>
                  </a:txBody>
                  <a:tcPr marT="27432" marB="274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157974"/>
                  </a:ext>
                </a:extLst>
              </a:tr>
            </a:tbl>
          </a:graphicData>
        </a:graphic>
      </p:graphicFrame>
      <p:graphicFrame>
        <p:nvGraphicFramePr>
          <p:cNvPr id="49" name="Table 11">
            <a:extLst>
              <a:ext uri="{FF2B5EF4-FFF2-40B4-BE49-F238E27FC236}">
                <a16:creationId xmlns:a16="http://schemas.microsoft.com/office/drawing/2014/main" id="{487FC5AE-F955-01E7-97FB-60F3D156A7DA}"/>
              </a:ext>
            </a:extLst>
          </p:cNvPr>
          <p:cNvGraphicFramePr>
            <a:graphicFrameLocks noGrp="1"/>
          </p:cNvGraphicFramePr>
          <p:nvPr/>
        </p:nvGraphicFramePr>
        <p:xfrm>
          <a:off x="113180" y="979328"/>
          <a:ext cx="5527773" cy="457200"/>
        </p:xfrm>
        <a:graphic>
          <a:graphicData uri="http://schemas.openxmlformats.org/drawingml/2006/table">
            <a:tbl>
              <a:tblPr firstRow="1" bandRow="1"/>
              <a:tblGrid>
                <a:gridCol w="5527773">
                  <a:extLst>
                    <a:ext uri="{9D8B030D-6E8A-4147-A177-3AD203B41FA5}">
                      <a16:colId xmlns:a16="http://schemas.microsoft.com/office/drawing/2014/main" val="2758426036"/>
                    </a:ext>
                  </a:extLst>
                </a:gridCol>
              </a:tblGrid>
              <a:tr h="4332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24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50000"/>
                        <a:lumOff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594635"/>
                  </a:ext>
                </a:extLst>
              </a:tr>
            </a:tbl>
          </a:graphicData>
        </a:graphic>
      </p:graphicFrame>
      <p:graphicFrame>
        <p:nvGraphicFramePr>
          <p:cNvPr id="50" name="Table 11">
            <a:extLst>
              <a:ext uri="{FF2B5EF4-FFF2-40B4-BE49-F238E27FC236}">
                <a16:creationId xmlns:a16="http://schemas.microsoft.com/office/drawing/2014/main" id="{F6B9B260-F41B-7865-D49A-4589D83AF50A}"/>
              </a:ext>
            </a:extLst>
          </p:cNvPr>
          <p:cNvGraphicFramePr>
            <a:graphicFrameLocks noGrp="1"/>
          </p:cNvGraphicFramePr>
          <p:nvPr/>
        </p:nvGraphicFramePr>
        <p:xfrm>
          <a:off x="6324978" y="971607"/>
          <a:ext cx="5562470" cy="457200"/>
        </p:xfrm>
        <a:graphic>
          <a:graphicData uri="http://schemas.openxmlformats.org/drawingml/2006/table">
            <a:tbl>
              <a:tblPr firstRow="1" bandRow="1"/>
              <a:tblGrid>
                <a:gridCol w="5562470">
                  <a:extLst>
                    <a:ext uri="{9D8B030D-6E8A-4147-A177-3AD203B41FA5}">
                      <a16:colId xmlns:a16="http://schemas.microsoft.com/office/drawing/2014/main" val="3819612824"/>
                    </a:ext>
                  </a:extLst>
                </a:gridCol>
              </a:tblGrid>
              <a:tr h="4332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24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594635"/>
                  </a:ext>
                </a:extLst>
              </a:tr>
            </a:tbl>
          </a:graphicData>
        </a:graphic>
      </p:graphicFrame>
      <p:sp>
        <p:nvSpPr>
          <p:cNvPr id="51" name="Arrow: Right 50">
            <a:extLst>
              <a:ext uri="{FF2B5EF4-FFF2-40B4-BE49-F238E27FC236}">
                <a16:creationId xmlns:a16="http://schemas.microsoft.com/office/drawing/2014/main" id="{9CA70F82-1F30-651F-CBF8-C1D57BB038FD}"/>
              </a:ext>
            </a:extLst>
          </p:cNvPr>
          <p:cNvSpPr/>
          <p:nvPr/>
        </p:nvSpPr>
        <p:spPr>
          <a:xfrm>
            <a:off x="5681444" y="1380063"/>
            <a:ext cx="514106" cy="614068"/>
          </a:xfrm>
          <a:prstGeom prst="rightArrow">
            <a:avLst/>
          </a:prstGeom>
          <a:solidFill>
            <a:srgbClr val="70AD47"/>
          </a:solidFill>
          <a:ln w="25400" cap="flat" cmpd="sng" algn="ctr">
            <a:solidFill>
              <a:srgbClr val="70AD4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6" name="Picture 55" descr="A red and white circle with a number one&#10;&#10;Description automatically generated with medium confidence">
            <a:extLst>
              <a:ext uri="{FF2B5EF4-FFF2-40B4-BE49-F238E27FC236}">
                <a16:creationId xmlns:a16="http://schemas.microsoft.com/office/drawing/2014/main" id="{2081F73C-3582-F5F7-E89D-A2753DA48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1" y="1418406"/>
            <a:ext cx="469961" cy="469961"/>
          </a:xfrm>
          <a:prstGeom prst="rect">
            <a:avLst/>
          </a:prstGeom>
        </p:spPr>
      </p:pic>
      <p:pic>
        <p:nvPicPr>
          <p:cNvPr id="57" name="Picture 56" descr="A red number on a white circle&#10;&#10;Description automatically generated with medium confidence">
            <a:extLst>
              <a:ext uri="{FF2B5EF4-FFF2-40B4-BE49-F238E27FC236}">
                <a16:creationId xmlns:a16="http://schemas.microsoft.com/office/drawing/2014/main" id="{3FF7088A-13FF-9E3A-E255-90F04084B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8" y="4253655"/>
            <a:ext cx="469962" cy="469962"/>
          </a:xfrm>
          <a:prstGeom prst="rect">
            <a:avLst/>
          </a:prstGeom>
        </p:spPr>
      </p:pic>
      <p:pic>
        <p:nvPicPr>
          <p:cNvPr id="58" name="Picture 57" descr="A red and white circle with a number one&#10;&#10;Description automatically generated with medium confidence">
            <a:extLst>
              <a:ext uri="{FF2B5EF4-FFF2-40B4-BE49-F238E27FC236}">
                <a16:creationId xmlns:a16="http://schemas.microsoft.com/office/drawing/2014/main" id="{DDCC898C-4D97-E22C-750C-931F515C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322" y="1415379"/>
            <a:ext cx="469961" cy="469961"/>
          </a:xfrm>
          <a:prstGeom prst="rect">
            <a:avLst/>
          </a:prstGeom>
        </p:spPr>
      </p:pic>
      <p:pic>
        <p:nvPicPr>
          <p:cNvPr id="59" name="Picture 58" descr="A red number on a white circle&#10;&#10;Description automatically generated with medium confidence">
            <a:extLst>
              <a:ext uri="{FF2B5EF4-FFF2-40B4-BE49-F238E27FC236}">
                <a16:creationId xmlns:a16="http://schemas.microsoft.com/office/drawing/2014/main" id="{A4451A02-3B84-00F0-1DE9-F84DCD379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12" y="4253655"/>
            <a:ext cx="469962" cy="46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720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Chevron 3">
            <a:extLst>
              <a:ext uri="{FF2B5EF4-FFF2-40B4-BE49-F238E27FC236}">
                <a16:creationId xmlns:a16="http://schemas.microsoft.com/office/drawing/2014/main" id="{8C41B96A-23A6-CA7E-3F06-63169E6ACE61}"/>
              </a:ext>
            </a:extLst>
          </p:cNvPr>
          <p:cNvSpPr/>
          <p:nvPr/>
        </p:nvSpPr>
        <p:spPr>
          <a:xfrm>
            <a:off x="10442279" y="3318057"/>
            <a:ext cx="1476000" cy="504000"/>
          </a:xfrm>
          <a:prstGeom prst="chevron">
            <a:avLst/>
          </a:prstGeom>
          <a:solidFill>
            <a:srgbClr val="478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C6DF6D3-2767-5EF5-9C70-1C98A4C1B235}"/>
              </a:ext>
            </a:extLst>
          </p:cNvPr>
          <p:cNvCxnSpPr>
            <a:cxnSpLocks/>
          </p:cNvCxnSpPr>
          <p:nvPr/>
        </p:nvCxnSpPr>
        <p:spPr>
          <a:xfrm>
            <a:off x="1993843" y="1890942"/>
            <a:ext cx="0" cy="1463040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C2434E06-0AFD-4E13-6627-9372087D2106}"/>
              </a:ext>
            </a:extLst>
          </p:cNvPr>
          <p:cNvSpPr/>
          <p:nvPr/>
        </p:nvSpPr>
        <p:spPr>
          <a:xfrm>
            <a:off x="95694" y="3318057"/>
            <a:ext cx="10534206" cy="504000"/>
          </a:xfrm>
          <a:prstGeom prst="chevron">
            <a:avLst/>
          </a:prstGeom>
          <a:solidFill>
            <a:srgbClr val="3B54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16AB8FD-953B-852A-E908-814822BB55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013498"/>
              </p:ext>
            </p:extLst>
          </p:nvPr>
        </p:nvGraphicFramePr>
        <p:xfrm>
          <a:off x="398884" y="3315367"/>
          <a:ext cx="11225045" cy="518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4495">
                  <a:extLst>
                    <a:ext uri="{9D8B030D-6E8A-4147-A177-3AD203B41FA5}">
                      <a16:colId xmlns:a16="http://schemas.microsoft.com/office/drawing/2014/main" val="757533335"/>
                    </a:ext>
                  </a:extLst>
                </a:gridCol>
                <a:gridCol w="2534495">
                  <a:extLst>
                    <a:ext uri="{9D8B030D-6E8A-4147-A177-3AD203B41FA5}">
                      <a16:colId xmlns:a16="http://schemas.microsoft.com/office/drawing/2014/main" val="1113677812"/>
                    </a:ext>
                  </a:extLst>
                </a:gridCol>
                <a:gridCol w="2534495">
                  <a:extLst>
                    <a:ext uri="{9D8B030D-6E8A-4147-A177-3AD203B41FA5}">
                      <a16:colId xmlns:a16="http://schemas.microsoft.com/office/drawing/2014/main" val="2083315290"/>
                    </a:ext>
                  </a:extLst>
                </a:gridCol>
                <a:gridCol w="2392581">
                  <a:extLst>
                    <a:ext uri="{9D8B030D-6E8A-4147-A177-3AD203B41FA5}">
                      <a16:colId xmlns:a16="http://schemas.microsoft.com/office/drawing/2014/main" val="1054358483"/>
                    </a:ext>
                  </a:extLst>
                </a:gridCol>
                <a:gridCol w="1228979">
                  <a:extLst>
                    <a:ext uri="{9D8B030D-6E8A-4147-A177-3AD203B41FA5}">
                      <a16:colId xmlns:a16="http://schemas.microsoft.com/office/drawing/2014/main" val="134444103"/>
                    </a:ext>
                  </a:extLst>
                </a:gridCol>
              </a:tblGrid>
              <a:tr h="50492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2567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2567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2567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2567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30188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– พ.ย.</a:t>
                      </a:r>
                    </a:p>
                    <a:p>
                      <a:pPr marL="230188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0021648"/>
                  </a:ext>
                </a:extLst>
              </a:tr>
            </a:tbl>
          </a:graphicData>
        </a:graphic>
      </p:graphicFrame>
      <p:sp>
        <p:nvSpPr>
          <p:cNvPr id="65" name="Slide Number Placeholder 1">
            <a:extLst>
              <a:ext uri="{FF2B5EF4-FFF2-40B4-BE49-F238E27FC236}">
                <a16:creationId xmlns:a16="http://schemas.microsoft.com/office/drawing/2014/main" id="{D070CC98-7941-C28A-4D71-0EE492AD4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68518" y="649287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0ADB04-4B5B-3088-24B1-6F644417C517}"/>
              </a:ext>
            </a:extLst>
          </p:cNvPr>
          <p:cNvSpPr txBox="1"/>
          <p:nvPr/>
        </p:nvSpPr>
        <p:spPr>
          <a:xfrm>
            <a:off x="439922" y="231439"/>
            <a:ext cx="11225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ช่วงเวลาการจัดทำตัวชี้วัดระดับกรม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ปีงบประมาณ พ.ศ.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CAE6D37-44A1-6546-BED9-CCC371950A32}"/>
              </a:ext>
            </a:extLst>
          </p:cNvPr>
          <p:cNvGrpSpPr/>
          <p:nvPr/>
        </p:nvGrpSpPr>
        <p:grpSpPr>
          <a:xfrm>
            <a:off x="2884" y="1006428"/>
            <a:ext cx="396001" cy="5754979"/>
            <a:chOff x="-9044" y="1006428"/>
            <a:chExt cx="396001" cy="575497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EAEBF3C-7234-A135-C940-0112422E9AE6}"/>
                </a:ext>
              </a:extLst>
            </p:cNvPr>
            <p:cNvSpPr/>
            <p:nvPr/>
          </p:nvSpPr>
          <p:spPr>
            <a:xfrm rot="16200000">
              <a:off x="-1092342" y="2089727"/>
              <a:ext cx="2562598" cy="396000"/>
            </a:xfrm>
            <a:prstGeom prst="rect">
              <a:avLst/>
            </a:prstGeom>
            <a:solidFill>
              <a:srgbClr val="4472C4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สำนักงาน </a:t>
              </a:r>
              <a:r>
                <a:rPr kumimoji="0" lang="th-TH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ก.พ.ร</a:t>
              </a: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7AC951C-1CE2-3569-90DC-9D2C2D2E806C}"/>
                </a:ext>
              </a:extLst>
            </p:cNvPr>
            <p:cNvSpPr/>
            <p:nvPr/>
          </p:nvSpPr>
          <p:spPr>
            <a:xfrm rot="16200000">
              <a:off x="-1413044" y="4961407"/>
              <a:ext cx="3204000" cy="396000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ส่วนราชการ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cxnSp>
        <p:nvCxnSpPr>
          <p:cNvPr id="50" name="Straight Connector 8">
            <a:extLst>
              <a:ext uri="{FF2B5EF4-FFF2-40B4-BE49-F238E27FC236}">
                <a16:creationId xmlns:a16="http://schemas.microsoft.com/office/drawing/2014/main" id="{38393CF5-0AE1-984B-08BF-1455036B45D1}"/>
              </a:ext>
            </a:extLst>
          </p:cNvPr>
          <p:cNvCxnSpPr>
            <a:cxnSpLocks/>
          </p:cNvCxnSpPr>
          <p:nvPr/>
        </p:nvCxnSpPr>
        <p:spPr>
          <a:xfrm>
            <a:off x="2934797" y="1036240"/>
            <a:ext cx="0" cy="2279127"/>
          </a:xfrm>
          <a:prstGeom prst="line">
            <a:avLst/>
          </a:prstGeom>
          <a:ln w="9525">
            <a:solidFill>
              <a:srgbClr val="3B54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8">
            <a:extLst>
              <a:ext uri="{FF2B5EF4-FFF2-40B4-BE49-F238E27FC236}">
                <a16:creationId xmlns:a16="http://schemas.microsoft.com/office/drawing/2014/main" id="{05A7C5CE-0496-117A-1CDC-59B15651CB03}"/>
              </a:ext>
            </a:extLst>
          </p:cNvPr>
          <p:cNvCxnSpPr>
            <a:cxnSpLocks/>
          </p:cNvCxnSpPr>
          <p:nvPr/>
        </p:nvCxnSpPr>
        <p:spPr>
          <a:xfrm>
            <a:off x="7999429" y="1036240"/>
            <a:ext cx="0" cy="2279127"/>
          </a:xfrm>
          <a:prstGeom prst="line">
            <a:avLst/>
          </a:prstGeom>
          <a:ln w="9525">
            <a:solidFill>
              <a:srgbClr val="3B54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ลูกศรเชื่อมต่อแบบตรง 73">
            <a:extLst>
              <a:ext uri="{FF2B5EF4-FFF2-40B4-BE49-F238E27FC236}">
                <a16:creationId xmlns:a16="http://schemas.microsoft.com/office/drawing/2014/main" id="{032638FB-4B76-289A-36A5-E47979997D81}"/>
              </a:ext>
            </a:extLst>
          </p:cNvPr>
          <p:cNvCxnSpPr/>
          <p:nvPr/>
        </p:nvCxnSpPr>
        <p:spPr>
          <a:xfrm>
            <a:off x="2934797" y="2106705"/>
            <a:ext cx="5040000" cy="0"/>
          </a:xfrm>
          <a:prstGeom prst="straightConnector1">
            <a:avLst/>
          </a:prstGeom>
          <a:ln>
            <a:solidFill>
              <a:srgbClr val="3B54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20">
            <a:extLst>
              <a:ext uri="{FF2B5EF4-FFF2-40B4-BE49-F238E27FC236}">
                <a16:creationId xmlns:a16="http://schemas.microsoft.com/office/drawing/2014/main" id="{4DB46DC3-43D9-7695-FF6B-36A29722462D}"/>
              </a:ext>
            </a:extLst>
          </p:cNvPr>
          <p:cNvSpPr txBox="1"/>
          <p:nvPr/>
        </p:nvSpPr>
        <p:spPr>
          <a:xfrm>
            <a:off x="3040912" y="1021087"/>
            <a:ext cx="4843316" cy="1085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Desk Officer 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(กองพัฒนาระบบราชการ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และ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2) </a:t>
            </a:r>
            <a:b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Account Officer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(กองติดตาม ตรวจสอบ และประเมินผลฯ)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และกลุ่มพัฒนาระบบบริหารของส่วนราชการ </a:t>
            </a:r>
            <a:b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หารือการจัดทำตัวชี้วัดระดับกรมร่วมกัน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3B54A6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77" name="Straight Connector 8">
            <a:extLst>
              <a:ext uri="{FF2B5EF4-FFF2-40B4-BE49-F238E27FC236}">
                <a16:creationId xmlns:a16="http://schemas.microsoft.com/office/drawing/2014/main" id="{4B04953D-2B8D-6E70-8C74-ABBC14CB46ED}"/>
              </a:ext>
            </a:extLst>
          </p:cNvPr>
          <p:cNvCxnSpPr/>
          <p:nvPr/>
        </p:nvCxnSpPr>
        <p:spPr>
          <a:xfrm>
            <a:off x="4175923" y="3820287"/>
            <a:ext cx="0" cy="1800000"/>
          </a:xfrm>
          <a:prstGeom prst="line">
            <a:avLst/>
          </a:prstGeom>
          <a:ln w="9525">
            <a:solidFill>
              <a:srgbClr val="3B54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ลูกศรเชื่อมต่อแบบตรง 80">
            <a:extLst>
              <a:ext uri="{FF2B5EF4-FFF2-40B4-BE49-F238E27FC236}">
                <a16:creationId xmlns:a16="http://schemas.microsoft.com/office/drawing/2014/main" id="{55FD59A2-5CD3-5667-DCC5-6CAEAEE0ED97}"/>
              </a:ext>
            </a:extLst>
          </p:cNvPr>
          <p:cNvCxnSpPr>
            <a:cxnSpLocks/>
          </p:cNvCxnSpPr>
          <p:nvPr/>
        </p:nvCxnSpPr>
        <p:spPr>
          <a:xfrm>
            <a:off x="4172992" y="4049337"/>
            <a:ext cx="1276801" cy="0"/>
          </a:xfrm>
          <a:prstGeom prst="straightConnector1">
            <a:avLst/>
          </a:prstGeom>
          <a:ln>
            <a:solidFill>
              <a:srgbClr val="3B54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18">
            <a:extLst>
              <a:ext uri="{FF2B5EF4-FFF2-40B4-BE49-F238E27FC236}">
                <a16:creationId xmlns:a16="http://schemas.microsoft.com/office/drawing/2014/main" id="{C8F2D3C1-940C-AA2D-F728-B4E0FAA4E0E6}"/>
              </a:ext>
            </a:extLst>
          </p:cNvPr>
          <p:cNvCxnSpPr>
            <a:cxnSpLocks/>
          </p:cNvCxnSpPr>
          <p:nvPr/>
        </p:nvCxnSpPr>
        <p:spPr>
          <a:xfrm flipV="1">
            <a:off x="5466579" y="3824673"/>
            <a:ext cx="0" cy="2271327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8">
            <a:extLst>
              <a:ext uri="{FF2B5EF4-FFF2-40B4-BE49-F238E27FC236}">
                <a16:creationId xmlns:a16="http://schemas.microsoft.com/office/drawing/2014/main" id="{9476C84A-AF15-C6D6-7970-1DADAE762F85}"/>
              </a:ext>
            </a:extLst>
          </p:cNvPr>
          <p:cNvCxnSpPr>
            <a:cxnSpLocks/>
          </p:cNvCxnSpPr>
          <p:nvPr/>
        </p:nvCxnSpPr>
        <p:spPr>
          <a:xfrm flipV="1">
            <a:off x="10367657" y="3824673"/>
            <a:ext cx="0" cy="2271327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ลูกศรเชื่อมต่อแบบตรง 87">
            <a:extLst>
              <a:ext uri="{FF2B5EF4-FFF2-40B4-BE49-F238E27FC236}">
                <a16:creationId xmlns:a16="http://schemas.microsoft.com/office/drawing/2014/main" id="{D7E9E5D9-AB43-5888-B90B-94431BA9EF47}"/>
              </a:ext>
            </a:extLst>
          </p:cNvPr>
          <p:cNvCxnSpPr>
            <a:cxnSpLocks/>
          </p:cNvCxnSpPr>
          <p:nvPr/>
        </p:nvCxnSpPr>
        <p:spPr>
          <a:xfrm>
            <a:off x="5466579" y="4049087"/>
            <a:ext cx="4901078" cy="0"/>
          </a:xfrm>
          <a:prstGeom prst="straightConnector1">
            <a:avLst/>
          </a:prstGeom>
          <a:ln>
            <a:solidFill>
              <a:srgbClr val="3B54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20">
            <a:extLst>
              <a:ext uri="{FF2B5EF4-FFF2-40B4-BE49-F238E27FC236}">
                <a16:creationId xmlns:a16="http://schemas.microsoft.com/office/drawing/2014/main" id="{7B8276B3-587F-AE67-B01B-47A164DD4D36}"/>
              </a:ext>
            </a:extLst>
          </p:cNvPr>
          <p:cNvSpPr txBox="1"/>
          <p:nvPr/>
        </p:nvSpPr>
        <p:spPr>
          <a:xfrm>
            <a:off x="8726752" y="6154109"/>
            <a:ext cx="3296927" cy="493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คณะกรรมการกำกับฯ จัดส่งรายละเอียดตัวชี้วัดระดับกรม</a:t>
            </a:r>
            <a:br>
              <a:rPr kumimoji="0" lang="th-TH" sz="1600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ไปยังสำนักงาน </a:t>
            </a:r>
            <a:r>
              <a:rPr kumimoji="0" lang="th-TH" sz="1600" b="0" i="0" u="none" strike="noStrike" kern="1200" cap="none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ก.พ.ร</a:t>
            </a:r>
            <a:r>
              <a:rPr kumimoji="0" lang="th-TH" sz="1600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</a:t>
            </a:r>
            <a:endParaRPr kumimoji="0" lang="en-US" sz="1600" b="0" i="0" u="none" strike="noStrike" kern="1200" cap="none" normalizeH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1A8BE43F-E7DC-C55D-1D86-85DDAABA75EA}"/>
              </a:ext>
            </a:extLst>
          </p:cNvPr>
          <p:cNvCxnSpPr>
            <a:cxnSpLocks/>
          </p:cNvCxnSpPr>
          <p:nvPr/>
        </p:nvCxnSpPr>
        <p:spPr>
          <a:xfrm>
            <a:off x="11664970" y="2529776"/>
            <a:ext cx="0" cy="792000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20">
            <a:extLst>
              <a:ext uri="{FF2B5EF4-FFF2-40B4-BE49-F238E27FC236}">
                <a16:creationId xmlns:a16="http://schemas.microsoft.com/office/drawing/2014/main" id="{5D307338-7A81-2B72-59C6-7BA22D676291}"/>
              </a:ext>
            </a:extLst>
          </p:cNvPr>
          <p:cNvSpPr txBox="1"/>
          <p:nvPr/>
        </p:nvSpPr>
        <p:spPr>
          <a:xfrm>
            <a:off x="10359879" y="1474534"/>
            <a:ext cx="1652779" cy="1085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อ.ก.พ.ร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ประเมินฯ พิจารณารายละเอียดตัวชี้วัดระดับกรม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88C8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18D837-2457-A02E-A8C4-7AACCDF492DD}"/>
              </a:ext>
            </a:extLst>
          </p:cNvPr>
          <p:cNvSpPr txBox="1"/>
          <p:nvPr/>
        </p:nvSpPr>
        <p:spPr>
          <a:xfrm>
            <a:off x="454296" y="1006428"/>
            <a:ext cx="2480501" cy="8393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ชี้แจง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กรอบการประเมินฯ</a:t>
            </a:r>
            <a:r>
              <a:rPr kumimoji="0" lang="en-US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และจัดส่ง </a:t>
            </a:r>
            <a:r>
              <a:rPr kumimoji="0" lang="en-US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Strategic KPIs 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20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2568 </a:t>
            </a:r>
            <a:b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ให้ส่วนราชการ </a:t>
            </a:r>
            <a:r>
              <a:rPr kumimoji="0" lang="th-TH" sz="20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(18 มิ.ย. 67)</a:t>
            </a:r>
            <a:endParaRPr kumimoji="0" lang="en-US" sz="20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0" name="Graphic 9" descr="Marker with solid fill">
            <a:extLst>
              <a:ext uri="{FF2B5EF4-FFF2-40B4-BE49-F238E27FC236}">
                <a16:creationId xmlns:a16="http://schemas.microsoft.com/office/drawing/2014/main" id="{E8556B7A-09FD-6A78-F358-2C8FA531A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06824" y="1505306"/>
            <a:ext cx="327973" cy="3279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D628B6E-7F61-763D-169F-8CB601AE6DAD}"/>
              </a:ext>
            </a:extLst>
          </p:cNvPr>
          <p:cNvSpPr txBox="1"/>
          <p:nvPr/>
        </p:nvSpPr>
        <p:spPr>
          <a:xfrm>
            <a:off x="4581077" y="5787041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31 ก.ค.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1295B1-C388-4214-6FFA-C169877DA279}"/>
              </a:ext>
            </a:extLst>
          </p:cNvPr>
          <p:cNvSpPr txBox="1"/>
          <p:nvPr/>
        </p:nvSpPr>
        <p:spPr>
          <a:xfrm>
            <a:off x="10782308" y="2641048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30 พ.ย.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964429-8228-5697-1BEE-3FF1F2D45D00}"/>
              </a:ext>
            </a:extLst>
          </p:cNvPr>
          <p:cNvSpPr txBox="1"/>
          <p:nvPr/>
        </p:nvSpPr>
        <p:spPr>
          <a:xfrm>
            <a:off x="9486693" y="5787041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30 ก.ย.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A4D09E-D0AE-5CA3-ED9C-E08780E4ABF0}"/>
              </a:ext>
            </a:extLst>
          </p:cNvPr>
          <p:cNvSpPr txBox="1"/>
          <p:nvPr/>
        </p:nvSpPr>
        <p:spPr>
          <a:xfrm>
            <a:off x="5592937" y="4095684"/>
            <a:ext cx="4700097" cy="5677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normalizeH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ประชุมคณะกรรมการกำกับฯ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เพื่อพิจารณา</a:t>
            </a:r>
            <a:r>
              <a:rPr lang="th-TH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ตัวชี้วัดระดับ</a:t>
            </a:r>
            <a:r>
              <a:rPr kumimoji="0" lang="th-TH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กรม ปี </a:t>
            </a:r>
            <a:r>
              <a:rPr kumimoji="0" lang="en-US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 </a:t>
            </a:r>
            <a:endParaRPr kumimoji="0" lang="th-TH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E7FE24-E479-503D-F508-E15F28221919}"/>
              </a:ext>
            </a:extLst>
          </p:cNvPr>
          <p:cNvSpPr txBox="1"/>
          <p:nvPr/>
        </p:nvSpPr>
        <p:spPr>
          <a:xfrm>
            <a:off x="3885589" y="2644566"/>
            <a:ext cx="1881155" cy="493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แจ้ง 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b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2567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(ถ้ามี) 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(15 ก.ค. 67)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10F2F31-DA0C-FBC8-3C2C-DEDCDCE6E4D5}"/>
              </a:ext>
            </a:extLst>
          </p:cNvPr>
          <p:cNvCxnSpPr>
            <a:cxnSpLocks/>
          </p:cNvCxnSpPr>
          <p:nvPr/>
        </p:nvCxnSpPr>
        <p:spPr>
          <a:xfrm>
            <a:off x="4172992" y="3148013"/>
            <a:ext cx="0" cy="205969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201069A-ABCA-0C69-40BB-A92D865ACE28}"/>
              </a:ext>
            </a:extLst>
          </p:cNvPr>
          <p:cNvSpPr txBox="1"/>
          <p:nvPr/>
        </p:nvSpPr>
        <p:spPr>
          <a:xfrm>
            <a:off x="4172992" y="4108252"/>
            <a:ext cx="1306350" cy="16112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normalizeH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ประชุมคณะกรรมการกำกับฯ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1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</a:t>
            </a:r>
            <a:r>
              <a:rPr lang="en-US" sz="11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1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กรอบการประเมินฯ ปี </a:t>
            </a:r>
            <a:r>
              <a:rPr lang="en-US" sz="11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</a:t>
            </a:r>
          </a:p>
          <a:p>
            <a:pPr marL="92075" indent="-92075">
              <a:lnSpc>
                <a:spcPct val="80000"/>
              </a:lnSpc>
              <a:buFontTx/>
              <a:buChar char="-"/>
              <a:defRPr/>
            </a:pPr>
            <a:r>
              <a:rPr lang="th-TH" sz="11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Strategic KPIs </a:t>
            </a:r>
            <a:r>
              <a:rPr lang="th-TH" sz="11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Monitor KPIs </a:t>
            </a:r>
            <a:r>
              <a:rPr lang="th-TH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2568</a:t>
            </a: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1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 </a:t>
            </a:r>
            <a:r>
              <a:rPr lang="en-US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Early Warning </a:t>
            </a:r>
            <a:br>
              <a:rPr lang="th-TH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sz="110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2567 </a:t>
            </a:r>
            <a:r>
              <a:rPr lang="th-TH" sz="11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</a:t>
            </a:r>
            <a:endParaRPr lang="en-US" sz="11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92075" marR="0" lvl="0" indent="-92075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11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 </a:t>
            </a:r>
            <a:r>
              <a:rPr lang="th-TH" sz="11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การปรับเปลี่ยนรายละเอียดตัวชี้วัดระดับกรม ปี </a:t>
            </a:r>
            <a:r>
              <a:rPr lang="en-US" sz="1100" spc="-30" dirty="0">
                <a:solidFill>
                  <a:srgbClr val="3B54A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2567 </a:t>
            </a:r>
            <a:r>
              <a:rPr lang="th-TH" sz="11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รอบ </a:t>
            </a:r>
            <a:r>
              <a:rPr lang="en-US" sz="11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11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เดือน </a:t>
            </a:r>
            <a:r>
              <a:rPr lang="th-TH" sz="11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(ถ้ามี)</a:t>
            </a:r>
            <a:endParaRPr kumimoji="0" lang="th-TH" sz="11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E550F4-440D-E2F8-C865-DF062FACB730}"/>
              </a:ext>
            </a:extLst>
          </p:cNvPr>
          <p:cNvSpPr txBox="1"/>
          <p:nvPr/>
        </p:nvSpPr>
        <p:spPr>
          <a:xfrm>
            <a:off x="3618786" y="6111470"/>
            <a:ext cx="3721111" cy="535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คณะกรรมการกำกับฯ แจ้งผลการพิจารณาปรับเปลี่ยน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รายละเอียดตัวชี้วัดระดับกรมไปยังสำนักงาน </a:t>
            </a:r>
            <a:r>
              <a:rPr lang="th-TH" sz="16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ก.พ.ร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en-US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22FD84-0E75-9A55-8E0A-15F29E9B467E}"/>
              </a:ext>
            </a:extLst>
          </p:cNvPr>
          <p:cNvSpPr txBox="1"/>
          <p:nvPr/>
        </p:nvSpPr>
        <p:spPr>
          <a:xfrm>
            <a:off x="3179975" y="2187657"/>
            <a:ext cx="2480501" cy="493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-30" normalizeH="0" baseline="0" noProof="0" dirty="0" err="1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อ.ก.พ.ร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ประเมินฯ พิจารณา </a:t>
            </a:r>
            <a:br>
              <a:rPr kumimoji="0" lang="th-TH" sz="16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Early Warning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ปี</a:t>
            </a:r>
            <a:r>
              <a:rPr kumimoji="0" lang="en-US" sz="1600" b="0" i="0" u="none" strike="noStrike" kern="1200" cap="none" spc="-30" normalizeH="0" baseline="0" noProof="0" dirty="0">
                <a:ln>
                  <a:noFill/>
                </a:ln>
                <a:solidFill>
                  <a:srgbClr val="3B54A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2567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(8 ก.ค. 67)</a:t>
            </a:r>
            <a:endParaRPr kumimoji="0" lang="en-US" sz="1600" b="0" i="0" u="none" strike="noStrike" kern="1200" cap="none" spc="-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DCB3723-910C-927E-B20F-45AFE4DC3D11}"/>
              </a:ext>
            </a:extLst>
          </p:cNvPr>
          <p:cNvCxnSpPr>
            <a:cxnSpLocks/>
          </p:cNvCxnSpPr>
          <p:nvPr/>
        </p:nvCxnSpPr>
        <p:spPr>
          <a:xfrm>
            <a:off x="3544157" y="2680677"/>
            <a:ext cx="0" cy="1072173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8">
            <a:extLst>
              <a:ext uri="{FF2B5EF4-FFF2-40B4-BE49-F238E27FC236}">
                <a16:creationId xmlns:a16="http://schemas.microsoft.com/office/drawing/2014/main" id="{95F6869D-BB2D-66C7-8E8D-14DFDEED024D}"/>
              </a:ext>
            </a:extLst>
          </p:cNvPr>
          <p:cNvCxnSpPr>
            <a:cxnSpLocks/>
          </p:cNvCxnSpPr>
          <p:nvPr/>
        </p:nvCxnSpPr>
        <p:spPr>
          <a:xfrm flipV="1">
            <a:off x="2149978" y="4049087"/>
            <a:ext cx="0" cy="435283"/>
          </a:xfrm>
          <a:prstGeom prst="line">
            <a:avLst/>
          </a:prstGeom>
          <a:ln w="12700">
            <a:solidFill>
              <a:srgbClr val="3B54A6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C929DCD-B617-D20E-0C71-BB7274DF8DDE}"/>
              </a:ext>
            </a:extLst>
          </p:cNvPr>
          <p:cNvSpPr txBox="1"/>
          <p:nvPr/>
        </p:nvSpPr>
        <p:spPr>
          <a:xfrm>
            <a:off x="920626" y="4540973"/>
            <a:ext cx="2450875" cy="757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ส่วนราชการรายงานความก้าวหน้า</a:t>
            </a:r>
            <a:b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การดำเนินงานตามตัวชี้วัด ปี 2567 </a:t>
            </a:r>
            <a:b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(17 - 21 มิ.ย. 67)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0BED0F-E1BB-7C26-09B8-DE9ACF393EB3}"/>
              </a:ext>
            </a:extLst>
          </p:cNvPr>
          <p:cNvSpPr txBox="1"/>
          <p:nvPr/>
        </p:nvSpPr>
        <p:spPr>
          <a:xfrm>
            <a:off x="10531204" y="4540973"/>
            <a:ext cx="1555898" cy="689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ส่วนราชการรายงานผล</a:t>
            </a:r>
            <a:b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การดำเนินงานตาม</a:t>
            </a:r>
            <a:r>
              <a:rPr lang="th-TH" sz="16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</a:t>
            </a:r>
            <a: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ปี </a:t>
            </a:r>
            <a:r>
              <a:rPr kumimoji="0" lang="en-US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</a:t>
            </a:r>
            <a: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7</a:t>
            </a:r>
            <a:r>
              <a:rPr kumimoji="0" lang="en-US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60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รอบ 12 เดือน </a:t>
            </a:r>
            <a:endParaRPr kumimoji="0" lang="en-US" sz="1600" i="0" u="none" strike="noStrike" kern="1200" cap="none" spc="-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52" name="Straight Connector 18">
            <a:extLst>
              <a:ext uri="{FF2B5EF4-FFF2-40B4-BE49-F238E27FC236}">
                <a16:creationId xmlns:a16="http://schemas.microsoft.com/office/drawing/2014/main" id="{ECC86EB8-180C-DC94-398D-E021121A5B41}"/>
              </a:ext>
            </a:extLst>
          </p:cNvPr>
          <p:cNvCxnSpPr>
            <a:cxnSpLocks/>
          </p:cNvCxnSpPr>
          <p:nvPr/>
        </p:nvCxnSpPr>
        <p:spPr>
          <a:xfrm flipH="1" flipV="1">
            <a:off x="10875725" y="3783002"/>
            <a:ext cx="8026" cy="757971"/>
          </a:xfrm>
          <a:prstGeom prst="line">
            <a:avLst/>
          </a:prstGeom>
          <a:ln w="12700">
            <a:solidFill>
              <a:srgbClr val="4788C8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3FD128D-8A86-1476-D737-7A86867919BB}"/>
              </a:ext>
            </a:extLst>
          </p:cNvPr>
          <p:cNvSpPr txBox="1"/>
          <p:nvPr/>
        </p:nvSpPr>
        <p:spPr>
          <a:xfrm>
            <a:off x="10889822" y="4200501"/>
            <a:ext cx="874173" cy="216000"/>
          </a:xfrm>
          <a:prstGeom prst="rect">
            <a:avLst/>
          </a:prstGeom>
          <a:solidFill>
            <a:srgbClr val="DDEBF3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16 ต.ค.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9" name="Right Brace 58">
            <a:extLst>
              <a:ext uri="{FF2B5EF4-FFF2-40B4-BE49-F238E27FC236}">
                <a16:creationId xmlns:a16="http://schemas.microsoft.com/office/drawing/2014/main" id="{4266D193-A242-9C24-B05E-2E8EDBA80191}"/>
              </a:ext>
            </a:extLst>
          </p:cNvPr>
          <p:cNvSpPr/>
          <p:nvPr/>
        </p:nvSpPr>
        <p:spPr>
          <a:xfrm rot="5400000">
            <a:off x="2061778" y="3667509"/>
            <a:ext cx="180000" cy="504000"/>
          </a:xfrm>
          <a:prstGeom prst="rightBrace">
            <a:avLst/>
          </a:prstGeom>
          <a:ln w="12700">
            <a:solidFill>
              <a:srgbClr val="3B5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436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0436D7-67D4-1150-FC5F-107926AA6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173917"/>
              </p:ext>
            </p:extLst>
          </p:nvPr>
        </p:nvGraphicFramePr>
        <p:xfrm>
          <a:off x="26562" y="989682"/>
          <a:ext cx="12120224" cy="4595468"/>
        </p:xfrm>
        <a:graphic>
          <a:graphicData uri="http://schemas.openxmlformats.org/drawingml/2006/table">
            <a:tbl>
              <a:tblPr firstRow="1" bandRow="1"/>
              <a:tblGrid>
                <a:gridCol w="2032460">
                  <a:extLst>
                    <a:ext uri="{9D8B030D-6E8A-4147-A177-3AD203B41FA5}">
                      <a16:colId xmlns:a16="http://schemas.microsoft.com/office/drawing/2014/main" val="4157933751"/>
                    </a:ext>
                  </a:extLst>
                </a:gridCol>
                <a:gridCol w="490151">
                  <a:extLst>
                    <a:ext uri="{9D8B030D-6E8A-4147-A177-3AD203B41FA5}">
                      <a16:colId xmlns:a16="http://schemas.microsoft.com/office/drawing/2014/main" val="491957922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01300904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45579869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247561738"/>
                    </a:ext>
                  </a:extLst>
                </a:gridCol>
                <a:gridCol w="457030">
                  <a:extLst>
                    <a:ext uri="{9D8B030D-6E8A-4147-A177-3AD203B41FA5}">
                      <a16:colId xmlns:a16="http://schemas.microsoft.com/office/drawing/2014/main" val="561853005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83595414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4010450013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47904160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295492227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34203770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752440039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999198472"/>
                    </a:ext>
                  </a:extLst>
                </a:gridCol>
                <a:gridCol w="457030">
                  <a:extLst>
                    <a:ext uri="{9D8B030D-6E8A-4147-A177-3AD203B41FA5}">
                      <a16:colId xmlns:a16="http://schemas.microsoft.com/office/drawing/2014/main" val="2127274346"/>
                    </a:ext>
                  </a:extLst>
                </a:gridCol>
                <a:gridCol w="457030">
                  <a:extLst>
                    <a:ext uri="{9D8B030D-6E8A-4147-A177-3AD203B41FA5}">
                      <a16:colId xmlns:a16="http://schemas.microsoft.com/office/drawing/2014/main" val="78431387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4077091106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675768909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057532875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526456803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952950176"/>
                    </a:ext>
                  </a:extLst>
                </a:gridCol>
                <a:gridCol w="457030">
                  <a:extLst>
                    <a:ext uri="{9D8B030D-6E8A-4147-A177-3AD203B41FA5}">
                      <a16:colId xmlns:a16="http://schemas.microsoft.com/office/drawing/2014/main" val="1559065389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661481062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235483945"/>
                    </a:ext>
                  </a:extLst>
                </a:gridCol>
              </a:tblGrid>
              <a:tr h="35585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th-TH" sz="1400" b="1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การดำเนินงาน</a:t>
                      </a:r>
                      <a:endParaRPr lang="en-US" sz="1400" b="1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พ.ศ.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พ.ศ.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479234"/>
                  </a:ext>
                </a:extLst>
              </a:tr>
              <a:tr h="355856">
                <a:tc v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th-TH" sz="12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การดำเนินงาน</a:t>
                      </a:r>
                      <a:endParaRPr lang="en-US" sz="12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ก.พ.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987202"/>
                  </a:ext>
                </a:extLst>
              </a:tr>
              <a:tr h="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87313" indent="-87313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 </a:t>
                      </a:r>
                      <a:r>
                        <a:rPr lang="th-TH" sz="1400" kern="1200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ชี้แจงกรอบ</a:t>
                      </a:r>
                      <a:b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spc="-1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การประเมินฯ แก่ส่วนราชการ ครั้งที่ </a:t>
                      </a:r>
                      <a:r>
                        <a:rPr lang="en-US" sz="1400" kern="1200" spc="-1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th-TH" sz="1400" kern="12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998650"/>
                  </a:ext>
                </a:extLst>
              </a:tr>
              <a:tr h="509639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88900" indent="-88900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ส่วนราชการ</a:t>
                      </a:r>
                      <a:r>
                        <a:rPr lang="en-US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จัดทำตัวชี้วัดระดับกรม</a:t>
                      </a:r>
                      <a:r>
                        <a:rPr lang="en-US" sz="1400" kern="1200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200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(องค์ประกอบที่ </a:t>
                      </a:r>
                      <a:r>
                        <a:rPr lang="en-US" sz="1400" kern="1200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1)</a:t>
                      </a:r>
                      <a:r>
                        <a:rPr lang="th-TH" sz="1400" kern="1200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ผ่านกลไกคณะกรรมการกำกับการประเมินผลการปฏิบัติ</a:t>
                      </a:r>
                      <a:r>
                        <a:rPr lang="th-TH" sz="1400" kern="1200" spc="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ราชการฯ และ</a:t>
                      </a:r>
                      <a:r>
                        <a:rPr lang="th-TH" sz="1400" kern="1200" spc="-5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จัดส่งสำนักงาน </a:t>
                      </a:r>
                      <a:r>
                        <a:rPr lang="th-TH" sz="1400" kern="1200" spc="-50" baseline="0" dirty="0" err="1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-5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1400" kern="1200" spc="-5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endParaRPr lang="th-TH" sz="1400" kern="1200" spc="-50" baseline="0" dirty="0">
                        <a:solidFill>
                          <a:srgbClr val="00B05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241975"/>
                  </a:ext>
                </a:extLst>
              </a:tr>
              <a:tr h="349174">
                <a:tc>
                  <a:txBody>
                    <a:bodyPr/>
                    <a:lstStyle/>
                    <a:p>
                      <a:pPr marL="88900" indent="-88900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 </a:t>
                      </a:r>
                      <a:r>
                        <a:rPr lang="th-TH" sz="1400" kern="1200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ชี้แจงกรอบ</a:t>
                      </a:r>
                      <a:b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การประเมินฯ แก่ส่วนราชการ</a:t>
                      </a:r>
                      <a:r>
                        <a:rPr lang="en-US" sz="1400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ครั้งที่ </a:t>
                      </a:r>
                      <a:r>
                        <a:rPr lang="en-US" sz="1400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kern="1200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(องค์ประกอบที่ </a:t>
                      </a:r>
                      <a: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  <a:endParaRPr lang="th-TH" sz="1400" kern="12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421332"/>
                  </a:ext>
                </a:extLst>
              </a:tr>
              <a:tr h="3491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7313" indent="-87313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อ.ก.พ.ร.ประเมินฯ พิจารณารายละเอียดตัวชี้วัดระดับกรม </a:t>
                      </a:r>
                      <a:endParaRPr lang="th-TH" sz="1400" kern="1200" spc="-3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024563"/>
                  </a:ext>
                </a:extLst>
              </a:tr>
              <a:tr h="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87313" marR="0" lvl="0" indent="-8731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 </a:t>
                      </a:r>
                      <a:r>
                        <a:rPr lang="th-TH" sz="1400" kern="1200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 แจ้งตัวชี้วัดการประเมินผลฯ ให้คณะกรรมการกำกับฯ และ รมต. เพื่อใช้ในการกำกับ</a:t>
                      </a: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025077"/>
                  </a:ext>
                </a:extLst>
              </a:tr>
              <a:tr h="349174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87313" indent="-87313" algn="l" defTabSz="914400" rtl="0" eaLnBrk="1" latinLnBrk="0" hangingPunct="1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en-US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คณะกรรมการกำกับฯ พิจารณาการปรับเปลี่ยนรายละเอียดตัวชี้วัดระดับกรม รอบ 6 เดือน (ถ้ามี) และแจ้งผลแก่สำนักงาน </a:t>
                      </a:r>
                      <a:r>
                        <a:rPr lang="th-TH" sz="1400" kern="1200" spc="0" dirty="0" err="1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endParaRPr lang="en-US" sz="1400" kern="1200" spc="0" dirty="0">
                        <a:solidFill>
                          <a:srgbClr val="00B05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B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800825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0E3CD837-50E8-AB6D-C87B-34D5F28B720C}"/>
              </a:ext>
            </a:extLst>
          </p:cNvPr>
          <p:cNvGrpSpPr/>
          <p:nvPr/>
        </p:nvGrpSpPr>
        <p:grpSpPr>
          <a:xfrm>
            <a:off x="641071" y="6506268"/>
            <a:ext cx="3956306" cy="284818"/>
            <a:chOff x="470950" y="6537950"/>
            <a:chExt cx="3956306" cy="2848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A17CB28-349B-E0E3-332B-B62ABA3F3DF6}"/>
                </a:ext>
              </a:extLst>
            </p:cNvPr>
            <p:cNvSpPr/>
            <p:nvPr/>
          </p:nvSpPr>
          <p:spPr>
            <a:xfrm>
              <a:off x="470950" y="6569328"/>
              <a:ext cx="230799" cy="214244"/>
            </a:xfrm>
            <a:prstGeom prst="rect">
              <a:avLst/>
            </a:prstGeom>
            <a:solidFill>
              <a:srgbClr val="DAE3F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3C204AE-2093-BD5D-53F9-51280CF11AB8}"/>
                </a:ext>
              </a:extLst>
            </p:cNvPr>
            <p:cNvSpPr/>
            <p:nvPr/>
          </p:nvSpPr>
          <p:spPr>
            <a:xfrm>
              <a:off x="2643536" y="6569328"/>
              <a:ext cx="230799" cy="214244"/>
            </a:xfrm>
            <a:prstGeom prst="rect">
              <a:avLst/>
            </a:prstGeom>
            <a:solidFill>
              <a:srgbClr val="E2F0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92F092-91A4-E358-8AD3-8FAD4FEF1C25}"/>
                </a:ext>
              </a:extLst>
            </p:cNvPr>
            <p:cNvSpPr txBox="1"/>
            <p:nvPr/>
          </p:nvSpPr>
          <p:spPr>
            <a:xfrm>
              <a:off x="701749" y="6545769"/>
              <a:ext cx="151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2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สำนักงาน </a:t>
              </a:r>
              <a:r>
                <a:rPr lang="th-TH" sz="1200" dirty="0" err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ก.พ.ร</a:t>
              </a:r>
              <a:r>
                <a:rPr lang="th-TH" sz="12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. ดำเนินการ</a:t>
              </a:r>
              <a:endParaRPr lang="en-US" sz="12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6F5E8A-AC9D-241F-F169-0E04877AC784}"/>
                </a:ext>
              </a:extLst>
            </p:cNvPr>
            <p:cNvSpPr txBox="1"/>
            <p:nvPr/>
          </p:nvSpPr>
          <p:spPr>
            <a:xfrm>
              <a:off x="2915256" y="6537950"/>
              <a:ext cx="151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200" dirty="0">
                  <a:solidFill>
                    <a:srgbClr val="00B05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ส่วนราชการ ดำเนินการ</a:t>
              </a:r>
              <a:endParaRPr lang="en-US" sz="1200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0" name="Slide Number Placeholder 17">
            <a:extLst>
              <a:ext uri="{FF2B5EF4-FFF2-40B4-BE49-F238E27FC236}">
                <a16:creationId xmlns:a16="http://schemas.microsoft.com/office/drawing/2014/main" id="{239867AD-03A6-0446-0FA3-5572F73C0AB2}"/>
              </a:ext>
            </a:extLst>
          </p:cNvPr>
          <p:cNvSpPr txBox="1">
            <a:spLocks/>
          </p:cNvSpPr>
          <p:nvPr/>
        </p:nvSpPr>
        <p:spPr>
          <a:xfrm>
            <a:off x="11460400" y="6488557"/>
            <a:ext cx="731600" cy="52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00000000-1234-1234-1234-123412341234}" type="slidenum">
              <a:rPr lang="en" sz="16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algn="r">
                <a:defRPr/>
              </a:pPr>
              <a:t>71</a:t>
            </a:fld>
            <a:endParaRPr lang="en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9BAA6B-2BF4-0F33-0EA3-564F03909E72}"/>
              </a:ext>
            </a:extLst>
          </p:cNvPr>
          <p:cNvSpPr txBox="1"/>
          <p:nvPr/>
        </p:nvSpPr>
        <p:spPr>
          <a:xfrm>
            <a:off x="8534400" y="6490846"/>
            <a:ext cx="332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</a:t>
            </a:r>
            <a:r>
              <a:rPr lang="en-US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แผนการดำเนินงานอาจมีการปรับเปลี่ยนตามความเหมาะสม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DB99CE-7DB5-48C5-A1DD-61145A89E7B0}"/>
              </a:ext>
            </a:extLst>
          </p:cNvPr>
          <p:cNvSpPr txBox="1"/>
          <p:nvPr/>
        </p:nvSpPr>
        <p:spPr>
          <a:xfrm>
            <a:off x="355335" y="244816"/>
            <a:ext cx="108066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แผนการดำเนินงานการประเมินผลการปฏิบัติราชการของส่วนราชการ ประจำปีงบประมาณ พ.ศ. 256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8</a:t>
            </a:r>
            <a:endParaRPr kumimoji="0" lang="th-TH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59097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82E800-D904-DDD8-55B2-B7D5842595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53740F-F47E-843E-33FD-272289464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281928"/>
              </p:ext>
            </p:extLst>
          </p:nvPr>
        </p:nvGraphicFramePr>
        <p:xfrm>
          <a:off x="29294" y="1010702"/>
          <a:ext cx="12120224" cy="5085571"/>
        </p:xfrm>
        <a:graphic>
          <a:graphicData uri="http://schemas.openxmlformats.org/drawingml/2006/table">
            <a:tbl>
              <a:tblPr firstRow="1" bandRow="1"/>
              <a:tblGrid>
                <a:gridCol w="2032460">
                  <a:extLst>
                    <a:ext uri="{9D8B030D-6E8A-4147-A177-3AD203B41FA5}">
                      <a16:colId xmlns:a16="http://schemas.microsoft.com/office/drawing/2014/main" val="4157933751"/>
                    </a:ext>
                  </a:extLst>
                </a:gridCol>
                <a:gridCol w="490151">
                  <a:extLst>
                    <a:ext uri="{9D8B030D-6E8A-4147-A177-3AD203B41FA5}">
                      <a16:colId xmlns:a16="http://schemas.microsoft.com/office/drawing/2014/main" val="491957922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01300904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45579869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24756173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561853005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83595414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4010450013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479041608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295492227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34203770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752440039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999198472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2127274346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784313878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2663003947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4077091106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1984684344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675768909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057532875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526456803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1952950176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1559065389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1948317012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1661481062"/>
                    </a:ext>
                  </a:extLst>
                </a:gridCol>
                <a:gridCol w="228515">
                  <a:extLst>
                    <a:ext uri="{9D8B030D-6E8A-4147-A177-3AD203B41FA5}">
                      <a16:colId xmlns:a16="http://schemas.microsoft.com/office/drawing/2014/main" val="3919403996"/>
                    </a:ext>
                  </a:extLst>
                </a:gridCol>
                <a:gridCol w="457029">
                  <a:extLst>
                    <a:ext uri="{9D8B030D-6E8A-4147-A177-3AD203B41FA5}">
                      <a16:colId xmlns:a16="http://schemas.microsoft.com/office/drawing/2014/main" val="3235483945"/>
                    </a:ext>
                  </a:extLst>
                </a:gridCol>
              </a:tblGrid>
              <a:tr h="35585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th-TH" sz="1400" b="1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การดำเนินงาน</a:t>
                      </a:r>
                      <a:endParaRPr lang="en-US" sz="1400" b="1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พ.ศ.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 gridSpan="14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พ.ศ.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ปีงบประมาณ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479234"/>
                  </a:ext>
                </a:extLst>
              </a:tr>
              <a:tr h="355856">
                <a:tc v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bg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th-TH" sz="12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การดำเนินงาน</a:t>
                      </a:r>
                      <a:endParaRPr lang="en-US" sz="12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54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ก.พ.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ส.ค.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ก.ย. 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8C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ต.ค.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พ.ย.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ธ.ค.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C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987202"/>
                  </a:ext>
                </a:extLst>
              </a:tr>
              <a:tr h="355648">
                <a:tc>
                  <a:txBody>
                    <a:bodyPr/>
                    <a:lstStyle/>
                    <a:p>
                      <a:pPr marL="87313" marR="0" lvl="0" indent="-8731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7. </a:t>
                      </a:r>
                      <a:r>
                        <a:rPr lang="th-TH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ส่วนราชการรายงานผลรอบ 6 เดือน ผ่านระบบ </a:t>
                      </a:r>
                      <a:r>
                        <a:rPr lang="en-US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e-SAR</a:t>
                      </a: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035053"/>
                  </a:ext>
                </a:extLst>
              </a:tr>
              <a:tr h="355648">
                <a:tc>
                  <a:txBody>
                    <a:bodyPr/>
                    <a:lstStyle/>
                    <a:p>
                      <a:pPr marL="87313" marR="0" indent="-87313" algn="l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None/>
                      </a:pP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8.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สำนักงาน </a:t>
                      </a:r>
                      <a:r>
                        <a:rPr lang="th-TH" sz="1400" b="0" i="0" u="none" strike="noStrike" kern="1200" cap="none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ก.พ.ร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. ประเมินผล </a:t>
                      </a:r>
                      <a:b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</a:b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รอบ </a:t>
                      </a: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6 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เดือน และแจ้งส่วนราชการ  </a:t>
                      </a:r>
                      <a:r>
                        <a:rPr lang="th-TH" sz="1400" b="0" i="0" u="none" strike="noStrike" kern="1200" cap="none" spc="-4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คณะกรรมการกำกับฯ และสำนักงาน ก.พ.</a:t>
                      </a:r>
                      <a:endParaRPr lang="en-US" sz="1400" b="0" i="0" u="none" strike="noStrike" kern="1200" cap="none" spc="-4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150376"/>
                  </a:ext>
                </a:extLst>
              </a:tr>
              <a:tr h="3556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7313" marR="0" indent="-87313" algn="l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None/>
                      </a:pP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9.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สำนักงาน </a:t>
                      </a:r>
                      <a:r>
                        <a:rPr lang="th-TH" sz="1400" b="0" i="0" u="none" strike="noStrike" kern="1200" cap="none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ก.พ.ร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. แจ้ง </a:t>
                      </a: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Early Warning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ไปยังคณะกรรมการฯ </a:t>
                      </a:r>
                      <a:r>
                        <a:rPr lang="th-TH" sz="1400" b="0" i="0" u="none" strike="noStrike" kern="1200" cap="none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และรัฐมนตรี / 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รองนายกฯ / นายกรัฐมนตรี (ถ้ามี)</a:t>
                      </a:r>
                      <a:endParaRPr lang="en-US" sz="1400" b="0" i="0" u="none" strike="noStrike" kern="1200" cap="none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834217"/>
                  </a:ext>
                </a:extLst>
              </a:tr>
              <a:tr h="6340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7313" marR="0" lvl="0" indent="-8731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10. 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คณะกรรมการกำกับฯ พิจารณาการปรับเปลี่ยนรายละเอียดตัวชี้วัดระดับกรม รอบ 12 เดือน (ถ้ามี) และแจ้งผลแก่สำนักงาน </a:t>
                      </a:r>
                      <a:r>
                        <a:rPr lang="th-TH" sz="1400" kern="1200" spc="0" dirty="0" err="1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ก.พ.ร</a:t>
                      </a:r>
                      <a:r>
                        <a:rPr lang="th-TH" sz="1400" kern="1200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endParaRPr lang="en-US" sz="1400" b="0" i="0" u="none" strike="noStrike" kern="1200" cap="none" spc="0" dirty="0">
                        <a:solidFill>
                          <a:srgbClr val="00B05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656208"/>
                  </a:ext>
                </a:extLst>
              </a:tr>
              <a:tr h="373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7313" marR="0" lvl="0" indent="-87313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11. </a:t>
                      </a:r>
                      <a:r>
                        <a:rPr lang="th-TH" sz="1400" b="0" i="0" u="none" strike="noStrike" kern="1200" cap="none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ส่วนราชการรายงานผลรอบ </a:t>
                      </a:r>
                      <a:r>
                        <a:rPr lang="en-US" sz="1400" b="0" i="0" u="none" strike="noStrike" kern="1200" cap="none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12</a:t>
                      </a:r>
                      <a:r>
                        <a:rPr lang="th-TH" sz="1400" b="0" i="0" u="none" strike="noStrike" kern="1200" cap="none" spc="-20" baseline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เดือน </a:t>
                      </a:r>
                      <a:r>
                        <a:rPr lang="th-TH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ผ่านระบบ </a:t>
                      </a:r>
                      <a:r>
                        <a:rPr lang="en-US" sz="1400" b="0" i="0" u="none" strike="noStrike" kern="1200" cap="none" spc="0" dirty="0">
                          <a:solidFill>
                            <a:srgbClr val="00B05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e-SAR</a:t>
                      </a: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324444"/>
                  </a:ext>
                </a:extLst>
              </a:tr>
              <a:tr h="62685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87313" marR="0" indent="-87313" algn="l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None/>
                      </a:pP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12.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 สำนักงาน </a:t>
                      </a:r>
                      <a:r>
                        <a:rPr lang="th-TH" sz="1400" b="0" i="0" u="none" strike="noStrike" kern="1200" cap="none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ก.พ.ร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. ประเมินผล </a:t>
                      </a:r>
                      <a:b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</a:b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รอบ </a:t>
                      </a: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12 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เดือน และแจ้งส่วนราชการ  </a:t>
                      </a:r>
                      <a:r>
                        <a:rPr lang="th-TH" sz="1400" b="0" i="0" u="none" strike="noStrike" kern="1200" cap="none" spc="-4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คณะกรรมการกำกับฯ และสำนักงาน ก.พ.</a:t>
                      </a:r>
                      <a:endParaRPr lang="en-US" sz="1400" b="0" i="0" u="none" strike="noStrike" kern="1200" cap="none" spc="-4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66610"/>
                  </a:ext>
                </a:extLst>
              </a:tr>
              <a:tr h="626855">
                <a:tc>
                  <a:txBody>
                    <a:bodyPr/>
                    <a:lstStyle/>
                    <a:p>
                      <a:pPr marL="87313" marR="0" indent="-87313" algn="l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None/>
                      </a:pPr>
                      <a:r>
                        <a:rPr lang="en-US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13. 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สำนักงาน </a:t>
                      </a:r>
                      <a:r>
                        <a:rPr lang="th-TH" sz="1400" b="0" i="0" u="none" strike="noStrike" kern="1200" cap="none" spc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ก.พ.ร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. สรุปผลการ</a:t>
                      </a:r>
                      <a:r>
                        <a:rPr lang="th-TH" sz="1400" b="0" i="0" u="none" strike="noStrike" kern="1200" cap="none" spc="-2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ประเมิน ปี 2568 เสนอคณะกรรมการกำกับฯ และรัฐมนตรี / </a:t>
                      </a:r>
                      <a:r>
                        <a:rPr lang="th-TH" sz="1400" b="0" i="0" u="none" strike="noStrike" kern="1200" cap="none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Arial"/>
                        </a:rPr>
                        <a:t>รองนายกฯ / นายกรัฐมนตรี</a:t>
                      </a:r>
                      <a:endParaRPr lang="en-US" sz="1400" b="0" i="0" u="none" strike="noStrike" kern="1200" cap="none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Arial"/>
                      </a:endParaRPr>
                    </a:p>
                  </a:txBody>
                  <a:tcPr marR="3600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2563" indent="-182563">
                        <a:lnSpc>
                          <a:spcPct val="80000"/>
                        </a:lnSpc>
                        <a:buFont typeface="+mj-lt"/>
                        <a:buAutoNum type="arabicPeriod" startAt="3"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+mj-lt"/>
                        <a:buNone/>
                      </a:pPr>
                      <a:endParaRPr lang="th-TH" sz="14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003690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7FC818E-E089-75C4-2817-1FB00DA1FCA6}"/>
              </a:ext>
            </a:extLst>
          </p:cNvPr>
          <p:cNvSpPr txBox="1"/>
          <p:nvPr/>
        </p:nvSpPr>
        <p:spPr>
          <a:xfrm>
            <a:off x="8534400" y="6490846"/>
            <a:ext cx="332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</a:t>
            </a:r>
            <a:r>
              <a:rPr lang="en-US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แผนการดำเนินงานอาจมีการปรับเปลี่ยนตามความเหมาะสม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2A790F-B5B5-DCF6-004F-7586DD3D2AE3}"/>
              </a:ext>
            </a:extLst>
          </p:cNvPr>
          <p:cNvSpPr txBox="1"/>
          <p:nvPr/>
        </p:nvSpPr>
        <p:spPr>
          <a:xfrm>
            <a:off x="355335" y="244816"/>
            <a:ext cx="108066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แผนการดำเนินงานการประเมินผลการปฏิบัติราชการของส่วนราชการ ประจำปีงบประมาณ พ.ศ. 256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8 </a:t>
            </a:r>
            <a:r>
              <a:rPr lang="th-TH" sz="2800" b="1" kern="0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(ต่อ)</a:t>
            </a:r>
            <a:endParaRPr kumimoji="0" lang="th-TH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6BCF99-C482-85A5-17B3-7642BC4E5AD1}"/>
              </a:ext>
            </a:extLst>
          </p:cNvPr>
          <p:cNvGrpSpPr/>
          <p:nvPr/>
        </p:nvGrpSpPr>
        <p:grpSpPr>
          <a:xfrm>
            <a:off x="801938" y="6490846"/>
            <a:ext cx="3956306" cy="284818"/>
            <a:chOff x="470950" y="6537950"/>
            <a:chExt cx="3956306" cy="28481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76B5AC-452A-7235-0127-A91A9EB13A8F}"/>
                </a:ext>
              </a:extLst>
            </p:cNvPr>
            <p:cNvSpPr/>
            <p:nvPr/>
          </p:nvSpPr>
          <p:spPr>
            <a:xfrm>
              <a:off x="470950" y="6569328"/>
              <a:ext cx="230799" cy="214244"/>
            </a:xfrm>
            <a:prstGeom prst="rect">
              <a:avLst/>
            </a:prstGeom>
            <a:solidFill>
              <a:srgbClr val="DAE3F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9C4FF4-0D09-15D6-AD29-02276162BD25}"/>
                </a:ext>
              </a:extLst>
            </p:cNvPr>
            <p:cNvSpPr/>
            <p:nvPr/>
          </p:nvSpPr>
          <p:spPr>
            <a:xfrm>
              <a:off x="2643536" y="6569328"/>
              <a:ext cx="230799" cy="214244"/>
            </a:xfrm>
            <a:prstGeom prst="rect">
              <a:avLst/>
            </a:prstGeom>
            <a:solidFill>
              <a:srgbClr val="E2F0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D013250-021F-B10B-8F45-33B5C8512FE7}"/>
                </a:ext>
              </a:extLst>
            </p:cNvPr>
            <p:cNvSpPr txBox="1"/>
            <p:nvPr/>
          </p:nvSpPr>
          <p:spPr>
            <a:xfrm>
              <a:off x="701749" y="6545769"/>
              <a:ext cx="151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2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สำนักงาน </a:t>
              </a:r>
              <a:r>
                <a:rPr lang="th-TH" sz="1200" dirty="0" err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ก.พ.ร</a:t>
              </a:r>
              <a:r>
                <a:rPr lang="th-TH" sz="12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. ดำเนินการ</a:t>
              </a:r>
              <a:endParaRPr lang="en-US" sz="12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378779-D170-C6A5-5884-C9E11EECB6CE}"/>
                </a:ext>
              </a:extLst>
            </p:cNvPr>
            <p:cNvSpPr txBox="1"/>
            <p:nvPr/>
          </p:nvSpPr>
          <p:spPr>
            <a:xfrm>
              <a:off x="2915256" y="6537950"/>
              <a:ext cx="151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200" dirty="0">
                  <a:solidFill>
                    <a:srgbClr val="00B05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ส่วนราชการ ดำเนินการ</a:t>
              </a:r>
              <a:endParaRPr lang="en-US" sz="1200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48208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1EAABB5-BC7B-5631-B528-55B66CF05C54}"/>
              </a:ext>
            </a:extLst>
          </p:cNvPr>
          <p:cNvGrpSpPr/>
          <p:nvPr/>
        </p:nvGrpSpPr>
        <p:grpSpPr bwMode="blackWhite">
          <a:xfrm>
            <a:off x="1241903" y="2451989"/>
            <a:ext cx="10950097" cy="1847153"/>
            <a:chOff x="1241903" y="2451989"/>
            <a:chExt cx="10950097" cy="184715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FF639D8-11E9-90EA-C64E-6DA1F6E98658}"/>
                </a:ext>
              </a:extLst>
            </p:cNvPr>
            <p:cNvSpPr/>
            <p:nvPr/>
          </p:nvSpPr>
          <p:spPr bwMode="blackWhite">
            <a:xfrm>
              <a:off x="1970402" y="2451989"/>
              <a:ext cx="10221598" cy="1213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683421B-4DC3-3D24-AC07-941B01EB72C4}"/>
                </a:ext>
              </a:extLst>
            </p:cNvPr>
            <p:cNvGrpSpPr/>
            <p:nvPr/>
          </p:nvGrpSpPr>
          <p:grpSpPr bwMode="blackWhite">
            <a:xfrm>
              <a:off x="1241903" y="3018982"/>
              <a:ext cx="9975373" cy="1280160"/>
              <a:chOff x="1485026" y="3018982"/>
              <a:chExt cx="9975373" cy="1280160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CD99217-8146-666C-F5D1-B649856D1D6A}"/>
                  </a:ext>
                </a:extLst>
              </p:cNvPr>
              <p:cNvSpPr txBox="1"/>
              <p:nvPr/>
            </p:nvSpPr>
            <p:spPr bwMode="blackWhite">
              <a:xfrm>
                <a:off x="1485026" y="3018982"/>
                <a:ext cx="9975373" cy="1280160"/>
              </a:xfrm>
              <a:prstGeom prst="rect">
                <a:avLst/>
              </a:prstGeom>
              <a:solidFill>
                <a:srgbClr val="53538E"/>
              </a:solidFill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461963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rPr>
                  <a:t>     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anose="020B0604030504040204" pitchFamily="34" charset="0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253048D-1979-EC07-59DB-AAF7CF236185}"/>
                  </a:ext>
                </a:extLst>
              </p:cNvPr>
              <p:cNvGrpSpPr/>
              <p:nvPr/>
            </p:nvGrpSpPr>
            <p:grpSpPr bwMode="blackWhite">
              <a:xfrm>
                <a:off x="1490660" y="3217797"/>
                <a:ext cx="683109" cy="615553"/>
                <a:chOff x="-1951592" y="2433214"/>
                <a:chExt cx="683109" cy="615553"/>
              </a:xfrm>
            </p:grpSpPr>
            <p:sp>
              <p:nvSpPr>
                <p:cNvPr id="16" name="Teardrop 15">
                  <a:extLst>
                    <a:ext uri="{FF2B5EF4-FFF2-40B4-BE49-F238E27FC236}">
                      <a16:creationId xmlns:a16="http://schemas.microsoft.com/office/drawing/2014/main" id="{E9854EFC-49CB-4F8F-5B10-17C82A708CCC}"/>
                    </a:ext>
                  </a:extLst>
                </p:cNvPr>
                <p:cNvSpPr/>
                <p:nvPr/>
              </p:nvSpPr>
              <p:spPr bwMode="blackWhite">
                <a:xfrm rot="8100000">
                  <a:off x="-1878695" y="2469618"/>
                  <a:ext cx="536594" cy="536594"/>
                </a:xfrm>
                <a:prstGeom prst="teardrop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3D4BEEA0-24BA-C180-B907-B24E5451CD59}"/>
                    </a:ext>
                  </a:extLst>
                </p:cNvPr>
                <p:cNvSpPr txBox="1"/>
                <p:nvPr/>
              </p:nvSpPr>
              <p:spPr bwMode="blackWhite">
                <a:xfrm>
                  <a:off x="-1951592" y="2433214"/>
                  <a:ext cx="683109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h-TH" sz="3400" b="1" i="0" u="none" strike="noStrike" kern="0" cap="none" spc="-100" normalizeH="0" baseline="0" noProof="0" dirty="0">
                      <a:ln>
                        <a:noFill/>
                      </a:ln>
                      <a:solidFill>
                        <a:srgbClr val="53538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+mn-ea"/>
                      <a:cs typeface="Tahoma" pitchFamily="34" charset="0"/>
                    </a:rPr>
                    <a:t>8</a:t>
                  </a:r>
                  <a:endParaRPr kumimoji="0" lang="en-US" sz="3400" b="1" i="0" u="none" strike="noStrike" kern="0" cap="none" spc="-100" normalizeH="0" baseline="0" noProof="0" dirty="0">
                    <a:ln>
                      <a:noFill/>
                    </a:ln>
                    <a:solidFill>
                      <a:srgbClr val="53538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/>
                    <a:ea typeface="+mn-ea"/>
                    <a:cs typeface="Tahoma" pitchFamily="34" charset="0"/>
                  </a:endParaRPr>
                </a:p>
              </p:txBody>
            </p:sp>
          </p:grpSp>
        </p:grpSp>
        <p:sp>
          <p:nvSpPr>
            <p:cNvPr id="13" name="Text Box 2">
              <a:extLst>
                <a:ext uri="{FF2B5EF4-FFF2-40B4-BE49-F238E27FC236}">
                  <a16:creationId xmlns:a16="http://schemas.microsoft.com/office/drawing/2014/main" id="{79BD6C24-1F06-628E-0E56-1208612B797E}"/>
                </a:ext>
              </a:extLst>
            </p:cNvPr>
            <p:cNvSpPr txBox="1">
              <a:spLocks noChangeArrowheads="1"/>
            </p:cNvSpPr>
            <p:nvPr/>
          </p:nvSpPr>
          <p:spPr bwMode="blackWhite">
            <a:xfrm>
              <a:off x="2007917" y="3148460"/>
              <a:ext cx="92491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1pPr>
              <a:lvl2pPr marL="742950" indent="-28575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2pPr>
              <a:lvl3pPr marL="11430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3pPr>
              <a:lvl4pPr marL="16002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4pPr>
              <a:lvl5pPr marL="2057400" indent="-228600"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Arial" pitchFamily="34" charset="0"/>
                  <a:cs typeface="Tahoma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รายชื่อเจ้าหน้าที่สำนักงาน </a:t>
              </a:r>
              <a:r>
                <a:rPr kumimoji="0" lang="th-TH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ก.พ.ร</a:t>
              </a:r>
              <a:r>
                <a:rPr kumimoji="0" lang="th-TH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. ที่รับผิดชอบการจัดทำตัวชี้วัดของส่วนราชการ</a:t>
              </a:r>
            </a:p>
          </p:txBody>
        </p:sp>
      </p:grp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FD88C55-C44A-3941-F81D-32A0D80D9A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337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42ED80-E8D2-3979-CD97-99E12E64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2DE4BC-03E0-4F77-4055-CEA3B0DBEBF8}"/>
              </a:ext>
            </a:extLst>
          </p:cNvPr>
          <p:cNvSpPr txBox="1"/>
          <p:nvPr/>
        </p:nvSpPr>
        <p:spPr>
          <a:xfrm>
            <a:off x="507999" y="187066"/>
            <a:ext cx="7801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ชื่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อเจ้าหน้าที่สำนักงาน 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ที่รับผิดชอบ</a:t>
            </a:r>
          </a:p>
        </p:txBody>
      </p:sp>
      <p:sp>
        <p:nvSpPr>
          <p:cNvPr id="12" name="กล่องข้อความ 12">
            <a:extLst>
              <a:ext uri="{FF2B5EF4-FFF2-40B4-BE49-F238E27FC236}">
                <a16:creationId xmlns:a16="http://schemas.microsoft.com/office/drawing/2014/main" id="{24AB4F72-2D0A-3C57-155B-2C2B224DB7D4}"/>
              </a:ext>
            </a:extLst>
          </p:cNvPr>
          <p:cNvSpPr txBox="1"/>
          <p:nvPr/>
        </p:nvSpPr>
        <p:spPr>
          <a:xfrm>
            <a:off x="9125749" y="490727"/>
            <a:ext cx="19874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ข้อมูล 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17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67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F6D3011-F050-61F3-1636-282538DF4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774427"/>
              </p:ext>
            </p:extLst>
          </p:nvPr>
        </p:nvGraphicFramePr>
        <p:xfrm>
          <a:off x="380998" y="905734"/>
          <a:ext cx="11516836" cy="5757864"/>
        </p:xfrm>
        <a:graphic>
          <a:graphicData uri="http://schemas.openxmlformats.org/drawingml/2006/table">
            <a:tbl>
              <a:tblPr firstRow="1" bandRow="1"/>
              <a:tblGrid>
                <a:gridCol w="3668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4416">
                  <a:extLst>
                    <a:ext uri="{9D8B030D-6E8A-4147-A177-3AD203B41FA5}">
                      <a16:colId xmlns:a16="http://schemas.microsoft.com/office/drawing/2014/main" val="3774943634"/>
                    </a:ext>
                  </a:extLst>
                </a:gridCol>
              </a:tblGrid>
              <a:tr h="2266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เจ้าหน้าที่กองพัฒนาระบบราชการ</a:t>
                      </a:r>
                      <a:r>
                        <a:rPr lang="en-US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1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เจ้าหน้าที่กองติดตาม ตรวจสอบ และประเมินผลฯ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4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กระทรวงเกษตรและสหกรณ์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(15)</a:t>
                      </a:r>
                      <a:endParaRPr lang="th-TH" sz="1600" b="1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1125" indent="-91440" algn="l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นางสาวสาวิตรี เพ็งผาสุก (ผชช. กำกับ)</a:t>
                      </a:r>
                      <a:b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9918</a:t>
                      </a:r>
                      <a:endParaRPr lang="th-TH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lvl="0" indent="-9144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นางสาวปณิตา </a:t>
                      </a:r>
                      <a:r>
                        <a:rPr lang="th-TH" sz="1600" spc="0" baseline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ปิ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ยะพุทธิชัย (ผอ.กลุ่ม)</a:t>
                      </a:r>
                      <a:b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8998</a:t>
                      </a:r>
                      <a:endParaRPr lang="th-TH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lvl="0" indent="-9144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นางสาวพิริยะ ทองสืบสาย (ทส.)</a:t>
                      </a:r>
                      <a:b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8895</a:t>
                      </a:r>
                      <a:endParaRPr lang="th-TH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lvl="0" indent="-9144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นางสาวณัฐธิดา บำเพ็ญเพียร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พณ.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8895</a:t>
                      </a:r>
                    </a:p>
                    <a:p>
                      <a:pPr marL="111125" marR="0" lvl="0" indent="-9144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นายเกื้อพงศ์ ชมภู 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(กษ.)</a:t>
                      </a: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8804</a:t>
                      </a:r>
                      <a:endParaRPr lang="th-TH" sz="1600" spc="0" baseline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indent="-111125" algn="l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นายนลิน</a:t>
                      </a: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นิลผึ้ง 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(กค.)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8845 </a:t>
                      </a:r>
                      <a:endParaRPr lang="th-TH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indent="-111125" algn="l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นายสุวิชาญ บุญเกิดกูล (กค.)</a:t>
                      </a:r>
                      <a:b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8958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ว่าที่ ร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อนันต์ สิทธิวัฒนานนท์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ดศ./ </a:t>
                      </a: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สคทช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./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สทนช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8960</a:t>
                      </a:r>
                      <a:endParaRPr lang="en-US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นางสาวปัญจพร ประสงค์กิจ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8949</a:t>
                      </a:r>
                      <a:endParaRPr lang="en-US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นางสาวศุภมณี  ธนารักษ์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8926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กระทรวงพาณิชย์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8)</a:t>
                      </a:r>
                      <a:endParaRPr lang="th-TH" sz="1600" b="1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1125" marR="0" lvl="0" indent="-9144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600" spc="0" baseline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นางสาววนิดา สุวรรณประภา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888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5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163301"/>
                  </a:ext>
                </a:extLst>
              </a:tr>
              <a:tr h="3022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กระทรวงทรัพยากรธรรมชาติและสิ่งแวดล้อม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30028" marR="300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นางสาววสุนธรา กิจประยูร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8854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2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กระทรวงการคลัง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(9)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นางสาวญาณิศา วงศ์วานิช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820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2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กระทรวงดิจิทัลเพื่อเศรษฐกิจและสังคม (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4)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นายพศิน ศรีพนารัตนกุล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8973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543777"/>
                  </a:ext>
                </a:extLst>
              </a:tr>
              <a:tr h="6044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 </a:t>
                      </a:r>
                      <a:b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(สทนช./ สคทช.)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นางสาวศุภมณี  ธนารักษ์</a:t>
                      </a:r>
                      <a:b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8926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111828"/>
                  </a:ext>
                </a:extLst>
              </a:tr>
              <a:tr h="3022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กระทรวงคมนาคม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(8)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นางสาวกาญจนา มังกโรทัย (ผชช. กำกับ)</a:t>
                      </a:r>
                      <a:b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9948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นางสาวกาญจนากร สามเมือง (ผอ.กลุ่ม)</a:t>
                      </a:r>
                      <a:b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8943</a:t>
                      </a:r>
                      <a:endParaRPr lang="th-TH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นางสาวดวงรัตน์ สุระกูล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(กต.)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8925</a:t>
                      </a:r>
                      <a:endParaRPr lang="en-US" sz="1600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นายอนุสิทธิ์ พาวัฒนา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(พน.)</a:t>
                      </a:r>
                      <a: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8844</a:t>
                      </a:r>
                      <a:endParaRPr lang="en-US" sz="1600" spc="0" baseline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นางสาวจุฑารัตน์ ขัตติ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(คค.)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60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77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นางสาวทิพยรัตน์  วงษ์สง่า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8866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4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กระทรวงการต่างประเทศ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(13)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นายนทีธร  ฟักโต​</a:t>
                      </a:r>
                      <a:br>
                        <a:rPr lang="en-US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8887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44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กระทรวงพลังงาน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(5)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329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4875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42ED80-E8D2-3979-CD97-99E12E64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AC72DD-989F-9EB7-9952-128B157C3AA1}"/>
              </a:ext>
            </a:extLst>
          </p:cNvPr>
          <p:cNvSpPr txBox="1"/>
          <p:nvPr/>
        </p:nvSpPr>
        <p:spPr>
          <a:xfrm>
            <a:off x="507999" y="187066"/>
            <a:ext cx="6132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ชื่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อเจ้าหน้าที่สำนักงาน 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ที่รับผิดชอบ (ต่อ)</a:t>
            </a:r>
          </a:p>
        </p:txBody>
      </p:sp>
      <p:sp>
        <p:nvSpPr>
          <p:cNvPr id="6" name="กล่องข้อความ 12">
            <a:extLst>
              <a:ext uri="{FF2B5EF4-FFF2-40B4-BE49-F238E27FC236}">
                <a16:creationId xmlns:a16="http://schemas.microsoft.com/office/drawing/2014/main" id="{1F4E1D0D-D4AA-FEE0-670F-D7E6E8BE969E}"/>
              </a:ext>
            </a:extLst>
          </p:cNvPr>
          <p:cNvSpPr txBox="1"/>
          <p:nvPr/>
        </p:nvSpPr>
        <p:spPr>
          <a:xfrm>
            <a:off x="9125749" y="490727"/>
            <a:ext cx="19874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ข้อมูล 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17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67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B6AD2B4-98B0-26A3-8B8C-446F39417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940765"/>
              </p:ext>
            </p:extLst>
          </p:nvPr>
        </p:nvGraphicFramePr>
        <p:xfrm>
          <a:off x="345439" y="1027774"/>
          <a:ext cx="11552393" cy="2316480"/>
        </p:xfrm>
        <a:graphic>
          <a:graphicData uri="http://schemas.openxmlformats.org/drawingml/2006/table">
            <a:tbl>
              <a:tblPr firstRow="1" bandRow="1"/>
              <a:tblGrid>
                <a:gridCol w="3850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0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922">
                  <a:extLst>
                    <a:ext uri="{9D8B030D-6E8A-4147-A177-3AD203B41FA5}">
                      <a16:colId xmlns:a16="http://schemas.microsoft.com/office/drawing/2014/main" val="4026580727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เจ้าหน้าที่กองพัฒนาระบบราชการ </a:t>
                      </a:r>
                      <a:r>
                        <a:rPr lang="en-US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เจ้าหน้าที่กองติดตาม ตรวจสอบ และประเมินผลฯ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กระทรวงแรงงาน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(5)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4300" marR="0" lvl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นางกาญจนา มังกโรทัย (ผชช.กำกับ)</a:t>
                      </a:r>
                      <a:b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4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นางสาวภัทรผกา ใจปินตา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(ผอ.กลุ่ม)</a:t>
                      </a:r>
                      <a:b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8859</a:t>
                      </a:r>
                    </a:p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นายอภิศักดิ์ หัตถะแสน (อก.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BOI</a:t>
                      </a: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8816 </a:t>
                      </a:r>
                    </a:p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นายชาภิชญ์  จันทรสร (รง.) </a:t>
                      </a:r>
                      <a:b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8840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นางสาววสุนธรา กิจประยูร</a:t>
                      </a:r>
                    </a:p>
                    <a:p>
                      <a:pPr algn="ctr"/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8854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7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กระทรวงอุตสาหกรรม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(7)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นางสาวญาณิศา วงศ์วานิช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</a:t>
                      </a:r>
                      <a:r>
                        <a:rPr lang="en-US" sz="1600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820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384743"/>
                  </a:ext>
                </a:extLst>
              </a:tr>
              <a:tr h="7299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 </a:t>
                      </a:r>
                      <a:b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BOI)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1100" spc="0" baseline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4216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42ED80-E8D2-3979-CD97-99E12E64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AAFF4A-871F-5295-C7A0-4149546CCFD6}"/>
              </a:ext>
            </a:extLst>
          </p:cNvPr>
          <p:cNvSpPr txBox="1"/>
          <p:nvPr/>
        </p:nvSpPr>
        <p:spPr>
          <a:xfrm>
            <a:off x="507999" y="187066"/>
            <a:ext cx="5910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ชื่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อเจ้าหน้าที่สำนักงาน 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ที่รับผิดชอบ (ต่อ) </a:t>
            </a:r>
          </a:p>
        </p:txBody>
      </p:sp>
      <p:sp>
        <p:nvSpPr>
          <p:cNvPr id="12" name="กล่องข้อความ 12">
            <a:extLst>
              <a:ext uri="{FF2B5EF4-FFF2-40B4-BE49-F238E27FC236}">
                <a16:creationId xmlns:a16="http://schemas.microsoft.com/office/drawing/2014/main" id="{BEBFDF0A-23C0-6407-2E2E-093B52C334DC}"/>
              </a:ext>
            </a:extLst>
          </p:cNvPr>
          <p:cNvSpPr txBox="1"/>
          <p:nvPr/>
        </p:nvSpPr>
        <p:spPr>
          <a:xfrm>
            <a:off x="9125749" y="490727"/>
            <a:ext cx="19874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ข้อมูล 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17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67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40673A2-21E4-1A24-94B6-0916150093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311756"/>
              </p:ext>
            </p:extLst>
          </p:nvPr>
        </p:nvGraphicFramePr>
        <p:xfrm>
          <a:off x="390040" y="865215"/>
          <a:ext cx="11454630" cy="5822856"/>
        </p:xfrm>
        <a:graphic>
          <a:graphicData uri="http://schemas.openxmlformats.org/drawingml/2006/table">
            <a:tbl>
              <a:tblPr firstRow="1" bandRow="1"/>
              <a:tblGrid>
                <a:gridCol w="3722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6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6003">
                  <a:extLst>
                    <a:ext uri="{9D8B030D-6E8A-4147-A177-3AD203B41FA5}">
                      <a16:colId xmlns:a16="http://schemas.microsoft.com/office/drawing/2014/main" val="2590669721"/>
                    </a:ext>
                  </a:extLst>
                </a:gridCol>
              </a:tblGrid>
              <a:tr h="2960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b="1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800" b="1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เจ้าหน้าที่กองพัฒนาระบบราชการ</a:t>
                      </a:r>
                      <a:r>
                        <a:rPr lang="en-US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2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เจ้าหน้าที่กองติดตาม ตรวจสอบ และประเมินผลฯ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กระทรวงกลาโหม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นายจิรวัฒน์  ระโหฐาน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(ผชช.กำกับ)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8985</a:t>
                      </a:r>
                    </a:p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นางบุญญาณี  พันธุ์สัมฤทธิ์ (กห.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กอ.รมน.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ศรชล./ ศอ.บต.)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8886</a:t>
                      </a:r>
                    </a:p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นายภาคิน สุชาตานนท์ (สมช./ สขช.)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8826</a:t>
                      </a:r>
                      <a:endParaRPr lang="en-US" sz="1600" spc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นางสาวธนพร ทับสุพรรณ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230554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(สมช.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สขช.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กอ.รมน.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ศรชล.)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03826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ส่วนราชการไม่สังกัดฯ </a:t>
                      </a:r>
                      <a:b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(ศอ.บต.)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660395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กระทรวงการอุดมศึกษา วิทยาศาสตร์ วิจัยและนวัตกรรม 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(4)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นางสาวจารุวรรณ ฤทธิบันลือ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(ผชช.กำกับ)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9965</a:t>
                      </a: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นายกฤตวิทย์ จันทร์แจ่มใส (อว./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ก.พ./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ก.พ.ร.)</a:t>
                      </a:r>
                      <a:b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8833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นางสาววรรณมาศ น้อยสุวรรณ (ศธ./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สศช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./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ป.ย.ป.)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8940</a:t>
                      </a: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นางสาวปริศนา รอบคอบ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8882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นางสาวธนพร ทับสุพรรณ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8835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275768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กระทรวงศึกษาธิการ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(4)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spc="0" baseline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/>
                </a:tc>
                <a:extLst>
                  <a:ext uri="{0D108BD9-81ED-4DB2-BD59-A6C34878D82A}">
                    <a16:rowId xmlns:a16="http://schemas.microsoft.com/office/drawing/2014/main" val="1477431057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(ป.ย.ป.)</a:t>
                      </a:r>
                      <a:endParaRPr lang="af-ZA" sz="1600" b="1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1600" spc="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/>
                </a:tc>
                <a:extLst>
                  <a:ext uri="{0D108BD9-81ED-4DB2-BD59-A6C34878D82A}">
                    <a16:rowId xmlns:a16="http://schemas.microsoft.com/office/drawing/2014/main" val="3652600899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(ก.พ./ ก.พ.ร./ สศช.)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นางสาวทิพยรัตน์  วงษ์สง่า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8866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148483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กระทรวงสาธารณสุข  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(9)</a:t>
                      </a:r>
                      <a:endParaRPr lang="th-TH" sz="1600" b="1" spc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นางมนัสสิรี เจียมวิจิตร (ผอ.กลุ่ม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8985</a:t>
                      </a: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นายธนกิจ สถาพรอานนท์ (สธ.)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8805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นางสาวกานดา วรมงคลชัย (สคก./พศ./ </a:t>
                      </a:r>
                      <a:r>
                        <a:rPr lang="th-TH" sz="1600" b="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กปร.</a:t>
                      </a:r>
                      <a:r>
                        <a:rPr lang="en-US" sz="1600" b="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0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รภ.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8849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7475" indent="-1174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นางสาวจิรปรียา ภัทรวลี (วธ.)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8869</a:t>
                      </a: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นางสาวอารียา  กองกาญจนาทิพย์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8942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850927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กระทรวงวัฒนธรรม 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(5)</a:t>
                      </a:r>
                      <a:endParaRPr lang="th-TH" sz="1600" b="1" spc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นางสาวนรินทร์ธร เศษโชติ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8899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395940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(สคก.)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นายพศิน ศรีพนารัตนกุล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8973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892132"/>
                  </a:ext>
                </a:extLst>
              </a:tr>
              <a:tr h="496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ส่วนราชการไม่สังกัดฯ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(พศ./ กปร.</a:t>
                      </a:r>
                      <a:r>
                        <a:rPr lang="en-US" sz="1600" b="1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1" spc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รภ.)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นางสาวนรินทร์ธร เศษโชติ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8899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21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85445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42ED80-E8D2-3979-CD97-99E12E64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4AB94B-56EF-9CB9-0B41-AE86CE6B6507}"/>
              </a:ext>
            </a:extLst>
          </p:cNvPr>
          <p:cNvSpPr txBox="1"/>
          <p:nvPr/>
        </p:nvSpPr>
        <p:spPr>
          <a:xfrm>
            <a:off x="508000" y="187066"/>
            <a:ext cx="6372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ชื่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อเจ้าหน้าที่สำนักงาน </a:t>
            </a:r>
            <a:r>
              <a:rPr kumimoji="0" lang="th-TH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ก.พ.ร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ที่รับผิดชอบ (ต่อ)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FCE515-0FC3-BB74-FBF4-78FE7A48F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104774"/>
              </p:ext>
            </p:extLst>
          </p:nvPr>
        </p:nvGraphicFramePr>
        <p:xfrm>
          <a:off x="390040" y="1027774"/>
          <a:ext cx="11518426" cy="5684125"/>
        </p:xfrm>
        <a:graphic>
          <a:graphicData uri="http://schemas.openxmlformats.org/drawingml/2006/table">
            <a:tbl>
              <a:tblPr firstRow="1" bandRow="1"/>
              <a:tblGrid>
                <a:gridCol w="3558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9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9887">
                  <a:extLst>
                    <a:ext uri="{9D8B030D-6E8A-4147-A177-3AD203B41FA5}">
                      <a16:colId xmlns:a16="http://schemas.microsoft.com/office/drawing/2014/main" val="2653010716"/>
                    </a:ext>
                  </a:extLst>
                </a:gridCol>
              </a:tblGrid>
              <a:tr h="3307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6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หน่วยงาน</a:t>
                      </a:r>
                      <a:endParaRPr lang="en-US" sz="16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เจ้าหน้าที่กองพัฒนาระบบราชการ</a:t>
                      </a:r>
                      <a:r>
                        <a:rPr lang="en-US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2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spc="-3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เจ้าหน้าที่กองติดตาม ตรวจสอบ และประเมินผลฯ</a:t>
                      </a:r>
                      <a:endParaRPr lang="en-US" sz="1800" spc="-3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9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กระทรวงมหาดไทย (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นางสาวสุณี มักผล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(ผชช.กำกับ)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9991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นางสาวยุภาพร รอมไธสง (สปน.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สคบ.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กปส.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สลน.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600" spc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สลค.</a:t>
                      </a:r>
                      <a:r>
                        <a:rPr lang="th-TH" sz="1600" spc="0" baseline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สงป.</a:t>
                      </a: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8812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นางปิยนุช บวรวงศ์ดิลก (พม.)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8909</a:t>
                      </a:r>
                    </a:p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นางสาวชีรีน สุไลมาน (มท.)</a:t>
                      </a:r>
                      <a:br>
                        <a:rPr lang="th-TH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</a:t>
                      </a:r>
                      <a:r>
                        <a:rPr lang="en-US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spc="0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8848</a:t>
                      </a:r>
                      <a:endParaRPr lang="th-TH" sz="1600" spc="0" baseline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นางสาววนิดา สุวรรณประภา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888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5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799000"/>
                  </a:ext>
                </a:extLst>
              </a:tr>
              <a:tr h="4859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กระทรวงการพัฒนาสังคมและความมั่นคงของมนุษย์ (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นายพศิน ศรีพนารัตนกุล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8973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239599"/>
                  </a:ext>
                </a:extLst>
              </a:tr>
              <a:tr h="10577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สงป.)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04781"/>
                  </a:ext>
                </a:extLst>
              </a:tr>
              <a:tr h="440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(สปน.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สคบ.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กปส.)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นางสาวธนพร ทับสุพรรณ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8835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516688"/>
                  </a:ext>
                </a:extLst>
              </a:tr>
              <a:tr h="440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สำนักนายกรัฐมนตรี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(สลน./ สลค.)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spc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นายนทีธร  ฟักโต​</a:t>
                      </a:r>
                      <a:br>
                        <a:rPr lang="en-US" sz="1600" spc="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8887</a:t>
                      </a:r>
                      <a:endParaRPr lang="th-TH" sz="1600" spc="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95591"/>
                  </a:ext>
                </a:extLst>
              </a:tr>
              <a:tr h="5805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กระทรวงยุติธรรม (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นางสาวชนัชญ์ภรณ์ งอนเซ่ง (ผอ.กลุ่ม)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8865</a:t>
                      </a:r>
                    </a:p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นายโพชฌงค์ จันทรศิริ (ยธ.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8828</a:t>
                      </a:r>
                    </a:p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นายจิรัตถ์ พรหมรัตน์ (กก.)</a:t>
                      </a:r>
                      <a:b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8830</a:t>
                      </a:r>
                    </a:p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นางสาวมัณฑนา นกเสวก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ปปง./ ปปท.</a:t>
                      </a:r>
                      <a:r>
                        <a:rPr lang="en-US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/ </a:t>
                      </a:r>
                      <a:r>
                        <a:rPr lang="th-TH" sz="1600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สตช.)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8825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นางสาวอารียา  กองกาญจนาทิพย์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8942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275768"/>
                  </a:ext>
                </a:extLst>
              </a:tr>
              <a:tr h="5805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กระทรวงการท่องเที่ยวและกีฬา (</a:t>
                      </a:r>
                      <a:r>
                        <a:rPr lang="en-US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marR="0" lvl="0" indent="-117475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1100" spc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นางสาวทิพยรัตน์  วงษ์สง่า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8866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431057"/>
                  </a:ext>
                </a:extLst>
              </a:tr>
              <a:tr h="5805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ส่วนราชการไม่สังกัดฯ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(ปปท./ ปปง.)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นางสาวนรินทร์ธร เศษโชติ</a:t>
                      </a:r>
                      <a:b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lang="en-US" sz="1600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8899</a:t>
                      </a: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994352"/>
                  </a:ext>
                </a:extLst>
              </a:tr>
              <a:tr h="5805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spc="0" dirty="0"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สำนักงานตำรวจแห่งชาติ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17475" indent="-117475" algn="l">
                        <a:buFont typeface="Arial" panose="020B0604020202020204" pitchFamily="34" charset="0"/>
                        <a:buChar char="•"/>
                      </a:pPr>
                      <a:endParaRPr lang="th-TH" sz="1600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0028" marR="300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นางสาวธนพร ทับสุพรรณ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โทร.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8835</a:t>
                      </a:r>
                    </a:p>
                  </a:txBody>
                  <a:tcPr marL="30028" marR="30028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426917"/>
                  </a:ext>
                </a:extLst>
              </a:tr>
            </a:tbl>
          </a:graphicData>
        </a:graphic>
      </p:graphicFrame>
      <p:sp>
        <p:nvSpPr>
          <p:cNvPr id="9" name="กล่องข้อความ 12">
            <a:extLst>
              <a:ext uri="{FF2B5EF4-FFF2-40B4-BE49-F238E27FC236}">
                <a16:creationId xmlns:a16="http://schemas.microsoft.com/office/drawing/2014/main" id="{58A60F18-FDD0-D093-7543-1E62DAEC639E}"/>
              </a:ext>
            </a:extLst>
          </p:cNvPr>
          <p:cNvSpPr txBox="1"/>
          <p:nvPr/>
        </p:nvSpPr>
        <p:spPr>
          <a:xfrm>
            <a:off x="9125749" y="490727"/>
            <a:ext cx="19874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ข้อมูล 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17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มิ.ย.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67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8472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23731D4-B955-08FD-6B61-84504F30F67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93700" y="342900"/>
            <a:ext cx="11518900" cy="6069457"/>
          </a:xfrm>
          <a:prstGeom prst="roundRect">
            <a:avLst>
              <a:gd name="adj" fmla="val 37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3D37A816-5CDE-8186-E6D4-BFE0A326DA15}"/>
              </a:ext>
            </a:extLst>
          </p:cNvPr>
          <p:cNvSpPr txBox="1">
            <a:spLocks/>
          </p:cNvSpPr>
          <p:nvPr/>
        </p:nvSpPr>
        <p:spPr>
          <a:xfrm>
            <a:off x="9315594" y="6513817"/>
            <a:ext cx="2743200" cy="3178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1A61DF1-3BB6-403F-9CC9-71F63F6F4AF1}" type="slidenum">
              <a:rPr lang="th-TH" sz="110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>
                <a:defRPr/>
              </a:pPr>
              <a:t>78</a:t>
            </a:fld>
            <a:endParaRPr lang="th-TH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EF6E65-479A-EFA6-ADC6-58FDD5D7E9E5}"/>
              </a:ext>
            </a:extLst>
          </p:cNvPr>
          <p:cNvGrpSpPr/>
          <p:nvPr/>
        </p:nvGrpSpPr>
        <p:grpSpPr>
          <a:xfrm>
            <a:off x="3712992" y="478023"/>
            <a:ext cx="4747838" cy="5662214"/>
            <a:chOff x="4122895" y="404453"/>
            <a:chExt cx="4747838" cy="566221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10B6D0A-E7D4-C4BE-02D6-19D5491EF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1816" y="1755060"/>
              <a:ext cx="4049997" cy="4049997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7C0E244-7EBE-264A-C7A8-B0F7EB7F686E}"/>
                </a:ext>
              </a:extLst>
            </p:cNvPr>
            <p:cNvSpPr txBox="1"/>
            <p:nvPr/>
          </p:nvSpPr>
          <p:spPr>
            <a:xfrm>
              <a:off x="5534852" y="404453"/>
              <a:ext cx="19239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solidFill>
                    <a:schemeClr val="accent6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 &amp; 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D52341-421C-24D7-9B7B-F9CF5BF06376}"/>
                </a:ext>
              </a:extLst>
            </p:cNvPr>
            <p:cNvSpPr txBox="1"/>
            <p:nvPr/>
          </p:nvSpPr>
          <p:spPr>
            <a:xfrm>
              <a:off x="4122895" y="5543447"/>
              <a:ext cx="474783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u="sng" dirty="0">
                  <a:latin typeface="TH SarabunPSK" panose="020B0500040200020003" pitchFamily="34" charset="-34"/>
                  <a:cs typeface="TH SarabunPSK" panose="020B0500040200020003" pitchFamily="34" charset="-34"/>
                  <a:hlinkClick r:id="rId3"/>
                </a:rPr>
                <a:t>https://forms.gle/RnBRGhS9TNF5fTk18</a:t>
              </a:r>
              <a:r>
                <a:rPr lang="en-US" sz="2800" b="1" u="sng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4291ED-16E7-16F6-F4E7-7C0441E0EB5D}"/>
                </a:ext>
              </a:extLst>
            </p:cNvPr>
            <p:cNvSpPr txBox="1"/>
            <p:nvPr/>
          </p:nvSpPr>
          <p:spPr>
            <a:xfrm>
              <a:off x="4939725" y="1285405"/>
              <a:ext cx="311417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แบบฟอร์ม ถาม</a:t>
              </a:r>
              <a:r>
                <a:rPr lang="en-US" sz="36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-</a:t>
              </a:r>
              <a:r>
                <a:rPr lang="th-TH" sz="36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ตอบ</a:t>
              </a:r>
              <a:endParaRPr lang="en-US" sz="36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6969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23731D4-B955-08FD-6B61-84504F30F67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93700" y="342900"/>
            <a:ext cx="11518900" cy="6069457"/>
          </a:xfrm>
          <a:prstGeom prst="roundRect">
            <a:avLst>
              <a:gd name="adj" fmla="val 37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3D37A816-5CDE-8186-E6D4-BFE0A326DA15}"/>
              </a:ext>
            </a:extLst>
          </p:cNvPr>
          <p:cNvSpPr txBox="1">
            <a:spLocks/>
          </p:cNvSpPr>
          <p:nvPr/>
        </p:nvSpPr>
        <p:spPr>
          <a:xfrm>
            <a:off x="9315594" y="6513817"/>
            <a:ext cx="2743200" cy="3178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1A61DF1-3BB6-403F-9CC9-71F63F6F4AF1}" type="slidenum">
              <a:rPr lang="th-TH" sz="110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>
                <a:defRPr/>
              </a:pPr>
              <a:t>79</a:t>
            </a:fld>
            <a:endParaRPr lang="th-TH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FB6A8F5-0369-1E50-BBA1-E36E4908AE50}"/>
              </a:ext>
            </a:extLst>
          </p:cNvPr>
          <p:cNvGrpSpPr/>
          <p:nvPr/>
        </p:nvGrpSpPr>
        <p:grpSpPr>
          <a:xfrm>
            <a:off x="3712992" y="1013381"/>
            <a:ext cx="4747838" cy="4927160"/>
            <a:chOff x="3712992" y="1213077"/>
            <a:chExt cx="4747838" cy="49271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864F84A-2D89-C260-4FF3-278A4944F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61913" y="1828630"/>
              <a:ext cx="4049997" cy="404999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A65F1C8-60F2-C10F-83BC-0AC5BB4F55BE}"/>
                </a:ext>
              </a:extLst>
            </p:cNvPr>
            <p:cNvSpPr txBox="1"/>
            <p:nvPr/>
          </p:nvSpPr>
          <p:spPr>
            <a:xfrm>
              <a:off x="3712992" y="5617017"/>
              <a:ext cx="474783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latin typeface="TH SarabunPSK" panose="020B0500040200020003" pitchFamily="34" charset="-34"/>
                  <a:cs typeface="TH SarabunPSK" panose="020B0500040200020003" pitchFamily="34" charset="-34"/>
                  <a:hlinkClick r:id="rId3"/>
                </a:rPr>
                <a:t>https://forms.gle/T3iKEUP2yEkA995X8</a:t>
              </a:r>
              <a:r>
                <a:rPr lang="th-TH" sz="2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endPara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6AA5FE7-9A55-3D68-DF42-BCC2C647B276}"/>
                </a:ext>
              </a:extLst>
            </p:cNvPr>
            <p:cNvSpPr txBox="1"/>
            <p:nvPr/>
          </p:nvSpPr>
          <p:spPr>
            <a:xfrm>
              <a:off x="4294897" y="1213077"/>
              <a:ext cx="35840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H SarabunPSK" panose="020B0500040200020003" pitchFamily="34" charset="-34"/>
                  <a:ea typeface="Calibri" panose="020F0502020204030204" pitchFamily="34" charset="0"/>
                  <a:cs typeface="TH SarabunPSK" panose="020B0500040200020003" pitchFamily="34" charset="-34"/>
                </a:rPr>
                <a:t>ประเมินความพึงพอใจ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9292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BA9585-ADFE-D5D7-B94E-7B0BF2972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41A61DF1-3BB6-403F-9CC9-71F63F6F4AF1}" type="slidenum">
              <a:rPr lang="th-TH" smtClean="0"/>
              <a:pPr algn="r">
                <a:defRPr/>
              </a:pPr>
              <a:t>8</a:t>
            </a:fld>
            <a:endParaRPr lang="th-TH" dirty="0"/>
          </a:p>
        </p:txBody>
      </p:sp>
      <p:sp>
        <p:nvSpPr>
          <p:cNvPr id="3" name="สี่เหลี่ยมผืนผ้า: มุมมน 5">
            <a:extLst>
              <a:ext uri="{FF2B5EF4-FFF2-40B4-BE49-F238E27FC236}">
                <a16:creationId xmlns:a16="http://schemas.microsoft.com/office/drawing/2014/main" id="{F4D4BC7A-10A3-D418-B56C-924DEB82FFC9}"/>
              </a:ext>
            </a:extLst>
          </p:cNvPr>
          <p:cNvSpPr/>
          <p:nvPr/>
        </p:nvSpPr>
        <p:spPr>
          <a:xfrm>
            <a:off x="647691" y="1141479"/>
            <a:ext cx="10638786" cy="5508000"/>
          </a:xfrm>
          <a:prstGeom prst="roundRect">
            <a:avLst>
              <a:gd name="adj" fmla="val 5539"/>
            </a:avLst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6E5C227E-268C-BC96-B0D4-98EC414EC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31544"/>
              </p:ext>
            </p:extLst>
          </p:nvPr>
        </p:nvGraphicFramePr>
        <p:xfrm>
          <a:off x="1070552" y="1668595"/>
          <a:ext cx="9872218" cy="2879267"/>
        </p:xfrm>
        <a:graphic>
          <a:graphicData uri="http://schemas.openxmlformats.org/drawingml/2006/table">
            <a:tbl>
              <a:tblPr/>
              <a:tblGrid>
                <a:gridCol w="9872218">
                  <a:extLst>
                    <a:ext uri="{9D8B030D-6E8A-4147-A177-3AD203B41FA5}">
                      <a16:colId xmlns:a16="http://schemas.microsoft.com/office/drawing/2014/main" val="415354758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57200" marR="4572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99266"/>
                  </a:ext>
                </a:extLst>
              </a:tr>
              <a:tr h="22479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spc="-3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1800" b="1" kern="100" spc="-3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ตัวชี้วัดเชิงยุทธศาสตร์สำคัญ (</a:t>
                      </a:r>
                      <a:r>
                        <a:rPr lang="en-US" sz="1800" b="1" kern="100" spc="-3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Strategic KPIs</a:t>
                      </a:r>
                      <a:r>
                        <a:rPr lang="th-TH" sz="1800" b="1" kern="100" spc="-3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kern="100" spc="-30" baseline="0" dirty="0">
                        <a:solidFill>
                          <a:srgbClr val="C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นโยบายรัฐบาล มติคณะรัฐมนตรี ข้อสั่งการรัฐมนตรี แถลงการณ์นโยบายของรัฐบาล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เช่น การขับเคลื่อนงานบริการ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e-Service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ตามมติคณะรัฐมนตรี แถลงการณ์นโยบายของนายกรัฐมนตรี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(Ignite Thailand)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เป็นต้น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ตัวชี้วัดจากแผนแม่บทฯ แผนพัฒนาฯ ฉบับที่ </a:t>
                      </a:r>
                      <a:r>
                        <a:rPr lang="en-US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</a:t>
                      </a:r>
                      <a:r>
                        <a:rPr lang="th-TH" sz="1600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ที่หน่วยงานเป็นเจ้าภาพในการขับเคลื่อนเป้าหมาย</a:t>
                      </a:r>
                      <a:endParaRPr lang="en-US" sz="1600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ตัวชี้วัดสากลที่เกี่ยวข้องกับภารกิจของหน่วยงาน </a:t>
                      </a:r>
                    </a:p>
                    <a:p>
                      <a:pPr marL="536575" marR="0" indent="-174625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ตัวชี้วัดจากแผนระดับชาติต่าง ๆ เช่น แผนระดับ 2 แผนระดับ 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แผนงานบูรณาการ เป็นต้น</a:t>
                      </a:r>
                    </a:p>
                    <a:p>
                      <a:pPr marL="536575" marR="0" lvl="0" indent="-174625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ตัวชี้วัดภารกิจสำคัญของหน่วยงาน เช่น ตัวชี้วัดภารกิจที่ส่งผลกระทบ (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Impact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ต่อการพัฒนาประเทศ ตัวชี้วัดภารกิจใหม่ที่ได้จากการปรับปรุงโครงสร้างการแบ่งส่วนราชการ เป็นต้น</a:t>
                      </a:r>
                      <a:endParaRPr lang="th-TH" sz="16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indent="-268288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ตัวชี้วัดขับเคลื่อนการบูรณาการร่วมกัน (</a:t>
                      </a:r>
                      <a:r>
                        <a:rPr lang="en-US" sz="1800" b="1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Joint KPIs) 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ตามประเด็นนโยบายสำคัญ (</a:t>
                      </a:r>
                      <a:r>
                        <a:rPr lang="en-US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Agenda</a:t>
                      </a:r>
                      <a:r>
                        <a:rPr lang="th-TH" sz="1800" b="0" kern="100" spc="-30" baseline="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ตามมติคณะรัฐมนตรี</a:t>
                      </a:r>
                      <a:endParaRPr lang="en-US" sz="1800" b="0" kern="100" spc="-30" baseline="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68288" marR="0" lvl="0" indent="-268288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ตัวชี้วัดตามภารกิจพื้นฐาน/งานตามหน้าที่ความรับผิดชอบหลัก</a:t>
                      </a:r>
                      <a: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(Function KPIs) </a:t>
                      </a:r>
                      <a:br>
                        <a:rPr lang="en-US" sz="1800" b="1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ซึ่งเป็นการดำเนินงานตามภารกิจพื้นฐาน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งานประจำ งานตามหน้าที่ความรับผิดชอบหลัก งานตามกฎหมาย กฎ หรือภารกิจในพื้นที่</a:t>
                      </a:r>
                      <a:r>
                        <a:rPr lang="en-US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800" b="0" kern="1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ท้องถิ่น</a:t>
                      </a:r>
                      <a:endParaRPr lang="en-US" sz="1800" b="0" kern="1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72000" marR="1152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</a:tbl>
          </a:graphicData>
        </a:graphic>
      </p:graphicFrame>
      <p:graphicFrame>
        <p:nvGraphicFramePr>
          <p:cNvPr id="5" name="ตาราง 3">
            <a:extLst>
              <a:ext uri="{FF2B5EF4-FFF2-40B4-BE49-F238E27FC236}">
                <a16:creationId xmlns:a16="http://schemas.microsoft.com/office/drawing/2014/main" id="{4A80D4BA-2DE1-17AF-4A5A-A07F8ACBD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81651"/>
              </p:ext>
            </p:extLst>
          </p:nvPr>
        </p:nvGraphicFramePr>
        <p:xfrm>
          <a:off x="1080906" y="5080349"/>
          <a:ext cx="9861863" cy="1342772"/>
        </p:xfrm>
        <a:graphic>
          <a:graphicData uri="http://schemas.openxmlformats.org/drawingml/2006/table">
            <a:tbl>
              <a:tblPr/>
              <a:tblGrid>
                <a:gridCol w="8893411">
                  <a:extLst>
                    <a:ext uri="{9D8B030D-6E8A-4147-A177-3AD203B41FA5}">
                      <a16:colId xmlns:a16="http://schemas.microsoft.com/office/drawing/2014/main" val="2162807134"/>
                    </a:ext>
                  </a:extLst>
                </a:gridCol>
                <a:gridCol w="968452">
                  <a:extLst>
                    <a:ext uri="{9D8B030D-6E8A-4147-A177-3AD203B41FA5}">
                      <a16:colId xmlns:a16="http://schemas.microsoft.com/office/drawing/2014/main" val="273531482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</a:t>
                      </a:r>
                      <a:r>
                        <a:rPr lang="th-TH" sz="18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การประเมินสถานะของหน่วยงานในการเป็นระบบราชการ 4.0 </a:t>
                      </a:r>
                      <a:r>
                        <a:rPr lang="th-TH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600" b="1" kern="100" spc="-3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  <a:endParaRPr lang="en-US" sz="1800" b="1" kern="100" spc="-3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68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65113" marR="0" indent="-265113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2.2 การประเมินระดับความพร้อมรัฐบาลดิจิทัลของหน่วยงานภาครัฐ</a:t>
                      </a:r>
                      <a: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br>
                        <a:rPr lang="en-US" sz="18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en-US" sz="1600" b="1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(DG Readiness Survey)</a:t>
                      </a:r>
                      <a:endParaRPr lang="en-US" sz="1800" b="1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49179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8000" marR="0" indent="-28800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b="1" kern="10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2.3 </a:t>
                      </a:r>
                      <a:r>
                        <a:rPr lang="th-TH" sz="1800" b="1" kern="100" spc="-2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การประเมินความพึงพอใจของหน่วยงาน</a:t>
                      </a:r>
                      <a:r>
                        <a:rPr lang="en-US" sz="1800" b="1" kern="100" spc="-20" baseline="0" dirty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</a:t>
                      </a:r>
                    </a:p>
                    <a:p>
                      <a:pPr marL="357188" marR="0" indent="0" algn="l">
                        <a:lnSpc>
                          <a:spcPct val="7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หมายเหตุ 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*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การประเมินความพึงพอใจใช้ข้อมูลจากผลการประเมินคุณธรรมและความโปร่งใสในการดำเนินงาน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ของหน่วยงานภาครัฐ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Integrity and Transparency Assessment: ITA) 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ในแบบวัดการรับรู้ของผู้มีส่วนได้</a:t>
                      </a:r>
                      <a:b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ส่วนเสียจากภายนอก (</a:t>
                      </a:r>
                      <a:r>
                        <a:rPr lang="en-US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External Integrity and Transparency Assessment: EIT</a:t>
                      </a:r>
                      <a:r>
                        <a:rPr lang="th-TH" sz="1200" b="0" kern="1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200" b="0" kern="1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th-TH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108000" marR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733193"/>
                  </a:ext>
                </a:extLst>
              </a:tr>
            </a:tbl>
          </a:graphicData>
        </a:graphic>
      </p:graphicFrame>
      <p:pic>
        <p:nvPicPr>
          <p:cNvPr id="8" name="Picture 7" descr="A red tag with white text&#10;&#10;Description automatically generated">
            <a:extLst>
              <a:ext uri="{FF2B5EF4-FFF2-40B4-BE49-F238E27FC236}">
                <a16:creationId xmlns:a16="http://schemas.microsoft.com/office/drawing/2014/main" id="{C335FB2E-D8AB-6493-012C-FA595DDAF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092" y="5751735"/>
            <a:ext cx="493973" cy="24581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6B1E3D1-80DA-C6E6-A433-98095732015D}"/>
              </a:ext>
            </a:extLst>
          </p:cNvPr>
          <p:cNvGrpSpPr/>
          <p:nvPr/>
        </p:nvGrpSpPr>
        <p:grpSpPr>
          <a:xfrm>
            <a:off x="947786" y="1191568"/>
            <a:ext cx="9994983" cy="468000"/>
            <a:chOff x="411759" y="1374456"/>
            <a:chExt cx="11358022" cy="40448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A4AAB3B-A7F4-8C30-215B-C856A9C3E9C8}"/>
                </a:ext>
              </a:extLst>
            </p:cNvPr>
            <p:cNvSpPr/>
            <p:nvPr/>
          </p:nvSpPr>
          <p:spPr>
            <a:xfrm>
              <a:off x="411759" y="1374456"/>
              <a:ext cx="11358022" cy="404482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E10A49-CA54-1EB1-0196-BAA3BB77A52C}"/>
                </a:ext>
              </a:extLst>
            </p:cNvPr>
            <p:cNvSpPr txBox="1"/>
            <p:nvPr/>
          </p:nvSpPr>
          <p:spPr>
            <a:xfrm>
              <a:off x="558004" y="1401053"/>
              <a:ext cx="8080832" cy="3653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การประเมินประสิทธิผลการดำเนินงาน (</a:t>
              </a:r>
              <a:r>
                <a:rPr kumimoji="0" lang="en-US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Performance Base</a:t>
              </a:r>
              <a:r>
                <a:rPr kumimoji="0" lang="th-TH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kumimoji="0" lang="en-US" sz="2600" b="0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วงรี 13">
            <a:extLst>
              <a:ext uri="{FF2B5EF4-FFF2-40B4-BE49-F238E27FC236}">
                <a16:creationId xmlns:a16="http://schemas.microsoft.com/office/drawing/2014/main" id="{29E303C8-B5B5-41DD-DF15-95FF5D070368}"/>
              </a:ext>
            </a:extLst>
          </p:cNvPr>
          <p:cNvSpPr/>
          <p:nvPr/>
        </p:nvSpPr>
        <p:spPr>
          <a:xfrm>
            <a:off x="661051" y="1186835"/>
            <a:ext cx="432000" cy="432000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180F2C6-174A-FDB1-543C-B7433729658C}"/>
              </a:ext>
            </a:extLst>
          </p:cNvPr>
          <p:cNvGrpSpPr/>
          <p:nvPr/>
        </p:nvGrpSpPr>
        <p:grpSpPr>
          <a:xfrm>
            <a:off x="947786" y="4615383"/>
            <a:ext cx="10058121" cy="468000"/>
            <a:chOff x="-2012856" y="-4024540"/>
            <a:chExt cx="4414180" cy="4680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0FD3491-3DD8-976D-7345-768921043011}"/>
                </a:ext>
              </a:extLst>
            </p:cNvPr>
            <p:cNvSpPr/>
            <p:nvPr/>
          </p:nvSpPr>
          <p:spPr>
            <a:xfrm>
              <a:off x="-2012856" y="-4024540"/>
              <a:ext cx="4414180" cy="468000"/>
            </a:xfrm>
            <a:prstGeom prst="rect">
              <a:avLst/>
            </a:prstGeom>
            <a:solidFill>
              <a:srgbClr val="DAE3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F3B3E32-9AB3-2014-477B-5581A6451F0B}"/>
                </a:ext>
              </a:extLst>
            </p:cNvPr>
            <p:cNvSpPr txBox="1"/>
            <p:nvPr/>
          </p:nvSpPr>
          <p:spPr>
            <a:xfrm>
              <a:off x="-1948673" y="-3997943"/>
              <a:ext cx="2684140" cy="422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การประเมินศักยภาพในการดำเนินงาน (</a:t>
              </a:r>
              <a:r>
                <a:rPr kumimoji="0" lang="en-US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Potential Base</a:t>
              </a:r>
              <a:r>
                <a:rPr kumimoji="0" lang="th-TH" sz="2600" b="1" i="0" u="none" strike="noStrike" kern="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kumimoji="0" lang="en-US" sz="2600" b="0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วงรี 13">
            <a:extLst>
              <a:ext uri="{FF2B5EF4-FFF2-40B4-BE49-F238E27FC236}">
                <a16:creationId xmlns:a16="http://schemas.microsoft.com/office/drawing/2014/main" id="{6F12B4D5-657F-ED0E-41F2-EADD22E20FC9}"/>
              </a:ext>
            </a:extLst>
          </p:cNvPr>
          <p:cNvSpPr/>
          <p:nvPr/>
        </p:nvSpPr>
        <p:spPr>
          <a:xfrm>
            <a:off x="661051" y="4610651"/>
            <a:ext cx="432000" cy="432000"/>
          </a:xfrm>
          <a:prstGeom prst="ellipse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5FCDEB1-B01D-847F-3DC8-C26104C83154}"/>
              </a:ext>
            </a:extLst>
          </p:cNvPr>
          <p:cNvSpPr/>
          <p:nvPr/>
        </p:nvSpPr>
        <p:spPr>
          <a:xfrm>
            <a:off x="10339237" y="1259059"/>
            <a:ext cx="1296000" cy="360000"/>
          </a:xfrm>
          <a:prstGeom prst="roundRect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70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E69B69E-1A75-1E8E-7E77-C76C68599561}"/>
              </a:ext>
            </a:extLst>
          </p:cNvPr>
          <p:cNvSpPr/>
          <p:nvPr/>
        </p:nvSpPr>
        <p:spPr>
          <a:xfrm>
            <a:off x="10339237" y="4662652"/>
            <a:ext cx="1296000" cy="360000"/>
          </a:xfrm>
          <a:prstGeom prst="round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F8CC827-569E-FD01-D3EB-05B693A4CB73}"/>
              </a:ext>
            </a:extLst>
          </p:cNvPr>
          <p:cNvSpPr/>
          <p:nvPr/>
        </p:nvSpPr>
        <p:spPr>
          <a:xfrm>
            <a:off x="10339237" y="6421453"/>
            <a:ext cx="1296000" cy="360000"/>
          </a:xfrm>
          <a:prstGeom prst="roundRect">
            <a:avLst/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ร้อยละ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E2D5A-10A3-0EB4-743E-362687BA72EE}"/>
              </a:ext>
            </a:extLst>
          </p:cNvPr>
          <p:cNvSpPr txBox="1"/>
          <p:nvPr/>
        </p:nvSpPr>
        <p:spPr>
          <a:xfrm>
            <a:off x="431400" y="208521"/>
            <a:ext cx="108922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3200" b="1" kern="0" dirty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องค์ประกอบ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การประเมินผลการปฏิบัติราชการฯ ประจำปีงบประมาณ พ.ศ. 256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8 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C64F2C-1828-3DC6-4CDA-9BAD88FDB076}"/>
              </a:ext>
            </a:extLst>
          </p:cNvPr>
          <p:cNvSpPr txBox="1"/>
          <p:nvPr/>
        </p:nvSpPr>
        <p:spPr>
          <a:xfrm>
            <a:off x="9877140" y="2472534"/>
            <a:ext cx="109723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kern="100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กำหนดน้ำหนักตามสัดส่วนความสำคัญ ตามมติ</a:t>
            </a:r>
            <a:r>
              <a:rPr lang="th-TH" kern="100" spc="-30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</a:t>
            </a:r>
            <a:r>
              <a:rPr lang="th-TH" kern="100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กำกับฯ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1315BF27-B14D-03F3-4AB9-056EAA1587F7}"/>
              </a:ext>
            </a:extLst>
          </p:cNvPr>
          <p:cNvSpPr/>
          <p:nvPr/>
        </p:nvSpPr>
        <p:spPr>
          <a:xfrm>
            <a:off x="9782831" y="1957385"/>
            <a:ext cx="216000" cy="2556000"/>
          </a:xfrm>
          <a:prstGeom prst="rightBrace">
            <a:avLst>
              <a:gd name="adj1" fmla="val 23758"/>
              <a:gd name="adj2" fmla="val 50000"/>
            </a:avLst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546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6">
            <a:extLst>
              <a:ext uri="{FF2B5EF4-FFF2-40B4-BE49-F238E27FC236}">
                <a16:creationId xmlns:a16="http://schemas.microsoft.com/office/drawing/2014/main" id="{4321EB80-AF75-1636-CF9B-9C9D558B99C9}"/>
              </a:ext>
            </a:extLst>
          </p:cNvPr>
          <p:cNvSpPr txBox="1">
            <a:spLocks/>
          </p:cNvSpPr>
          <p:nvPr/>
        </p:nvSpPr>
        <p:spPr>
          <a:xfrm>
            <a:off x="9315594" y="6513817"/>
            <a:ext cx="2743200" cy="3178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1A61DF1-3BB6-403F-9CC9-71F63F6F4AF1}" type="slidenum">
              <a:rPr lang="th-TH" sz="110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>
                <a:defRPr/>
              </a:pPr>
              <a:t>80</a:t>
            </a:fld>
            <a:endParaRPr lang="th-TH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065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B73A6-FBC1-89CC-5C2C-5696261A5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25715B-A280-5488-02CC-B9B602515CE4}"/>
              </a:ext>
            </a:extLst>
          </p:cNvPr>
          <p:cNvSpPr txBox="1"/>
          <p:nvPr/>
        </p:nvSpPr>
        <p:spPr bwMode="white">
          <a:xfrm>
            <a:off x="460532" y="176005"/>
            <a:ext cx="97975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หลักการ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ในการประเมินผลการปฏิบัติราชการของส่วนราชการ ประจำปีงบประมาณ พ.ศ.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2568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451EF8EA-F922-B894-3F53-14F156351CBB}"/>
              </a:ext>
            </a:extLst>
          </p:cNvPr>
          <p:cNvSpPr txBox="1">
            <a:spLocks/>
          </p:cNvSpPr>
          <p:nvPr/>
        </p:nvSpPr>
        <p:spPr>
          <a:xfrm>
            <a:off x="9387512" y="655662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61DF1-3BB6-403F-9CC9-71F63F6F4AF1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FF973D1-2CB7-6449-9ABB-E2337844B46F}"/>
              </a:ext>
            </a:extLst>
          </p:cNvPr>
          <p:cNvGrpSpPr/>
          <p:nvPr/>
        </p:nvGrpSpPr>
        <p:grpSpPr>
          <a:xfrm>
            <a:off x="90478" y="963655"/>
            <a:ext cx="11931419" cy="1273682"/>
            <a:chOff x="90478" y="1059749"/>
            <a:chExt cx="11931419" cy="1273682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BB8FD22-3252-D51D-2FE9-DC3B4D090C54}"/>
                </a:ext>
              </a:extLst>
            </p:cNvPr>
            <p:cNvSpPr txBox="1"/>
            <p:nvPr/>
          </p:nvSpPr>
          <p:spPr>
            <a:xfrm>
              <a:off x="4497897" y="1059749"/>
              <a:ext cx="7524000" cy="1273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4138" marR="0" lvl="0" indent="0" algn="thaiDist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มุ่งเน้นการบูรณาการการดำเนินงานเพื่อขับเคลื่อนเป้าหมายตามนโยบายรัฐบาล มติคณะรัฐมนตรี ข้อสั่งการรัฐมนตรี </a:t>
              </a:r>
              <a:b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แผนแม่บทฯ แผนฯ </a:t>
              </a:r>
              <a:r>
                <a:rPr kumimoji="0" lang="en-US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13</a:t>
              </a: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และแผนระดับชาติอื่น ๆ โดยให้</a:t>
              </a:r>
              <a:r>
                <a:rPr kumimoji="0" lang="th-TH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คณะกรรมการกำกับการประเมินผลการปฏิบัติราชการของส่วนราชการ</a:t>
              </a:r>
              <a:br>
                <a:rPr kumimoji="0" lang="th-TH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มีบทบาทหลักในการกำหนดตัวชี้วัดและติดตามประเมินผลส่วนราชการ เพื่อแสดงความรับผิดชอบในการปฏิบัติราชการ </a:t>
              </a:r>
              <a:b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ซึ่งเป็นไปตามมาตรา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12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แห่ง พ.ร.ฎ. ว่าด้วยหลักเกณฑ์และวิธีการบริหารกิจการบ้านเมืองที่ดี พ.ศ.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2546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และสำนักงาน </a:t>
              </a:r>
              <a:r>
                <a:rPr kumimoji="0" lang="th-TH" sz="1800" b="0" i="0" u="none" strike="noStrike" kern="0" cap="none" spc="-2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ก.พ.ร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. จะส่งตัวชี้วัดของส่วนราชการและผลการประเมินไปยังนายกรัฐมนตรี รองนายกรัฐมนตรี และรัฐมนตรีว่าการ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8663053E-1A64-DCBA-AE3B-484535E95D4B}"/>
                </a:ext>
              </a:extLst>
            </p:cNvPr>
            <p:cNvGrpSpPr/>
            <p:nvPr/>
          </p:nvGrpSpPr>
          <p:grpSpPr>
            <a:xfrm>
              <a:off x="90478" y="1108565"/>
              <a:ext cx="4407419" cy="1159844"/>
              <a:chOff x="90478" y="1130337"/>
              <a:chExt cx="4407419" cy="1159844"/>
            </a:xfrm>
          </p:grpSpPr>
          <p:sp>
            <p:nvSpPr>
              <p:cNvPr id="95" name="Shape">
                <a:extLst>
                  <a:ext uri="{FF2B5EF4-FFF2-40B4-BE49-F238E27FC236}">
                    <a16:creationId xmlns:a16="http://schemas.microsoft.com/office/drawing/2014/main" id="{0BE7E385-3820-583F-9E03-677A2CBC7A7C}"/>
                  </a:ext>
                </a:extLst>
              </p:cNvPr>
              <p:cNvSpPr/>
              <p:nvPr/>
            </p:nvSpPr>
            <p:spPr>
              <a:xfrm>
                <a:off x="804025" y="1130337"/>
                <a:ext cx="3693872" cy="1121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8" y="21600"/>
                    </a:moveTo>
                    <a:lnTo>
                      <a:pt x="1726" y="21600"/>
                    </a:lnTo>
                    <a:cubicBezTo>
                      <a:pt x="770" y="21600"/>
                      <a:pt x="0" y="19642"/>
                      <a:pt x="0" y="17211"/>
                    </a:cubicBezTo>
                    <a:lnTo>
                      <a:pt x="0" y="4389"/>
                    </a:lnTo>
                    <a:cubicBezTo>
                      <a:pt x="0" y="1958"/>
                      <a:pt x="770" y="0"/>
                      <a:pt x="1726" y="0"/>
                    </a:cubicBezTo>
                    <a:lnTo>
                      <a:pt x="13568" y="0"/>
                    </a:lnTo>
                    <a:cubicBezTo>
                      <a:pt x="14040" y="0"/>
                      <a:pt x="14487" y="505"/>
                      <a:pt x="14822" y="1358"/>
                    </a:cubicBezTo>
                    <a:lnTo>
                      <a:pt x="18372" y="10800"/>
                    </a:lnTo>
                    <a:lnTo>
                      <a:pt x="14822" y="20242"/>
                    </a:lnTo>
                    <a:cubicBezTo>
                      <a:pt x="14499" y="21126"/>
                      <a:pt x="14040" y="21600"/>
                      <a:pt x="13568" y="21600"/>
                    </a:cubicBezTo>
                    <a:close/>
                    <a:moveTo>
                      <a:pt x="17057" y="2400"/>
                    </a:moveTo>
                    <a:lnTo>
                      <a:pt x="16150" y="2400"/>
                    </a:lnTo>
                    <a:lnTo>
                      <a:pt x="19316" y="10800"/>
                    </a:lnTo>
                    <a:lnTo>
                      <a:pt x="16150" y="19200"/>
                    </a:lnTo>
                    <a:lnTo>
                      <a:pt x="17057" y="19200"/>
                    </a:lnTo>
                    <a:lnTo>
                      <a:pt x="20222" y="10800"/>
                    </a:lnTo>
                    <a:lnTo>
                      <a:pt x="17057" y="2400"/>
                    </a:lnTo>
                    <a:close/>
                    <a:moveTo>
                      <a:pt x="19440" y="5053"/>
                    </a:moveTo>
                    <a:lnTo>
                      <a:pt x="18819" y="5053"/>
                    </a:lnTo>
                    <a:lnTo>
                      <a:pt x="20979" y="10800"/>
                    </a:lnTo>
                    <a:lnTo>
                      <a:pt x="18819" y="16547"/>
                    </a:lnTo>
                    <a:lnTo>
                      <a:pt x="19440" y="16547"/>
                    </a:lnTo>
                    <a:lnTo>
                      <a:pt x="21600" y="10800"/>
                    </a:lnTo>
                    <a:lnTo>
                      <a:pt x="19440" y="5053"/>
                    </a:lnTo>
                    <a:close/>
                  </a:path>
                </a:pathLst>
              </a:custGeom>
              <a:solidFill>
                <a:srgbClr val="FFCC4C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6" name="Shape">
                <a:extLst>
                  <a:ext uri="{FF2B5EF4-FFF2-40B4-BE49-F238E27FC236}">
                    <a16:creationId xmlns:a16="http://schemas.microsoft.com/office/drawing/2014/main" id="{5BADA10E-D7E0-93A2-7D4E-2C1936056667}"/>
                  </a:ext>
                </a:extLst>
              </p:cNvPr>
              <p:cNvSpPr/>
              <p:nvPr/>
            </p:nvSpPr>
            <p:spPr>
              <a:xfrm>
                <a:off x="90478" y="1450001"/>
                <a:ext cx="1008000" cy="481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24" y="21600"/>
                    </a:moveTo>
                    <a:lnTo>
                      <a:pt x="3776" y="21600"/>
                    </a:lnTo>
                    <a:cubicBezTo>
                      <a:pt x="1695" y="21600"/>
                      <a:pt x="0" y="16751"/>
                      <a:pt x="0" y="10800"/>
                    </a:cubicBezTo>
                    <a:lnTo>
                      <a:pt x="0" y="10800"/>
                    </a:lnTo>
                    <a:cubicBezTo>
                      <a:pt x="0" y="4849"/>
                      <a:pt x="1695" y="0"/>
                      <a:pt x="3776" y="0"/>
                    </a:cubicBezTo>
                    <a:lnTo>
                      <a:pt x="17824" y="0"/>
                    </a:lnTo>
                    <a:cubicBezTo>
                      <a:pt x="19905" y="0"/>
                      <a:pt x="21600" y="4849"/>
                      <a:pt x="21600" y="10800"/>
                    </a:cubicBezTo>
                    <a:lnTo>
                      <a:pt x="21600" y="10800"/>
                    </a:lnTo>
                    <a:cubicBezTo>
                      <a:pt x="21574" y="16751"/>
                      <a:pt x="19905" y="21600"/>
                      <a:pt x="17824" y="2160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</a:t>
                </a:r>
                <a:endParaRPr kumimoji="0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BF5F4A94-14CB-0EE8-7858-59EFB131FE56}"/>
                  </a:ext>
                </a:extLst>
              </p:cNvPr>
              <p:cNvSpPr txBox="1"/>
              <p:nvPr/>
            </p:nvSpPr>
            <p:spPr>
              <a:xfrm>
                <a:off x="1187119" y="1151984"/>
                <a:ext cx="2211136" cy="1138197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800" b="1" i="0" u="none" strike="noStrike" kern="0" cap="none" spc="-4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การขับเคลื่อนเป้าหมาย</a:t>
                </a:r>
                <a:r>
                  <a:rPr kumimoji="0" lang="th-TH" sz="2800" b="1" i="0" u="none" strike="noStrike" kern="0" cap="none" spc="-3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ระดับชาติ ผ่านกลไก</a:t>
                </a:r>
                <a:r>
                  <a:rPr kumimoji="0" lang="th-TH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คณะกรรมการกำกับฯ</a:t>
                </a:r>
                <a:endParaRPr kumimoji="0" lang="en-US" sz="2800" b="1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98" name="Graphic 97" descr="Meeting with solid fill">
                <a:extLst>
                  <a:ext uri="{FF2B5EF4-FFF2-40B4-BE49-F238E27FC236}">
                    <a16:creationId xmlns:a16="http://schemas.microsoft.com/office/drawing/2014/main" id="{B7E242C5-909C-88E4-99EB-A511443489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90864" y="1408529"/>
                <a:ext cx="540000" cy="540000"/>
              </a:xfrm>
              <a:prstGeom prst="rect">
                <a:avLst/>
              </a:prstGeom>
            </p:spPr>
          </p:pic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2DBE4CB-5A8D-78E6-7C9E-140E2821FA53}"/>
              </a:ext>
            </a:extLst>
          </p:cNvPr>
          <p:cNvGrpSpPr/>
          <p:nvPr/>
        </p:nvGrpSpPr>
        <p:grpSpPr>
          <a:xfrm>
            <a:off x="90478" y="3629177"/>
            <a:ext cx="11931419" cy="1744580"/>
            <a:chOff x="90478" y="2311510"/>
            <a:chExt cx="11931419" cy="1744580"/>
          </a:xfrm>
        </p:grpSpPr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3815877D-5530-913C-8A73-DC70BBC334A0}"/>
                </a:ext>
              </a:extLst>
            </p:cNvPr>
            <p:cNvSpPr txBox="1"/>
            <p:nvPr/>
          </p:nvSpPr>
          <p:spPr>
            <a:xfrm>
              <a:off x="4497897" y="2311510"/>
              <a:ext cx="7524000" cy="17445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4138" marR="0" lvl="0" indent="0" algn="thaiDist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กำหนดให้มี </a:t>
              </a:r>
              <a:r>
                <a:rPr kumimoji="0" lang="th-TH" sz="1800" b="1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ตัวชี้วัดเชิงยุทธศาสตร์สำคัญ (</a:t>
              </a:r>
              <a:r>
                <a:rPr kumimoji="0" lang="en-US" sz="1800" b="1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Strategic</a:t>
              </a:r>
              <a:r>
                <a:rPr kumimoji="0" lang="th-TH" sz="1800" b="1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en-US" sz="1800" b="1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KPIs)</a:t>
              </a:r>
              <a:r>
                <a:rPr kumimoji="0" lang="th-TH" sz="1800" b="1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ตามมติ </a:t>
              </a:r>
              <a:r>
                <a:rPr kumimoji="0" lang="th-TH" sz="1800" b="0" i="0" u="none" strike="noStrike" kern="0" cap="none" spc="-5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อ.ก.พ.ร</a:t>
              </a: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. เกี่ยวกับการประเมินส่วนราชการฯ ซึ่งเป็นตัวชี้วัด</a:t>
              </a:r>
              <a:b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ที่กำหนดจากนโยบายรัฐบาล มติคณะรัฐมนตรี ข้อสั่งการรัฐมนตรี แถลงการณ์นโยบายของรัฐบาล แผนแม่บทฯ แผนฯ </a:t>
              </a:r>
              <a:r>
                <a:rPr kumimoji="0" lang="en-US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13</a:t>
              </a: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b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แผนระดับชาติต่าง ๆ แผนงานบูรณาการ ภารกิจสำคัญของหน่วยงาน โดยเป็นตัวชี้วัดที่สามารถออกผลได้ในปีงบประมาณ </a:t>
              </a:r>
              <a:b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ซึ่งกำหนดค่าเป้าหมายจากยุทธศาสตร์การจัดสรรงบประมาณรายจ่ายประจำปี และแผนอื่น ๆ ที่เกี่ยวข้อง และ</a:t>
              </a: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ให้ส่วนราชการนำ </a:t>
              </a:r>
              <a:r>
                <a:rPr kumimoji="0" lang="en-US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Strategic</a:t>
              </a: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en-US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KPIs</a:t>
              </a: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ไปกำหนดเป็นตัวชี้วัดระดับกรม พร้อมนำค่าเป้าหมายไปกำหนดเป็นค่าเป้าหมายมาตรฐาน ทั้งนี้ ค่าเป้าหมายและน้ำหนักตัวชี้วัดให้เป็นไปตามเกณฑ์การประเมินตัวชี้วัด</a:t>
              </a:r>
              <a:r>
                <a:rPr kumimoji="0" lang="th-TH" sz="1800" b="0" i="0" u="none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เพื่อใช้ในการประเมินผลการปฏิบัติราชการ </a:t>
              </a: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หากไม่สามารถดำเนินการได้ </a:t>
              </a:r>
              <a:br>
                <a:rPr kumimoji="0" lang="en-US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ให้คณะกรรมการกำกับฯ ชี้แจงเหตุผลความจำเป็นเพื่อเสนอ </a:t>
              </a:r>
              <a:r>
                <a:rPr kumimoji="0" lang="th-TH" sz="1800" b="0" i="0" u="sng" strike="noStrike" kern="0" cap="none" spc="-5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อ.ก.พ.ร</a:t>
              </a:r>
              <a:r>
                <a:rPr kumimoji="0" lang="th-TH" sz="1800" b="0" i="0" u="sng" strike="noStrike" kern="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. เกี่ยวกับการประเมินส่วนราชการฯ พิจารณา</a:t>
              </a:r>
              <a:endParaRPr kumimoji="0" lang="th-TH" sz="1900" b="0" i="0" u="sng" strike="noStrike" kern="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endParaRP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AD531599-2DF3-C46F-619A-E1560FF91976}"/>
                </a:ext>
              </a:extLst>
            </p:cNvPr>
            <p:cNvGrpSpPr/>
            <p:nvPr/>
          </p:nvGrpSpPr>
          <p:grpSpPr>
            <a:xfrm>
              <a:off x="90478" y="2588812"/>
              <a:ext cx="4407419" cy="1181616"/>
              <a:chOff x="90478" y="2581408"/>
              <a:chExt cx="4407419" cy="1181616"/>
            </a:xfrm>
          </p:grpSpPr>
          <p:sp>
            <p:nvSpPr>
              <p:cNvPr id="102" name="Shape">
                <a:extLst>
                  <a:ext uri="{FF2B5EF4-FFF2-40B4-BE49-F238E27FC236}">
                    <a16:creationId xmlns:a16="http://schemas.microsoft.com/office/drawing/2014/main" id="{55B9A3CE-23FB-262B-7E04-E5E5B3F4633B}"/>
                  </a:ext>
                </a:extLst>
              </p:cNvPr>
              <p:cNvSpPr/>
              <p:nvPr/>
            </p:nvSpPr>
            <p:spPr>
              <a:xfrm>
                <a:off x="804025" y="2581408"/>
                <a:ext cx="3693872" cy="1121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8" y="21600"/>
                    </a:moveTo>
                    <a:lnTo>
                      <a:pt x="1726" y="21600"/>
                    </a:lnTo>
                    <a:cubicBezTo>
                      <a:pt x="770" y="21600"/>
                      <a:pt x="0" y="19642"/>
                      <a:pt x="0" y="17211"/>
                    </a:cubicBezTo>
                    <a:lnTo>
                      <a:pt x="0" y="4389"/>
                    </a:lnTo>
                    <a:cubicBezTo>
                      <a:pt x="0" y="1958"/>
                      <a:pt x="770" y="0"/>
                      <a:pt x="1726" y="0"/>
                    </a:cubicBezTo>
                    <a:lnTo>
                      <a:pt x="13568" y="0"/>
                    </a:lnTo>
                    <a:cubicBezTo>
                      <a:pt x="14040" y="0"/>
                      <a:pt x="14487" y="505"/>
                      <a:pt x="14822" y="1358"/>
                    </a:cubicBezTo>
                    <a:lnTo>
                      <a:pt x="18372" y="10800"/>
                    </a:lnTo>
                    <a:lnTo>
                      <a:pt x="14822" y="20242"/>
                    </a:lnTo>
                    <a:cubicBezTo>
                      <a:pt x="14499" y="21126"/>
                      <a:pt x="14040" y="21600"/>
                      <a:pt x="13568" y="21600"/>
                    </a:cubicBezTo>
                    <a:close/>
                    <a:moveTo>
                      <a:pt x="17057" y="2400"/>
                    </a:moveTo>
                    <a:lnTo>
                      <a:pt x="16150" y="2400"/>
                    </a:lnTo>
                    <a:lnTo>
                      <a:pt x="19316" y="10800"/>
                    </a:lnTo>
                    <a:lnTo>
                      <a:pt x="16150" y="19200"/>
                    </a:lnTo>
                    <a:lnTo>
                      <a:pt x="17057" y="19200"/>
                    </a:lnTo>
                    <a:lnTo>
                      <a:pt x="20222" y="10800"/>
                    </a:lnTo>
                    <a:lnTo>
                      <a:pt x="17057" y="2400"/>
                    </a:lnTo>
                    <a:close/>
                    <a:moveTo>
                      <a:pt x="19440" y="5053"/>
                    </a:moveTo>
                    <a:lnTo>
                      <a:pt x="18819" y="5053"/>
                    </a:lnTo>
                    <a:lnTo>
                      <a:pt x="20979" y="10800"/>
                    </a:lnTo>
                    <a:lnTo>
                      <a:pt x="18819" y="16547"/>
                    </a:lnTo>
                    <a:lnTo>
                      <a:pt x="19440" y="16547"/>
                    </a:lnTo>
                    <a:lnTo>
                      <a:pt x="21600" y="10800"/>
                    </a:lnTo>
                    <a:lnTo>
                      <a:pt x="19440" y="5053"/>
                    </a:lnTo>
                    <a:close/>
                  </a:path>
                </a:pathLst>
              </a:custGeom>
              <a:solidFill>
                <a:srgbClr val="4CC1E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03" name="Shape">
                <a:extLst>
                  <a:ext uri="{FF2B5EF4-FFF2-40B4-BE49-F238E27FC236}">
                    <a16:creationId xmlns:a16="http://schemas.microsoft.com/office/drawing/2014/main" id="{CE4CD39C-9C41-4E75-86D4-4212C500A8CE}"/>
                  </a:ext>
                </a:extLst>
              </p:cNvPr>
              <p:cNvSpPr/>
              <p:nvPr/>
            </p:nvSpPr>
            <p:spPr>
              <a:xfrm>
                <a:off x="90478" y="2901072"/>
                <a:ext cx="1008000" cy="481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24" y="21600"/>
                    </a:moveTo>
                    <a:lnTo>
                      <a:pt x="3776" y="21600"/>
                    </a:lnTo>
                    <a:cubicBezTo>
                      <a:pt x="1695" y="21600"/>
                      <a:pt x="0" y="16751"/>
                      <a:pt x="0" y="10800"/>
                    </a:cubicBezTo>
                    <a:lnTo>
                      <a:pt x="0" y="10800"/>
                    </a:lnTo>
                    <a:cubicBezTo>
                      <a:pt x="0" y="4849"/>
                      <a:pt x="1695" y="0"/>
                      <a:pt x="3776" y="0"/>
                    </a:cubicBezTo>
                    <a:lnTo>
                      <a:pt x="17824" y="0"/>
                    </a:lnTo>
                    <a:cubicBezTo>
                      <a:pt x="19905" y="0"/>
                      <a:pt x="21600" y="4849"/>
                      <a:pt x="21600" y="10800"/>
                    </a:cubicBezTo>
                    <a:lnTo>
                      <a:pt x="21600" y="10800"/>
                    </a:lnTo>
                    <a:cubicBezTo>
                      <a:pt x="21574" y="16751"/>
                      <a:pt x="19905" y="21600"/>
                      <a:pt x="17824" y="2160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</a:t>
                </a:r>
                <a:endParaRPr kumimoji="0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5CDC2847-EAD1-84D4-B723-6546F2311269}"/>
                  </a:ext>
                </a:extLst>
              </p:cNvPr>
              <p:cNvSpPr txBox="1"/>
              <p:nvPr/>
            </p:nvSpPr>
            <p:spPr>
              <a:xfrm>
                <a:off x="1187119" y="2624827"/>
                <a:ext cx="2211136" cy="1138197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800" b="1" i="0" u="none" strike="noStrike" kern="0" cap="none" spc="-3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ตัวชี้วัดเชิงยุทธศาสตร์</a:t>
                </a:r>
                <a:r>
                  <a:rPr kumimoji="0" lang="th-TH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สำคัญ (</a:t>
                </a:r>
                <a:r>
                  <a:rPr kumimoji="0" lang="en-US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Strategic KPIs) </a:t>
                </a:r>
              </a:p>
            </p:txBody>
          </p:sp>
          <p:pic>
            <p:nvPicPr>
              <p:cNvPr id="105" name="Graphic 104" descr="Bullseye with solid fill">
                <a:extLst>
                  <a:ext uri="{FF2B5EF4-FFF2-40B4-BE49-F238E27FC236}">
                    <a16:creationId xmlns:a16="http://schemas.microsoft.com/office/drawing/2014/main" id="{400757EF-F424-10EE-7CCD-AF40BE6485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190864" y="2880849"/>
                <a:ext cx="540000" cy="540000"/>
              </a:xfrm>
              <a:prstGeom prst="rect">
                <a:avLst/>
              </a:prstGeom>
            </p:spPr>
          </p:pic>
        </p:grp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0F531E46-2EF7-DBC2-75C6-315A85D8EB19}"/>
              </a:ext>
            </a:extLst>
          </p:cNvPr>
          <p:cNvGrpSpPr/>
          <p:nvPr/>
        </p:nvGrpSpPr>
        <p:grpSpPr>
          <a:xfrm>
            <a:off x="90478" y="2311696"/>
            <a:ext cx="11931419" cy="1273682"/>
            <a:chOff x="90478" y="3975138"/>
            <a:chExt cx="11931419" cy="1273682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2169899-9A08-EF28-3366-EBE171A4A6D4}"/>
                </a:ext>
              </a:extLst>
            </p:cNvPr>
            <p:cNvSpPr txBox="1"/>
            <p:nvPr/>
          </p:nvSpPr>
          <p:spPr>
            <a:xfrm>
              <a:off x="4497897" y="3975138"/>
              <a:ext cx="7524000" cy="1273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4138" marR="0" lvl="0" indent="0" algn="thaiDist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กำหนดให้มี </a:t>
              </a: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ตัวชี้วัดสำหรับติดตามผลการดำเนินงาน (</a:t>
              </a:r>
              <a:r>
                <a:rPr kumimoji="0" 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Monitor</a:t>
              </a: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en-US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KPIs)</a:t>
              </a:r>
              <a:r>
                <a:rPr kumimoji="0" lang="th-TH" sz="1800" b="1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ตามมติ </a:t>
              </a:r>
              <a:r>
                <a:rPr kumimoji="0" lang="th-TH" sz="1800" b="0" i="0" u="none" strike="noStrike" kern="0" cap="none" spc="-2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อ.ก.พ.ร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. เกี่ยวกับการประเมินส่วนราชการฯ ซึ่งส่วนใหญ่เป็นตัวชี้วัดจากแผนแม่บทฯ แผนฯ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13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และแผนระดับชาติอื่น ๆ รวมทั้งตัวชี้วัดสากลที่เกี่ยวข้องกับส่วนราชการที่</a:t>
              </a:r>
              <a:r>
                <a:rPr kumimoji="0" lang="th-TH" sz="1800" i="0" u="sng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ไม่สามารถออกผลได้ในปีงบประมาณหรือเกี่ยวข้องกับหลายหน่วยงาน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โดยให้ส่วนราชการรายงานผลการดำเนินงานตามตัวชี้วัด</a:t>
              </a: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ดังกล่าวเปรียบเทียบกับค่าเป้าหมายที่กำหนด เพื่อใช้ในการติดตามผลการพัฒนาระบบราชการในภาพรวม (ไม่ใช้ในการประเมิน)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และให้ส่วนราชการถ่ายทอดลงสู่ตัวชี้วัดระดับกรม โดยกำหนดตัวชี้วัดทดแทน (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Proxy KPIs)</a:t>
              </a: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0331576C-8325-D8F1-A5A8-557C1E698FCD}"/>
                </a:ext>
              </a:extLst>
            </p:cNvPr>
            <p:cNvGrpSpPr/>
            <p:nvPr/>
          </p:nvGrpSpPr>
          <p:grpSpPr>
            <a:xfrm>
              <a:off x="90478" y="4066855"/>
              <a:ext cx="4407419" cy="1181616"/>
              <a:chOff x="90478" y="4144099"/>
              <a:chExt cx="4407419" cy="1181616"/>
            </a:xfrm>
          </p:grpSpPr>
          <p:sp>
            <p:nvSpPr>
              <p:cNvPr id="109" name="Shape">
                <a:extLst>
                  <a:ext uri="{FF2B5EF4-FFF2-40B4-BE49-F238E27FC236}">
                    <a16:creationId xmlns:a16="http://schemas.microsoft.com/office/drawing/2014/main" id="{1E23BB20-8B64-188E-165F-341ABE666417}"/>
                  </a:ext>
                </a:extLst>
              </p:cNvPr>
              <p:cNvSpPr/>
              <p:nvPr/>
            </p:nvSpPr>
            <p:spPr>
              <a:xfrm>
                <a:off x="804025" y="4144099"/>
                <a:ext cx="3693872" cy="1121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8" y="21600"/>
                    </a:moveTo>
                    <a:lnTo>
                      <a:pt x="1726" y="21600"/>
                    </a:lnTo>
                    <a:cubicBezTo>
                      <a:pt x="770" y="21600"/>
                      <a:pt x="0" y="19642"/>
                      <a:pt x="0" y="17211"/>
                    </a:cubicBezTo>
                    <a:lnTo>
                      <a:pt x="0" y="4389"/>
                    </a:lnTo>
                    <a:cubicBezTo>
                      <a:pt x="0" y="1958"/>
                      <a:pt x="770" y="0"/>
                      <a:pt x="1726" y="0"/>
                    </a:cubicBezTo>
                    <a:lnTo>
                      <a:pt x="13568" y="0"/>
                    </a:lnTo>
                    <a:cubicBezTo>
                      <a:pt x="14040" y="0"/>
                      <a:pt x="14487" y="505"/>
                      <a:pt x="14822" y="1358"/>
                    </a:cubicBezTo>
                    <a:lnTo>
                      <a:pt x="18372" y="10800"/>
                    </a:lnTo>
                    <a:lnTo>
                      <a:pt x="14822" y="20242"/>
                    </a:lnTo>
                    <a:cubicBezTo>
                      <a:pt x="14499" y="21126"/>
                      <a:pt x="14040" y="21600"/>
                      <a:pt x="13568" y="21600"/>
                    </a:cubicBezTo>
                    <a:close/>
                    <a:moveTo>
                      <a:pt x="17057" y="2400"/>
                    </a:moveTo>
                    <a:lnTo>
                      <a:pt x="16150" y="2400"/>
                    </a:lnTo>
                    <a:lnTo>
                      <a:pt x="19316" y="10800"/>
                    </a:lnTo>
                    <a:lnTo>
                      <a:pt x="16150" y="19200"/>
                    </a:lnTo>
                    <a:lnTo>
                      <a:pt x="17057" y="19200"/>
                    </a:lnTo>
                    <a:lnTo>
                      <a:pt x="20222" y="10800"/>
                    </a:lnTo>
                    <a:lnTo>
                      <a:pt x="17057" y="2400"/>
                    </a:lnTo>
                    <a:close/>
                    <a:moveTo>
                      <a:pt x="19440" y="5053"/>
                    </a:moveTo>
                    <a:lnTo>
                      <a:pt x="18819" y="5053"/>
                    </a:lnTo>
                    <a:lnTo>
                      <a:pt x="20979" y="10800"/>
                    </a:lnTo>
                    <a:lnTo>
                      <a:pt x="18819" y="16547"/>
                    </a:lnTo>
                    <a:lnTo>
                      <a:pt x="19440" y="16547"/>
                    </a:lnTo>
                    <a:lnTo>
                      <a:pt x="21600" y="10800"/>
                    </a:lnTo>
                    <a:lnTo>
                      <a:pt x="19440" y="5053"/>
                    </a:lnTo>
                    <a:close/>
                  </a:path>
                </a:pathLst>
              </a:custGeom>
              <a:solidFill>
                <a:srgbClr val="70AD47">
                  <a:lumMod val="60000"/>
                  <a:lumOff val="40000"/>
                </a:srgbClr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10" name="Shape">
                <a:extLst>
                  <a:ext uri="{FF2B5EF4-FFF2-40B4-BE49-F238E27FC236}">
                    <a16:creationId xmlns:a16="http://schemas.microsoft.com/office/drawing/2014/main" id="{24A028A3-632C-B383-962C-D0D0C8B2568F}"/>
                  </a:ext>
                </a:extLst>
              </p:cNvPr>
              <p:cNvSpPr/>
              <p:nvPr/>
            </p:nvSpPr>
            <p:spPr>
              <a:xfrm>
                <a:off x="90478" y="4463763"/>
                <a:ext cx="1008000" cy="481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24" y="21600"/>
                    </a:moveTo>
                    <a:lnTo>
                      <a:pt x="3776" y="21600"/>
                    </a:lnTo>
                    <a:cubicBezTo>
                      <a:pt x="1695" y="21600"/>
                      <a:pt x="0" y="16751"/>
                      <a:pt x="0" y="10800"/>
                    </a:cubicBezTo>
                    <a:lnTo>
                      <a:pt x="0" y="10800"/>
                    </a:lnTo>
                    <a:cubicBezTo>
                      <a:pt x="0" y="4849"/>
                      <a:pt x="1695" y="0"/>
                      <a:pt x="3776" y="0"/>
                    </a:cubicBezTo>
                    <a:lnTo>
                      <a:pt x="17824" y="0"/>
                    </a:lnTo>
                    <a:cubicBezTo>
                      <a:pt x="19905" y="0"/>
                      <a:pt x="21600" y="4849"/>
                      <a:pt x="21600" y="10800"/>
                    </a:cubicBezTo>
                    <a:lnTo>
                      <a:pt x="21600" y="10800"/>
                    </a:lnTo>
                    <a:cubicBezTo>
                      <a:pt x="21574" y="16751"/>
                      <a:pt x="19905" y="21600"/>
                      <a:pt x="17824" y="2160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</a:t>
                </a:r>
                <a:endParaRPr kumimoji="0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579C24ED-81A5-2920-09C1-52BBD576782F}"/>
                  </a:ext>
                </a:extLst>
              </p:cNvPr>
              <p:cNvSpPr txBox="1"/>
              <p:nvPr/>
            </p:nvSpPr>
            <p:spPr>
              <a:xfrm>
                <a:off x="1187119" y="4187518"/>
                <a:ext cx="2211136" cy="1138197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ตัวชี้วัดสำหรับติดตามผลการดำเนินงาน (</a:t>
                </a:r>
                <a:r>
                  <a:rPr kumimoji="0" lang="en-US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Monitor KPIs) </a:t>
                </a:r>
              </a:p>
            </p:txBody>
          </p:sp>
          <p:pic>
            <p:nvPicPr>
              <p:cNvPr id="112" name="Graphic 111" descr="Magnifying glass with solid fill">
                <a:extLst>
                  <a:ext uri="{FF2B5EF4-FFF2-40B4-BE49-F238E27FC236}">
                    <a16:creationId xmlns:a16="http://schemas.microsoft.com/office/drawing/2014/main" id="{75B4C2FD-2792-6803-0038-94C819605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3170062" y="4462527"/>
                <a:ext cx="581604" cy="581604"/>
              </a:xfrm>
              <a:prstGeom prst="rect">
                <a:avLst/>
              </a:prstGeom>
            </p:spPr>
          </p:pic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82551B2-C076-68FA-4FB2-E9D32FB12827}"/>
              </a:ext>
            </a:extLst>
          </p:cNvPr>
          <p:cNvGrpSpPr/>
          <p:nvPr/>
        </p:nvGrpSpPr>
        <p:grpSpPr>
          <a:xfrm>
            <a:off x="90478" y="5435754"/>
            <a:ext cx="11931419" cy="1273682"/>
            <a:chOff x="90478" y="5416238"/>
            <a:chExt cx="11931419" cy="1273682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8CF850C-A58E-D824-0004-5B853B50EDF9}"/>
                </a:ext>
              </a:extLst>
            </p:cNvPr>
            <p:cNvSpPr txBox="1"/>
            <p:nvPr/>
          </p:nvSpPr>
          <p:spPr>
            <a:xfrm>
              <a:off x="4497897" y="5416238"/>
              <a:ext cx="7524000" cy="1273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4138" marR="0" lvl="0" indent="0" algn="thaiDist" defTabSz="91440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กำหนดให้มี </a:t>
              </a:r>
              <a:r>
                <a:rPr kumimoji="0" lang="th-TH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ตัวชี้วัดขับเคลื่อนการบูรณาการร่วมกัน (</a:t>
              </a:r>
              <a:r>
                <a:rPr kumimoji="0" lang="en-US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Joint</a:t>
              </a:r>
              <a:r>
                <a:rPr kumimoji="0" lang="th-TH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en-US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KPIs)</a:t>
              </a:r>
              <a:r>
                <a:rPr kumimoji="0" lang="th-TH" sz="1800" b="1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ตามประเด็นนโยบายสำคัญ (</a:t>
              </a:r>
              <a:r>
                <a:rPr kumimoji="0" lang="en-US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Agenda)</a:t>
              </a:r>
              <a:r>
                <a:rPr kumimoji="0" lang="th-TH" sz="1800" b="0" i="0" u="none" strike="noStrike" kern="0" cap="none" spc="-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ตามมติคณะรัฐมนตรี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โดยปีงบประมาณ พ.ศ. 2568 มี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Joint KPIs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ที่จะขับเคลื่อน รวม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ประเด็น ได้แก่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1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การบริหารจัดการและอนุรักษ์ฟื้นฟูน้ำทั้งระบบ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2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การลดการปล่อยก๊าซเรือนกระจก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3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รายได้จากการท่องเที่ยว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4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รายได้ของผู้ประกอบการ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SMEs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และ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OTOP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 </a:t>
              </a:r>
              <a:b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</a:b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5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การลดปริมาณฝุ่นละออง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PM2.5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และ 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) การยกระดับผลการประเมินสมรรถนะนักเรียนตามมาตรฐานสากล (</a:t>
              </a:r>
              <a:r>
                <a:rPr kumimoji="0" lang="en-US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PISA) </a:t>
              </a:r>
              <a:r>
                <a:rPr kumimoji="0" lang="th-TH" sz="1800" b="0" i="0" u="none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โดยให้ </a:t>
              </a:r>
              <a:r>
                <a:rPr kumimoji="0" lang="th-TH" sz="1800" b="0" i="0" u="sng" strike="noStrike" kern="0" cap="none" spc="-2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อ.ก.พ.ร</a:t>
              </a:r>
              <a:r>
                <a:rPr kumimoji="0" lang="th-TH" sz="1800" b="0" i="0" u="sng" strike="noStrike" kern="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. เกี่ยวกับการประเมินส่วนราชการฯ พิจารณาตัวชี้วัดและค่าเป้าหมายของตัวชี้วัด</a:t>
              </a:r>
              <a:endParaRPr kumimoji="0" lang="en-US" sz="1800" b="0" i="0" u="sng" strike="noStrike" kern="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endParaRP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973404E6-CFE2-FDDF-6640-57C8588734F4}"/>
                </a:ext>
              </a:extLst>
            </p:cNvPr>
            <p:cNvGrpSpPr/>
            <p:nvPr/>
          </p:nvGrpSpPr>
          <p:grpSpPr>
            <a:xfrm>
              <a:off x="90478" y="5495994"/>
              <a:ext cx="4407419" cy="1181616"/>
              <a:chOff x="90478" y="5513341"/>
              <a:chExt cx="4407419" cy="1181616"/>
            </a:xfrm>
          </p:grpSpPr>
          <p:sp>
            <p:nvSpPr>
              <p:cNvPr id="116" name="Shape">
                <a:extLst>
                  <a:ext uri="{FF2B5EF4-FFF2-40B4-BE49-F238E27FC236}">
                    <a16:creationId xmlns:a16="http://schemas.microsoft.com/office/drawing/2014/main" id="{A353639D-3796-5E7B-D035-315C65569899}"/>
                  </a:ext>
                </a:extLst>
              </p:cNvPr>
              <p:cNvSpPr/>
              <p:nvPr/>
            </p:nvSpPr>
            <p:spPr>
              <a:xfrm>
                <a:off x="804025" y="5513341"/>
                <a:ext cx="3693872" cy="1121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8" y="21600"/>
                    </a:moveTo>
                    <a:lnTo>
                      <a:pt x="1726" y="21600"/>
                    </a:lnTo>
                    <a:cubicBezTo>
                      <a:pt x="770" y="21600"/>
                      <a:pt x="0" y="19642"/>
                      <a:pt x="0" y="17211"/>
                    </a:cubicBezTo>
                    <a:lnTo>
                      <a:pt x="0" y="4389"/>
                    </a:lnTo>
                    <a:cubicBezTo>
                      <a:pt x="0" y="1958"/>
                      <a:pt x="770" y="0"/>
                      <a:pt x="1726" y="0"/>
                    </a:cubicBezTo>
                    <a:lnTo>
                      <a:pt x="13568" y="0"/>
                    </a:lnTo>
                    <a:cubicBezTo>
                      <a:pt x="14040" y="0"/>
                      <a:pt x="14487" y="505"/>
                      <a:pt x="14822" y="1358"/>
                    </a:cubicBezTo>
                    <a:lnTo>
                      <a:pt x="18372" y="10800"/>
                    </a:lnTo>
                    <a:lnTo>
                      <a:pt x="14822" y="20242"/>
                    </a:lnTo>
                    <a:cubicBezTo>
                      <a:pt x="14499" y="21126"/>
                      <a:pt x="14040" y="21600"/>
                      <a:pt x="13568" y="21600"/>
                    </a:cubicBezTo>
                    <a:close/>
                    <a:moveTo>
                      <a:pt x="17057" y="2400"/>
                    </a:moveTo>
                    <a:lnTo>
                      <a:pt x="16150" y="2400"/>
                    </a:lnTo>
                    <a:lnTo>
                      <a:pt x="19316" y="10800"/>
                    </a:lnTo>
                    <a:lnTo>
                      <a:pt x="16150" y="19200"/>
                    </a:lnTo>
                    <a:lnTo>
                      <a:pt x="17057" y="19200"/>
                    </a:lnTo>
                    <a:lnTo>
                      <a:pt x="20222" y="10800"/>
                    </a:lnTo>
                    <a:lnTo>
                      <a:pt x="17057" y="2400"/>
                    </a:lnTo>
                    <a:close/>
                    <a:moveTo>
                      <a:pt x="19440" y="5053"/>
                    </a:moveTo>
                    <a:lnTo>
                      <a:pt x="18819" y="5053"/>
                    </a:lnTo>
                    <a:lnTo>
                      <a:pt x="20979" y="10800"/>
                    </a:lnTo>
                    <a:lnTo>
                      <a:pt x="18819" y="16547"/>
                    </a:lnTo>
                    <a:lnTo>
                      <a:pt x="19440" y="16547"/>
                    </a:lnTo>
                    <a:lnTo>
                      <a:pt x="21600" y="10800"/>
                    </a:lnTo>
                    <a:lnTo>
                      <a:pt x="19440" y="5053"/>
                    </a:lnTo>
                    <a:close/>
                  </a:path>
                </a:pathLst>
              </a:custGeom>
              <a:solidFill>
                <a:srgbClr val="FF8F8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17" name="Shape">
                <a:extLst>
                  <a:ext uri="{FF2B5EF4-FFF2-40B4-BE49-F238E27FC236}">
                    <a16:creationId xmlns:a16="http://schemas.microsoft.com/office/drawing/2014/main" id="{9DC78648-57D5-2E09-3FF2-C42A9A1620A5}"/>
                  </a:ext>
                </a:extLst>
              </p:cNvPr>
              <p:cNvSpPr/>
              <p:nvPr/>
            </p:nvSpPr>
            <p:spPr>
              <a:xfrm>
                <a:off x="90478" y="5833005"/>
                <a:ext cx="1008000" cy="481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24" y="21600"/>
                    </a:moveTo>
                    <a:lnTo>
                      <a:pt x="3776" y="21600"/>
                    </a:lnTo>
                    <a:cubicBezTo>
                      <a:pt x="1695" y="21600"/>
                      <a:pt x="0" y="16751"/>
                      <a:pt x="0" y="10800"/>
                    </a:cubicBezTo>
                    <a:lnTo>
                      <a:pt x="0" y="10800"/>
                    </a:lnTo>
                    <a:cubicBezTo>
                      <a:pt x="0" y="4849"/>
                      <a:pt x="1695" y="0"/>
                      <a:pt x="3776" y="0"/>
                    </a:cubicBezTo>
                    <a:lnTo>
                      <a:pt x="17824" y="0"/>
                    </a:lnTo>
                    <a:cubicBezTo>
                      <a:pt x="19905" y="0"/>
                      <a:pt x="21600" y="4849"/>
                      <a:pt x="21600" y="10800"/>
                    </a:cubicBezTo>
                    <a:lnTo>
                      <a:pt x="21600" y="10800"/>
                    </a:lnTo>
                    <a:cubicBezTo>
                      <a:pt x="21574" y="16751"/>
                      <a:pt x="19905" y="21600"/>
                      <a:pt x="17824" y="2160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38100" tIns="38100" rIns="38100" bIns="381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4</a:t>
                </a:r>
                <a:endParaRPr kumimoji="0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1FD6856A-76F1-1F98-8BBD-1720FE54A3D4}"/>
                  </a:ext>
                </a:extLst>
              </p:cNvPr>
              <p:cNvSpPr txBox="1"/>
              <p:nvPr/>
            </p:nvSpPr>
            <p:spPr>
              <a:xfrm>
                <a:off x="1187119" y="5556760"/>
                <a:ext cx="2211136" cy="1138197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ตัวชี้วัดขับเคลื่อน</a:t>
                </a:r>
                <a:r>
                  <a:rPr kumimoji="0" lang="th-TH" sz="2800" b="1" i="0" u="none" strike="noStrike" kern="0" cap="none" spc="-4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การบูรณาการ</a:t>
                </a:r>
                <a:endParaRPr kumimoji="0" lang="en-US" sz="2800" b="1" i="0" u="none" strike="noStrike" kern="0" cap="none" spc="-4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800" b="1" i="0" u="none" strike="noStrike" kern="0" cap="none" spc="-4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ร่วมกัน </a:t>
                </a:r>
                <a:r>
                  <a:rPr kumimoji="0" lang="th-TH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</a:t>
                </a:r>
                <a:r>
                  <a:rPr kumimoji="0" lang="en-US" sz="2800" b="1" i="0" u="none" strike="noStrike" kern="0" cap="none" spc="0" normalizeH="0" baseline="0" noProof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Joint KPIs) </a:t>
                </a:r>
              </a:p>
            </p:txBody>
          </p:sp>
          <p:pic>
            <p:nvPicPr>
              <p:cNvPr id="119" name="Graphic 118" descr="Puzzle pieces with solid fill">
                <a:extLst>
                  <a:ext uri="{FF2B5EF4-FFF2-40B4-BE49-F238E27FC236}">
                    <a16:creationId xmlns:a16="http://schemas.microsoft.com/office/drawing/2014/main" id="{9002A64B-ED42-0CE7-E275-7820C97291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172864" y="5778989"/>
                <a:ext cx="576000" cy="576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44166894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_Office Theme">
  <a:themeElements>
    <a:clrScheme name="Red Orange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Theme">
  <a:themeElements>
    <a:clrScheme name="Red Orange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4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9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21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TH SarabunPSK"/>
        <a:ea typeface=""/>
        <a:cs typeface=""/>
      </a:majorFont>
      <a:minorFont>
        <a:latin typeface="TH SarabunPSK"/>
        <a:ea typeface=""/>
        <a:cs typeface="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22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3_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ch Startup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88D3CE"/>
      </a:accent1>
      <a:accent2>
        <a:srgbClr val="423864"/>
      </a:accent2>
      <a:accent3>
        <a:srgbClr val="78909C"/>
      </a:accent3>
      <a:accent4>
        <a:srgbClr val="88D3CE"/>
      </a:accent4>
      <a:accent5>
        <a:srgbClr val="0097A7"/>
      </a:accent5>
      <a:accent6>
        <a:srgbClr val="423864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Tech Startup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88D3CE"/>
      </a:accent1>
      <a:accent2>
        <a:srgbClr val="423864"/>
      </a:accent2>
      <a:accent3>
        <a:srgbClr val="78909C"/>
      </a:accent3>
      <a:accent4>
        <a:srgbClr val="88D3CE"/>
      </a:accent4>
      <a:accent5>
        <a:srgbClr val="0097A7"/>
      </a:accent5>
      <a:accent6>
        <a:srgbClr val="423864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Tech Startup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88D3CE"/>
      </a:accent1>
      <a:accent2>
        <a:srgbClr val="423864"/>
      </a:accent2>
      <a:accent3>
        <a:srgbClr val="78909C"/>
      </a:accent3>
      <a:accent4>
        <a:srgbClr val="88D3CE"/>
      </a:accent4>
      <a:accent5>
        <a:srgbClr val="0097A7"/>
      </a:accent5>
      <a:accent6>
        <a:srgbClr val="423864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5516</TotalTime>
  <Words>25700</Words>
  <Application>Microsoft Office PowerPoint</Application>
  <PresentationFormat>Widescreen</PresentationFormat>
  <Paragraphs>3904</Paragraphs>
  <Slides>80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20</vt:i4>
      </vt:variant>
      <vt:variant>
        <vt:lpstr>Slide Titles</vt:lpstr>
      </vt:variant>
      <vt:variant>
        <vt:i4>80</vt:i4>
      </vt:variant>
    </vt:vector>
  </HeadingPairs>
  <TitlesOfParts>
    <vt:vector size="114" baseType="lpstr">
      <vt:lpstr>Aptos</vt:lpstr>
      <vt:lpstr>Arial</vt:lpstr>
      <vt:lpstr>Calibri</vt:lpstr>
      <vt:lpstr>Calibri Light</vt:lpstr>
      <vt:lpstr>Cordia New</vt:lpstr>
      <vt:lpstr>Prompt</vt:lpstr>
      <vt:lpstr>Prompt SemiBold</vt:lpstr>
      <vt:lpstr>Roboto Condensed Light</vt:lpstr>
      <vt:lpstr>Sarabun</vt:lpstr>
      <vt:lpstr>Squada One</vt:lpstr>
      <vt:lpstr>Tahoma</vt:lpstr>
      <vt:lpstr>TH Sarabun PSK</vt:lpstr>
      <vt:lpstr>TH SarabunPSK</vt:lpstr>
      <vt:lpstr>Wingdings</vt:lpstr>
      <vt:lpstr>5_Office Theme</vt:lpstr>
      <vt:lpstr>6_Office Theme</vt:lpstr>
      <vt:lpstr>7_Office Theme</vt:lpstr>
      <vt:lpstr>15_Office Theme</vt:lpstr>
      <vt:lpstr>Tech Startup by Slidesgo</vt:lpstr>
      <vt:lpstr>9_Tech Startup by Slidesgo</vt:lpstr>
      <vt:lpstr>3_Tech Startup by Slidesgo</vt:lpstr>
      <vt:lpstr>8_Office Theme</vt:lpstr>
      <vt:lpstr>20_Office Theme</vt:lpstr>
      <vt:lpstr>3_Office Theme</vt:lpstr>
      <vt:lpstr>10_Office Theme</vt:lpstr>
      <vt:lpstr>9_Office Theme</vt:lpstr>
      <vt:lpstr>14_Office Theme</vt:lpstr>
      <vt:lpstr>19_Office Theme</vt:lpstr>
      <vt:lpstr>21_Office Theme</vt:lpstr>
      <vt:lpstr>18_Office Theme</vt:lpstr>
      <vt:lpstr>22_Office Theme</vt:lpstr>
      <vt:lpstr>23_Office Theme</vt:lpstr>
      <vt:lpstr>2_Office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Suphamanee Thanaruksa</dc:creator>
  <cp:lastModifiedBy>Nateetorn Fugto</cp:lastModifiedBy>
  <cp:revision>543</cp:revision>
  <cp:lastPrinted>2024-06-17T09:02:53Z</cp:lastPrinted>
  <dcterms:created xsi:type="dcterms:W3CDTF">2023-06-25T05:23:56Z</dcterms:created>
  <dcterms:modified xsi:type="dcterms:W3CDTF">2024-06-18T08:05:11Z</dcterms:modified>
</cp:coreProperties>
</file>