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701" r:id="rId4"/>
    <p:sldMasterId id="2147483714" r:id="rId5"/>
    <p:sldMasterId id="2147483727" r:id="rId6"/>
  </p:sldMasterIdLst>
  <p:notesMasterIdLst>
    <p:notesMasterId r:id="rId28"/>
  </p:notesMasterIdLst>
  <p:sldIdLst>
    <p:sldId id="258" r:id="rId7"/>
    <p:sldId id="25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9" r:id="rId16"/>
    <p:sldId id="266" r:id="rId17"/>
    <p:sldId id="27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9144000" cy="6858000" type="screen4x3"/>
  <p:notesSz cx="6735763" cy="98663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88810" autoAdjust="0"/>
  </p:normalViewPr>
  <p:slideViewPr>
    <p:cSldViewPr>
      <p:cViewPr>
        <p:scale>
          <a:sx n="100" d="100"/>
          <a:sy n="100" d="100"/>
        </p:scale>
        <p:origin x="-360" y="13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0F1CB-8593-460F-9465-8F53EF76266D}" type="datetimeFigureOut">
              <a:rPr lang="th-TH" smtClean="0"/>
              <a:t>16/10/60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B4026-4B8B-482F-A5A4-B7EA1BDE1DA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0179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11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§"/>
            </a:pPr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2561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86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51D0-0848-431A-B64F-1E0ED6DAF99E}" type="slidenum">
              <a:rPr lang="th-TH" smtClean="0">
                <a:solidFill>
                  <a:prstClr val="black"/>
                </a:solidFill>
              </a:rPr>
              <a:pPr/>
              <a:t>13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197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th-TH" baseline="0" dirty="0" smtClean="0"/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th-TH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57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th-TH" sz="1800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06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baseline="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72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800" b="1" kern="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19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968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20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586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21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244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3588" y="1651000"/>
            <a:ext cx="5930900" cy="44497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th-TH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h-T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6E82B-754D-4B34-BFA5-862C7D8BBD0D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20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th-TH" b="1" u="sng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h-TH" b="1" u="sng" dirty="0" smtClean="0"/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73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5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70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anose="05000000000000000000" pitchFamily="2" charset="2"/>
              <a:buChar char="§"/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0872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81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th-T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>
                <a:solidFill>
                  <a:prstClr val="black"/>
                </a:solidFill>
              </a:rPr>
              <a:pPr/>
              <a:t>8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793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h-TH" sz="1200" b="0" dirty="0" smtClean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None/>
            </a:pPr>
            <a:endParaRPr lang="th-TH" sz="1800" b="0" dirty="0" smtClean="0">
              <a:solidFill>
                <a:prstClr val="black"/>
              </a:solidFill>
            </a:endParaRPr>
          </a:p>
          <a:p>
            <a:pPr>
              <a:buFont typeface="Wingdings" pitchFamily="2" charset="2"/>
              <a:buNone/>
            </a:pPr>
            <a:endParaRPr lang="th-T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793B3-4421-4EBC-BBF5-F350BA740455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2883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48E614-D4FE-4A76-A90F-F6C1DF1E9EF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0563" y="6356350"/>
            <a:ext cx="2057400" cy="365125"/>
          </a:xfrm>
        </p:spPr>
        <p:txBody>
          <a:bodyPr/>
          <a:lstStyle>
            <a:lvl1pPr eaLnBrk="0" hangingPunct="0">
              <a:defRPr>
                <a:solidFill>
                  <a:srgbClr val="3B3838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F98F716-349F-430D-B1E7-8AB17CA9671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2845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62FEF3-85C2-4534-B5C7-17C7A4102479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4FBBD-AA14-4293-916B-7B9E49E2EB3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38755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5AE34-B7CE-4E62-AA2C-4BA7FC56497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23CF73-A316-4EE1-A328-EB70FC1D6FB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49474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2E2E9C"/>
                </a:solidFill>
              </a:rPr>
              <a:t>BETTER GOVERNANCE, HAPPIER CITIZENS</a:t>
            </a:r>
            <a:endParaRPr lang="th-TH" sz="4000" b="1" dirty="0">
              <a:solidFill>
                <a:srgbClr val="2E2E9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14" y="2092967"/>
            <a:ext cx="1302570" cy="10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7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48E614-D4FE-4A76-A90F-F6C1DF1E9EF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0563" y="6356350"/>
            <a:ext cx="2057400" cy="365125"/>
          </a:xfrm>
        </p:spPr>
        <p:txBody>
          <a:bodyPr/>
          <a:lstStyle>
            <a:lvl1pPr eaLnBrk="0" hangingPunct="0">
              <a:defRPr>
                <a:solidFill>
                  <a:srgbClr val="3B3838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F98F716-349F-430D-B1E7-8AB17CA9671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721349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1E8739-F473-4BC6-BCDC-71B1AC105B81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46CFC2-BE73-481F-B3A5-85523086F3E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17702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C00A95-FD43-41DE-8037-8E5B863FCEB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CE4875-FBFE-4105-9F8F-C0471E9AF61C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66178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CB28A-9575-449A-8322-E5E8A6BAA44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0E84137-A909-422A-AB6E-72A34D1ACB7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59198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C608AD-58A8-4767-BE05-97FA69F27F5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F1E249-FE9B-40CC-8A1E-DE2A168F874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598469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7C3B24-FB94-4602-A582-8CBA82737C9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1038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443783-53CC-408B-BFF8-C34D7EDFA7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5965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E93BAF-AB5D-4965-A71E-B42424A0F17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9925" y="6356350"/>
            <a:ext cx="2057400" cy="365125"/>
          </a:xfrm>
        </p:spPr>
        <p:txBody>
          <a:bodyPr/>
          <a:lstStyle>
            <a:lvl1pPr eaLnBrk="0" hangingPunct="0">
              <a:defRPr sz="100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8C4FC67-E36D-458E-BC27-A170CA27DBE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31032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1E8739-F473-4BC6-BCDC-71B1AC105B81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46CFC2-BE73-481F-B3A5-85523086F3E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53368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29D495-F79F-4840-8F33-B23C859F04A8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CD6FBD-B800-4E1F-A9AF-B99F7CC366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518176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85ED92-ADD7-446E-85D8-D6A189781444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A2FDF-B7DC-478F-B8D0-4F2A4E4552DF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71598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62FEF3-85C2-4534-B5C7-17C7A4102479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4FBBD-AA14-4293-916B-7B9E49E2EB3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294865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5AE34-B7CE-4E62-AA2C-4BA7FC56497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23CF73-A316-4EE1-A328-EB70FC1D6FB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908950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2E2E9C"/>
                </a:solidFill>
              </a:rPr>
              <a:t>BETTER GOVERNANCE, HAPPIER CITIZENS</a:t>
            </a:r>
            <a:endParaRPr lang="th-TH" sz="4000" b="1" dirty="0">
              <a:solidFill>
                <a:srgbClr val="2E2E9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14" y="2092967"/>
            <a:ext cx="1302570" cy="10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39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57FBFC55-96C8-456A-8A48-DBFFB327ADA4}" type="datetime1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10/16/2017</a:t>
            </a:fld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>
                <a:solidFill>
                  <a:prstClr val="black">
                    <a:tint val="75000"/>
                  </a:prstClr>
                </a:solidFill>
              </a:rPr>
              <a:t>&amp;page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84926-2000-4722-BDCA-6A8FF00AC80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8F29-6832-4DF5-B6AB-1DB31E85DEE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535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26BA-242C-406A-9989-DAA33DAC4B6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144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2" y="170974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2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E1ECD-3908-4A90-81E4-6FDC88E09DC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403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D2B4-E8CD-442D-A7CD-008FE18AE8B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7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C00A95-FD43-41DE-8037-8E5B863FCEB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CE4875-FBFE-4105-9F8F-C0471E9AF61C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678853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52C83-44B7-4EA0-AD0F-8B64D5E0EA8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8296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C18B7-8052-440B-B1EA-ABE51635118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71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3BB84-46D1-4E2F-89E7-A5FCB3B1153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9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2AF7E-019C-4C7B-A449-EA7443FB7E6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23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3D1B-7A28-4513-B478-37FF5606930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975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7869-30C6-404E-9132-E6AF6E7C7B2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2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8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1133-0381-4BA3-98AA-C630083DB166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559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2553183"/>
            <a:ext cx="9139533" cy="16868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3" name="Line 31"/>
          <p:cNvSpPr>
            <a:spLocks noChangeShapeType="1"/>
          </p:cNvSpPr>
          <p:nvPr userDrawn="1"/>
        </p:nvSpPr>
        <p:spPr bwMode="auto">
          <a:xfrm>
            <a:off x="0" y="4334995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4" name="Line 31"/>
          <p:cNvSpPr>
            <a:spLocks noChangeShapeType="1"/>
          </p:cNvSpPr>
          <p:nvPr userDrawn="1"/>
        </p:nvSpPr>
        <p:spPr bwMode="auto">
          <a:xfrm>
            <a:off x="0" y="2464277"/>
            <a:ext cx="9144000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857" y="5912526"/>
            <a:ext cx="961817" cy="80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45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57FBFC55-96C8-456A-8A48-DBFFB327ADA4}" type="datetime1">
              <a:rPr lang="en-US" altLang="ko-K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10/16/2017</a:t>
            </a:fld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>
                <a:solidFill>
                  <a:prstClr val="black">
                    <a:tint val="75000"/>
                  </a:prstClr>
                </a:solidFill>
              </a:rPr>
              <a:t>&amp;page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84926-2000-4722-BDCA-6A8FF00AC80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8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48E614-D4FE-4A76-A90F-F6C1DF1E9EF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0563" y="6356350"/>
            <a:ext cx="2057400" cy="365125"/>
          </a:xfrm>
        </p:spPr>
        <p:txBody>
          <a:bodyPr/>
          <a:lstStyle>
            <a:lvl1pPr eaLnBrk="0" hangingPunct="0">
              <a:defRPr>
                <a:solidFill>
                  <a:srgbClr val="3B3838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F98F716-349F-430D-B1E7-8AB17CA9671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79362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CB28A-9575-449A-8322-E5E8A6BAA44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0E84137-A909-422A-AB6E-72A34D1ACB7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11478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1E8739-F473-4BC6-BCDC-71B1AC105B81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46CFC2-BE73-481F-B3A5-85523086F3E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353895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C00A95-FD43-41DE-8037-8E5B863FCEB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CE4875-FBFE-4105-9F8F-C0471E9AF61C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0803183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CB28A-9575-449A-8322-E5E8A6BAA44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0E84137-A909-422A-AB6E-72A34D1ACB7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62037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C608AD-58A8-4767-BE05-97FA69F27F5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F1E249-FE9B-40CC-8A1E-DE2A168F874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1558876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7C3B24-FB94-4602-A582-8CBA82737C9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1038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443783-53CC-408B-BFF8-C34D7EDFA7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83796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E93BAF-AB5D-4965-A71E-B42424A0F17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9925" y="6356350"/>
            <a:ext cx="2057400" cy="365125"/>
          </a:xfrm>
        </p:spPr>
        <p:txBody>
          <a:bodyPr/>
          <a:lstStyle>
            <a:lvl1pPr eaLnBrk="0" hangingPunct="0">
              <a:defRPr sz="100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8C4FC67-E36D-458E-BC27-A170CA27DBE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5011291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29D495-F79F-4840-8F33-B23C859F04A8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CD6FBD-B800-4E1F-A9AF-B99F7CC366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95767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85ED92-ADD7-446E-85D8-D6A189781444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A2FDF-B7DC-478F-B8D0-4F2A4E4552DF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2704937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62FEF3-85C2-4534-B5C7-17C7A4102479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4FBBD-AA14-4293-916B-7B9E49E2EB3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0471792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5AE34-B7CE-4E62-AA2C-4BA7FC56497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23CF73-A316-4EE1-A328-EB70FC1D6FB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580711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C608AD-58A8-4767-BE05-97FA69F27F5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F1E249-FE9B-40CC-8A1E-DE2A168F874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83868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2E2E9C"/>
                </a:solidFill>
              </a:rPr>
              <a:t>BETTER GOVERNANCE, HAPPIER CITIZENS</a:t>
            </a:r>
            <a:endParaRPr lang="th-TH" sz="4000" b="1" dirty="0">
              <a:solidFill>
                <a:srgbClr val="2E2E9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14" y="2092967"/>
            <a:ext cx="1302570" cy="10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44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48E614-D4FE-4A76-A90F-F6C1DF1E9EF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0563" y="6356350"/>
            <a:ext cx="2057400" cy="365125"/>
          </a:xfrm>
        </p:spPr>
        <p:txBody>
          <a:bodyPr/>
          <a:lstStyle>
            <a:lvl1pPr eaLnBrk="0" hangingPunct="0">
              <a:defRPr>
                <a:solidFill>
                  <a:srgbClr val="3B3838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F98F716-349F-430D-B1E7-8AB17CA9671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637439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1E8739-F473-4BC6-BCDC-71B1AC105B81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46CFC2-BE73-481F-B3A5-85523086F3E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789247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C00A95-FD43-41DE-8037-8E5B863FCEB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CE4875-FBFE-4105-9F8F-C0471E9AF61C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7087344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CB28A-9575-449A-8322-E5E8A6BAA44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0E84137-A909-422A-AB6E-72A34D1ACB7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589498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C608AD-58A8-4767-BE05-97FA69F27F5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F1E249-FE9B-40CC-8A1E-DE2A168F874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1919873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7C3B24-FB94-4602-A582-8CBA82737C9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1038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443783-53CC-408B-BFF8-C34D7EDFA7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406854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E93BAF-AB5D-4965-A71E-B42424A0F17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9925" y="6356350"/>
            <a:ext cx="2057400" cy="365125"/>
          </a:xfrm>
        </p:spPr>
        <p:txBody>
          <a:bodyPr/>
          <a:lstStyle>
            <a:lvl1pPr eaLnBrk="0" hangingPunct="0">
              <a:defRPr sz="100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8C4FC67-E36D-458E-BC27-A170CA27DBE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8323300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29D495-F79F-4840-8F33-B23C859F04A8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CD6FBD-B800-4E1F-A9AF-B99F7CC366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300920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85ED92-ADD7-446E-85D8-D6A189781444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A2FDF-B7DC-478F-B8D0-4F2A4E4552DF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89585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7C3B24-FB94-4602-A582-8CBA82737C9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1038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443783-53CC-408B-BFF8-C34D7EDFA7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3446674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62FEF3-85C2-4534-B5C7-17C7A4102479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4FBBD-AA14-4293-916B-7B9E49E2EB3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662329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5AE34-B7CE-4E62-AA2C-4BA7FC56497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23CF73-A316-4EE1-A328-EB70FC1D6FB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5095872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2E2E9C"/>
                </a:solidFill>
              </a:rPr>
              <a:t>BETTER GOVERNANCE, HAPPIER CITIZENS</a:t>
            </a:r>
            <a:endParaRPr lang="th-TH" sz="4000" b="1" dirty="0">
              <a:solidFill>
                <a:srgbClr val="2E2E9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14" y="2092967"/>
            <a:ext cx="1302570" cy="10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1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E48E614-D4FE-4A76-A90F-F6C1DF1E9EF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0563" y="6356350"/>
            <a:ext cx="2057400" cy="365125"/>
          </a:xfrm>
        </p:spPr>
        <p:txBody>
          <a:bodyPr/>
          <a:lstStyle>
            <a:lvl1pPr eaLnBrk="0" hangingPunct="0">
              <a:defRPr>
                <a:solidFill>
                  <a:srgbClr val="3B3838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DF98F716-349F-430D-B1E7-8AB17CA96719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5486329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31E8739-F473-4BC6-BCDC-71B1AC105B81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846CFC2-BE73-481F-B3A5-85523086F3E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6171710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7C00A95-FD43-41DE-8037-8E5B863FCEB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3CE4875-FBFE-4105-9F8F-C0471E9AF61C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101961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8ECB28A-9575-449A-8322-E5E8A6BAA44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0E84137-A909-422A-AB6E-72A34D1ACB73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27551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C608AD-58A8-4767-BE05-97FA69F27F5D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F1E249-FE9B-40CC-8A1E-DE2A168F874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08370988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27C3B24-FB94-4602-A582-8CBA82737C9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31038" y="6356350"/>
            <a:ext cx="2057400" cy="36512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B443783-53CC-408B-BFF8-C34D7EDFA7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4632199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E93BAF-AB5D-4965-A71E-B42424A0F17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9925" y="6356350"/>
            <a:ext cx="2057400" cy="365125"/>
          </a:xfrm>
        </p:spPr>
        <p:txBody>
          <a:bodyPr/>
          <a:lstStyle>
            <a:lvl1pPr eaLnBrk="0" hangingPunct="0">
              <a:defRPr sz="100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8C4FC67-E36D-458E-BC27-A170CA27DBE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94955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7E93BAF-AB5D-4965-A71E-B42424A0F172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9925" y="6356350"/>
            <a:ext cx="2057400" cy="365125"/>
          </a:xfrm>
        </p:spPr>
        <p:txBody>
          <a:bodyPr/>
          <a:lstStyle>
            <a:lvl1pPr eaLnBrk="0" hangingPunct="0">
              <a:defRPr sz="1000"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8C4FC67-E36D-458E-BC27-A170CA27DBEB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8120515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29D495-F79F-4840-8F33-B23C859F04A8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CD6FBD-B800-4E1F-A9AF-B99F7CC366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260372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85ED92-ADD7-446E-85D8-D6A189781444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A2FDF-B7DC-478F-B8D0-4F2A4E4552DF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7285485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D62FEF3-85C2-4534-B5C7-17C7A4102479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624FBBD-AA14-4293-916B-7B9E49E2EB35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7637632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45AE34-B7CE-4E62-AA2C-4BA7FC564975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23CF73-A316-4EE1-A328-EB70FC1D6FB1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60820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1"/>
          <p:cNvSpPr>
            <a:spLocks noChangeShapeType="1"/>
          </p:cNvSpPr>
          <p:nvPr userDrawn="1"/>
        </p:nvSpPr>
        <p:spPr bwMode="auto">
          <a:xfrm>
            <a:off x="0" y="4011534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467" y="3259762"/>
            <a:ext cx="9144000" cy="6805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2E2E9C"/>
                </a:solidFill>
              </a:rPr>
              <a:t>BETTER GOVERNANCE, HAPPIER CITIZENS</a:t>
            </a:r>
            <a:endParaRPr lang="th-TH" sz="4000" b="1" dirty="0">
              <a:solidFill>
                <a:srgbClr val="2E2E9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14" y="2092967"/>
            <a:ext cx="1302570" cy="10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65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57FBFC55-96C8-456A-8A48-DBFFB327ADA4}" type="datetime1">
              <a:rPr lang="en-US" altLang="ko-KR" smtClean="0"/>
              <a:pPr>
                <a:defRPr/>
              </a:pPr>
              <a:t>10/16/2017</a:t>
            </a:fld>
            <a:endParaRPr lang="en-US" altLang="ko-KR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&amp;page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84926-2000-4722-BDCA-6A8FF00AC80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F29D495-F79F-4840-8F33-B23C859F04A8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3CD6FBD-B800-4E1F-A9AF-B99F7CC36687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4203694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E85ED92-ADD7-446E-85D8-D6A189781444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DA2FDF-B7DC-478F-B8D0-4F2A4E4552DF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03960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FB642-7C1F-4DF9-8ACC-AADD74D782E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6FD1F-F7EA-4CA6-B359-CCFFFAF65F13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128" name="Line 31"/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129" name="Line 31"/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02320" y="51351"/>
            <a:ext cx="699062" cy="587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038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FB642-7C1F-4DF9-8ACC-AADD74D782E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6FD1F-F7EA-4CA6-B359-CCFFFAF65F13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128" name="Line 31"/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129" name="Line 31"/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02320" y="51351"/>
            <a:ext cx="699062" cy="587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823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70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DA5EB-5313-4E25-8D31-41DBBB83F05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16/10/60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6" y="6356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477" y="43949"/>
            <a:ext cx="9139533" cy="6207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8" name="Line 31"/>
          <p:cNvSpPr>
            <a:spLocks noChangeShapeType="1"/>
          </p:cNvSpPr>
          <p:nvPr userDrawn="1"/>
        </p:nvSpPr>
        <p:spPr bwMode="auto">
          <a:xfrm>
            <a:off x="10" y="680521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9" name="Line 31"/>
          <p:cNvSpPr>
            <a:spLocks noChangeShapeType="1"/>
          </p:cNvSpPr>
          <p:nvPr userDrawn="1"/>
        </p:nvSpPr>
        <p:spPr bwMode="auto">
          <a:xfrm>
            <a:off x="10" y="19813"/>
            <a:ext cx="9148467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ffectLst/>
          <a:extLst/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1022"/>
            <a:ext cx="7842250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198" y="80935"/>
            <a:ext cx="606256" cy="50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6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FB642-7C1F-4DF9-8ACC-AADD74D782E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6FD1F-F7EA-4CA6-B359-CCFFFAF65F13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128" name="Line 31"/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129" name="Line 31"/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02320" y="51351"/>
            <a:ext cx="699062" cy="587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8764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FB642-7C1F-4DF9-8ACC-AADD74D782E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6FD1F-F7EA-4CA6-B359-CCFFFAF65F13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128" name="Line 31"/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129" name="Line 31"/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02320" y="51351"/>
            <a:ext cx="699062" cy="587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918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1FB642-7C1F-4DF9-8ACC-AADD74D782E7}" type="datetime1">
              <a:rPr lang="th-TH" smtClean="0"/>
              <a:pPr>
                <a:defRPr/>
              </a:pPr>
              <a:t>16/10/60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6FD1F-F7EA-4CA6-B359-CCFFFAF65F13}" type="slidenum">
              <a:rPr lang="th-TH" altLang="th-TH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 altLang="th-TH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4763" y="44450"/>
            <a:ext cx="9139237" cy="6207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1373" tIns="45688" rIns="91373" bIns="45688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h-TH" sz="1800" dirty="0">
              <a:solidFill>
                <a:srgbClr val="333333"/>
              </a:solidFill>
              <a:latin typeface="Arial" charset="0"/>
              <a:cs typeface="Angsana New" charset="-34"/>
            </a:endParaRPr>
          </a:p>
        </p:txBody>
      </p:sp>
      <p:sp>
        <p:nvSpPr>
          <p:cNvPr id="5128" name="Line 31"/>
          <p:cNvSpPr>
            <a:spLocks noChangeShapeType="1"/>
          </p:cNvSpPr>
          <p:nvPr userDrawn="1"/>
        </p:nvSpPr>
        <p:spPr bwMode="auto">
          <a:xfrm>
            <a:off x="0" y="681038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5129" name="Line 31"/>
          <p:cNvSpPr>
            <a:spLocks noChangeShapeType="1"/>
          </p:cNvSpPr>
          <p:nvPr userDrawn="1"/>
        </p:nvSpPr>
        <p:spPr bwMode="auto">
          <a:xfrm>
            <a:off x="0" y="19050"/>
            <a:ext cx="9148763" cy="0"/>
          </a:xfrm>
          <a:prstGeom prst="line">
            <a:avLst/>
          </a:prstGeom>
          <a:noFill/>
          <a:ln w="762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3" tIns="45688" rIns="91373" bIns="4568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ngsana New" panose="02020603050405020304" pitchFamily="18" charset="-34"/>
            </a:endParaRP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550" y="190500"/>
            <a:ext cx="7842250" cy="381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2" descr="C:\Users\ASUS\Desktop\148083353880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02320" y="51351"/>
            <a:ext cx="699062" cy="587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864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2884" t="14583" r="14495" b="6250"/>
          <a:stretch>
            <a:fillRect/>
          </a:stretch>
        </p:blipFill>
        <p:spPr bwMode="auto">
          <a:xfrm>
            <a:off x="6666799" y="797724"/>
            <a:ext cx="2055789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7505" y="86324"/>
            <a:ext cx="8313995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defRPr/>
            </a:pP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ดำเนินการจัดทำแผนปฏิรูปองค์การ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defTabSz="914259" fontAlgn="base">
              <a:spcBef>
                <a:spcPts val="400"/>
              </a:spcBef>
              <a:defRPr/>
            </a:pP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ส่วนที่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บทวิเคราะห์ภาพรวมของกระทรวง ...............</a:t>
            </a:r>
          </a:p>
        </p:txBody>
      </p:sp>
      <p:sp>
        <p:nvSpPr>
          <p:cNvPr id="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160" y="885515"/>
            <a:ext cx="8534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1.1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ความเชื่อมโยง</a:t>
            </a:r>
            <a: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ภารกิจของกระทรวงกับ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นโยบายที่สำคัญของประเทศ</a:t>
            </a:r>
          </a:p>
          <a:p>
            <a:pPr marL="363538">
              <a:buFont typeface="Wingdings" pitchFamily="2" charset="2"/>
              <a:buChar char="q"/>
            </a:pPr>
            <a:r>
              <a:rPr lang="th-TH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ยุทธศาสตร์ชาติ 20 ปี</a:t>
            </a:r>
          </a:p>
          <a:p>
            <a:pPr marL="363538">
              <a:buFont typeface="Wingdings" pitchFamily="2" charset="2"/>
              <a:buChar char="q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แผนฯ 12</a:t>
            </a:r>
          </a:p>
          <a:p>
            <a:pPr marL="363538">
              <a:buFont typeface="Wingdings" pitchFamily="2" charset="2"/>
              <a:buChar char="q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นโยบายรัฐบาล</a:t>
            </a:r>
          </a:p>
          <a:p>
            <a:pPr marL="363538">
              <a:buFont typeface="Wingdings" pitchFamily="2" charset="2"/>
              <a:buChar char="q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Thailand 4.0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3200400" y="1501245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983026" y="5208443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5057775" y="3136602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690885" y="799677"/>
            <a:ext cx="2086512" cy="46800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2374602"/>
            <a:ext cx="868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/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1.2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การวิเคราะห์ปัจจัยสภาพแวดล้อมภายนอก (</a:t>
            </a:r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external environment)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</a:t>
            </a:r>
            <a: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</a:t>
            </a:r>
            <a:b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ผลกระทบ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ต่อการทำงานของกระทรวง</a:t>
            </a:r>
          </a:p>
          <a:p>
            <a:pPr marL="363538">
              <a:buFont typeface="Wingdings" pitchFamily="2" charset="2"/>
              <a:buChar char="q"/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วิเคราะห์บริบทการเปลี่ยนแปลงภายนอก – 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PEST Analysis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600" y="4871903"/>
            <a:ext cx="4267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/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การวิเคราะห์บทบาทหน้าที่และภารกิจของกระทรวง ในอนาคต</a:t>
            </a:r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363538" indent="-1588"/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1.4.1 Value proposition statement</a:t>
            </a:r>
            <a:endParaRPr lang="th-TH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3538" indent="-1588"/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1.4.2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Portfolio analysis</a:t>
            </a:r>
            <a:endParaRPr lang="th-TH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3538" indent="-1588"/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1.4.3</a:t>
            </a: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 </a:t>
            </a:r>
            <a:r>
              <a:rPr lang="en-US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</a:t>
            </a:r>
          </a:p>
          <a:p>
            <a:pPr marL="363538" indent="-1588"/>
            <a:r>
              <a:rPr lang="en-US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1.4.4 Government 4.0 : </a:t>
            </a:r>
            <a:r>
              <a:rPr lang="th-TH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กระทรวง </a:t>
            </a:r>
            <a:r>
              <a:rPr lang="en-US" sz="1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4.0</a:t>
            </a:r>
            <a:endParaRPr lang="en-US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3538" indent="-363538"/>
            <a:endParaRPr lang="th-TH" sz="1400" b="1" dirty="0">
              <a:solidFill>
                <a:srgbClr val="0033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2016" y="3886875"/>
            <a:ext cx="426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/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1.3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การวิเคราะห์ขีดความสามารถ/ความเข้มแข็งของกระทรวง (</a:t>
            </a:r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organization capacity)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ในด้านต่าง ๆ</a:t>
            </a:r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(ภายในองค์การ)</a:t>
            </a:r>
          </a:p>
        </p:txBody>
      </p:sp>
      <p:sp>
        <p:nvSpPr>
          <p:cNvPr id="20" name="Right Arrow 15"/>
          <p:cNvSpPr/>
          <p:nvPr/>
        </p:nvSpPr>
        <p:spPr>
          <a:xfrm>
            <a:off x="5057775" y="4207012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1706" y="6221506"/>
            <a:ext cx="426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/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1.5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ข้อเสนอการเปลี่ยนแปลงในภาพรวม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935" y="1241464"/>
            <a:ext cx="1510851" cy="1133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76" y="4941016"/>
            <a:ext cx="1111912" cy="8339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615" y="4929178"/>
            <a:ext cx="1112851" cy="834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07" y="4929144"/>
            <a:ext cx="1111910" cy="8339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ight Arrow 15"/>
          <p:cNvSpPr/>
          <p:nvPr/>
        </p:nvSpPr>
        <p:spPr>
          <a:xfrm>
            <a:off x="3615935" y="6221506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8375" y="3878469"/>
            <a:ext cx="1224911" cy="9186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56662" y="5874451"/>
            <a:ext cx="1251382" cy="9385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0" cstate="print"/>
          <a:srcRect l="12448" r="12838"/>
          <a:stretch>
            <a:fillRect/>
          </a:stretch>
        </p:blipFill>
        <p:spPr bwMode="auto">
          <a:xfrm>
            <a:off x="5316790" y="2812460"/>
            <a:ext cx="1219919" cy="91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เมฆ 5"/>
          <p:cNvSpPr/>
          <p:nvPr/>
        </p:nvSpPr>
        <p:spPr>
          <a:xfrm>
            <a:off x="6263680" y="440462"/>
            <a:ext cx="2880320" cy="1974524"/>
          </a:xfrm>
          <a:prstGeom prst="cloud">
            <a:avLst/>
          </a:prstGeom>
          <a:noFill/>
          <a:ln w="31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5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ลูกศรขวาท้ายขีด 41"/>
          <p:cNvSpPr/>
          <p:nvPr/>
        </p:nvSpPr>
        <p:spPr bwMode="auto">
          <a:xfrm>
            <a:off x="2699793" y="1439383"/>
            <a:ext cx="2238972" cy="5286375"/>
          </a:xfrm>
          <a:prstGeom prst="stripedRightArrow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th-TH" sz="2600" i="1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C4FC67-E36D-458E-BC27-A170CA27DBEB}" type="slidenum">
              <a:rPr lang="th-TH" altLang="th-TH" smtClean="0"/>
              <a:pPr>
                <a:defRPr/>
              </a:pPr>
              <a:t>10</a:t>
            </a:fld>
            <a:endParaRPr lang="th-TH" altLang="th-TH"/>
          </a:p>
        </p:txBody>
      </p:sp>
      <p:sp>
        <p:nvSpPr>
          <p:cNvPr id="3" name="Rectangle 37"/>
          <p:cNvSpPr/>
          <p:nvPr/>
        </p:nvSpPr>
        <p:spPr>
          <a:xfrm>
            <a:off x="107504" y="94084"/>
            <a:ext cx="9820071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990600" indent="-99060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1.4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การวิเคราะห์บทบาทหน้าที่และภารกิจ</a:t>
            </a: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b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ในอนาคต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1.4.4 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Government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4.0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กระทรวง..... 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4.0 </a:t>
            </a:r>
            <a:endParaRPr lang="th-TH" sz="1400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ลูกศรขวา 3"/>
          <p:cNvSpPr/>
          <p:nvPr/>
        </p:nvSpPr>
        <p:spPr bwMode="auto">
          <a:xfrm>
            <a:off x="251520" y="841276"/>
            <a:ext cx="8715375" cy="57150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algn="ctr">
              <a:defRPr/>
            </a:pPr>
            <a:endParaRPr lang="th-TH" sz="2600" i="1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5" name="สี่เหลี่ยมมุมมน 5"/>
          <p:cNvSpPr/>
          <p:nvPr/>
        </p:nvSpPr>
        <p:spPr bwMode="auto">
          <a:xfrm>
            <a:off x="465802" y="912695"/>
            <a:ext cx="3571900" cy="428628"/>
          </a:xfrm>
          <a:prstGeom prst="roundRect">
            <a:avLst/>
          </a:prstGeom>
          <a:solidFill>
            <a:srgbClr val="FFD1D1"/>
          </a:solidFill>
          <a:ln w="38100" cap="flat" cmpd="dbl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/>
          <a:lstStyle/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ประเด็น </a:t>
            </a:r>
            <a:r>
              <a:rPr lang="en-US" sz="18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Gov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4.0 : </a:t>
            </a:r>
            <a:r>
              <a:rPr lang="th-TH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 </a:t>
            </a:r>
            <a:r>
              <a:rPr lang="en-US" sz="18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4.0</a:t>
            </a:r>
            <a:endParaRPr lang="th-TH" sz="18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สี่เหลี่ยมมุมมน 6"/>
          <p:cNvSpPr/>
          <p:nvPr/>
        </p:nvSpPr>
        <p:spPr bwMode="auto">
          <a:xfrm>
            <a:off x="4894958" y="912695"/>
            <a:ext cx="3571900" cy="428628"/>
          </a:xfrm>
          <a:prstGeom prst="roundRect">
            <a:avLst/>
          </a:prstGeom>
          <a:solidFill>
            <a:srgbClr val="FF75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/>
          <a:lstStyle/>
          <a:p>
            <a:pPr algn="ctr">
              <a:defRPr/>
            </a:pPr>
            <a:r>
              <a:rPr lang="en-US" sz="18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Critical success factor</a:t>
            </a:r>
            <a:endParaRPr lang="th-TH" sz="18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มุมมน 9"/>
          <p:cNvSpPr>
            <a:spLocks noChangeArrowheads="1"/>
          </p:cNvSpPr>
          <p:nvPr/>
        </p:nvSpPr>
        <p:spPr bwMode="auto">
          <a:xfrm>
            <a:off x="611560" y="1751550"/>
            <a:ext cx="3357563" cy="16054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D1D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8" name="แผนผังลำดับงาน: ตัวเชื่อมต่อ 7"/>
          <p:cNvSpPr>
            <a:spLocks noChangeArrowheads="1"/>
          </p:cNvSpPr>
          <p:nvPr/>
        </p:nvSpPr>
        <p:spPr bwMode="auto">
          <a:xfrm>
            <a:off x="754435" y="2002532"/>
            <a:ext cx="285750" cy="285750"/>
          </a:xfrm>
          <a:prstGeom prst="flowChartConnector">
            <a:avLst/>
          </a:prstGeom>
          <a:solidFill>
            <a:srgbClr val="FF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</a:t>
            </a:r>
            <a:endParaRPr lang="th-TH" altLang="th-TH" sz="1100" b="1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1623" y="2007295"/>
            <a:ext cx="27402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Open &amp; Connected Government : 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เปิดกว้างและเชื่อมโยงกัน</a:t>
            </a:r>
          </a:p>
          <a:p>
            <a:pPr eaLnBrk="1" hangingPunct="1"/>
            <a:endParaRPr lang="th-TH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</p:txBody>
      </p:sp>
      <p:sp>
        <p:nvSpPr>
          <p:cNvPr id="10" name="สี่เหลี่ยมมุมมน 9"/>
          <p:cNvSpPr>
            <a:spLocks noChangeArrowheads="1"/>
          </p:cNvSpPr>
          <p:nvPr/>
        </p:nvSpPr>
        <p:spPr bwMode="auto">
          <a:xfrm>
            <a:off x="4969248" y="1859657"/>
            <a:ext cx="3571875" cy="14973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7575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1" name="แผนผังลำดับงาน: ตัวเชื่อมต่อ 30"/>
          <p:cNvSpPr>
            <a:spLocks noChangeArrowheads="1"/>
          </p:cNvSpPr>
          <p:nvPr/>
        </p:nvSpPr>
        <p:spPr bwMode="auto">
          <a:xfrm>
            <a:off x="5112123" y="2002532"/>
            <a:ext cx="285750" cy="285750"/>
          </a:xfrm>
          <a:prstGeom prst="flowChartConnector">
            <a:avLst/>
          </a:prstGeom>
          <a:solidFill>
            <a:srgbClr val="FF75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</a:t>
            </a:r>
            <a:endParaRPr lang="th-TH" altLang="th-TH" sz="1100" b="1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9310" y="1902520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Collaboration 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(สานพลังทุกภาคส่วน)</a:t>
            </a:r>
            <a:endParaRPr lang="en-US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74196" y="2337912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Innovation 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(สร้างนวัตกรรม)</a:t>
            </a:r>
            <a:endParaRPr lang="en-US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68441" y="2780928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Digitization 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(ปรับสู่ความ</a:t>
            </a:r>
            <a:r>
              <a:rPr lang="th-TH" sz="1200" b="1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เป็นดิจิทัล</a:t>
            </a:r>
            <a:r>
              <a:rPr lang="th-TH" sz="12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520" y="137715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บทบาทของกระทรวงในการนำไปสู่ 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00" dirty="0" err="1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000" dirty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4.0 </a:t>
            </a:r>
            <a:r>
              <a:rPr lang="th-TH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จะต้องเป็นอย่างไรหรือทำอะไรเพื่อขับเคลื่อน </a:t>
            </a:r>
            <a:r>
              <a:rPr lang="en-US" sz="1000" dirty="0" err="1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4.0</a:t>
            </a:r>
            <a:r>
              <a:rPr lang="th-TH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000" dirty="0">
              <a:solidFill>
                <a:prstClr val="white">
                  <a:lumMod val="6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4958" y="1416566"/>
            <a:ext cx="4071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ปัจจัยแห่งความสำเร็จที่ทำให้การปรับเปลี่ยนไปสู่  </a:t>
            </a:r>
            <a:r>
              <a:rPr lang="en-US" sz="1000" dirty="0" err="1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4.0 </a:t>
            </a:r>
            <a:r>
              <a:rPr lang="th-TH" sz="1000" dirty="0" smtClean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บรรลุตาม</a:t>
            </a:r>
            <a:r>
              <a:rPr lang="th-TH" sz="1000" dirty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เป้าหมายที่ต้องการ</a:t>
            </a:r>
            <a:r>
              <a:rPr lang="en-US" sz="1000" dirty="0">
                <a:solidFill>
                  <a:prstClr val="white">
                    <a:lumMod val="65000"/>
                  </a:prst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000" dirty="0">
              <a:solidFill>
                <a:prstClr val="white">
                  <a:lumMod val="65000"/>
                </a:prst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สี่เหลี่ยมมุมมน 9"/>
          <p:cNvSpPr>
            <a:spLocks noChangeArrowheads="1"/>
          </p:cNvSpPr>
          <p:nvPr/>
        </p:nvSpPr>
        <p:spPr bwMode="auto">
          <a:xfrm>
            <a:off x="611560" y="3443833"/>
            <a:ext cx="3357563" cy="14973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D1D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6" name="แผนผังลำดับงาน: ตัวเชื่อมต่อ 25"/>
          <p:cNvSpPr>
            <a:spLocks noChangeArrowheads="1"/>
          </p:cNvSpPr>
          <p:nvPr/>
        </p:nvSpPr>
        <p:spPr bwMode="auto">
          <a:xfrm>
            <a:off x="754435" y="3586708"/>
            <a:ext cx="285750" cy="285750"/>
          </a:xfrm>
          <a:prstGeom prst="flowChartConnector">
            <a:avLst/>
          </a:prstGeom>
          <a:solidFill>
            <a:srgbClr val="FF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altLang="th-TH" sz="11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11623" y="3591471"/>
            <a:ext cx="27402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Citizen-Centric Government :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ยึดประชาชนเป็นศูนย์กลาง</a:t>
            </a:r>
          </a:p>
          <a:p>
            <a:pPr eaLnBrk="1" hangingPunct="1"/>
            <a:endParaRPr lang="th-TH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</p:txBody>
      </p:sp>
      <p:sp>
        <p:nvSpPr>
          <p:cNvPr id="28" name="สี่เหลี่ยมมุมมน 9"/>
          <p:cNvSpPr>
            <a:spLocks noChangeArrowheads="1"/>
          </p:cNvSpPr>
          <p:nvPr/>
        </p:nvSpPr>
        <p:spPr bwMode="auto">
          <a:xfrm>
            <a:off x="4969248" y="3443833"/>
            <a:ext cx="3571875" cy="14973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7575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9" name="แผนผังลำดับงาน: ตัวเชื่อมต่อ 30"/>
          <p:cNvSpPr>
            <a:spLocks noChangeArrowheads="1"/>
          </p:cNvSpPr>
          <p:nvPr/>
        </p:nvSpPr>
        <p:spPr bwMode="auto">
          <a:xfrm>
            <a:off x="5112123" y="3586708"/>
            <a:ext cx="285750" cy="285750"/>
          </a:xfrm>
          <a:prstGeom prst="flowChartConnector">
            <a:avLst/>
          </a:prstGeom>
          <a:solidFill>
            <a:srgbClr val="FF75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altLang="th-TH" sz="11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69310" y="3486696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Collaboration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74196" y="3922088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Innovation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68441" y="4365104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Digitization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33" name="สี่เหลี่ยมมุมมน 9"/>
          <p:cNvSpPr>
            <a:spLocks noChangeArrowheads="1"/>
          </p:cNvSpPr>
          <p:nvPr/>
        </p:nvSpPr>
        <p:spPr bwMode="auto">
          <a:xfrm>
            <a:off x="611560" y="5039884"/>
            <a:ext cx="3357563" cy="135331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D1D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34" name="แผนผังลำดับงาน: ตัวเชื่อมต่อ 33"/>
          <p:cNvSpPr>
            <a:spLocks noChangeArrowheads="1"/>
          </p:cNvSpPr>
          <p:nvPr/>
        </p:nvSpPr>
        <p:spPr bwMode="auto">
          <a:xfrm>
            <a:off x="754435" y="5182759"/>
            <a:ext cx="285750" cy="285750"/>
          </a:xfrm>
          <a:prstGeom prst="flowChartConnector">
            <a:avLst/>
          </a:prstGeom>
          <a:solidFill>
            <a:srgbClr val="FF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</a:t>
            </a:r>
            <a:endParaRPr lang="th-TH" altLang="th-TH" sz="11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087873" y="5128147"/>
            <a:ext cx="27402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Smart &amp; High Performance Government :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มีขีดสมรรถนะสูงและทันสมัย</a:t>
            </a:r>
          </a:p>
          <a:p>
            <a:pPr eaLnBrk="1" hangingPunct="1"/>
            <a:endParaRPr lang="th-TH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  <a:p>
            <a:pPr marL="171450" indent="-171450" eaLnBrk="1" hangingPunct="1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</a:t>
            </a:r>
          </a:p>
        </p:txBody>
      </p:sp>
      <p:sp>
        <p:nvSpPr>
          <p:cNvPr id="36" name="สี่เหลี่ยมมุมมน 9"/>
          <p:cNvSpPr>
            <a:spLocks noChangeArrowheads="1"/>
          </p:cNvSpPr>
          <p:nvPr/>
        </p:nvSpPr>
        <p:spPr bwMode="auto">
          <a:xfrm>
            <a:off x="4969248" y="5039884"/>
            <a:ext cx="3571875" cy="14973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FF7575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1200" i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37" name="แผนผังลำดับงาน: ตัวเชื่อมต่อ 30"/>
          <p:cNvSpPr>
            <a:spLocks noChangeArrowheads="1"/>
          </p:cNvSpPr>
          <p:nvPr/>
        </p:nvSpPr>
        <p:spPr bwMode="auto">
          <a:xfrm>
            <a:off x="5112123" y="5182759"/>
            <a:ext cx="285750" cy="285750"/>
          </a:xfrm>
          <a:prstGeom prst="flowChartConnector">
            <a:avLst/>
          </a:prstGeom>
          <a:solidFill>
            <a:srgbClr val="FF75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altLang="th-TH" sz="11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</a:t>
            </a:r>
            <a:endParaRPr lang="th-TH" altLang="th-TH" sz="11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69310" y="5082747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Collaboration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74196" y="5518139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Innovation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68441" y="5961155"/>
            <a:ext cx="285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Digitization</a:t>
            </a:r>
          </a:p>
          <a:p>
            <a:pPr marL="171450" indent="-171450">
              <a:buFont typeface="Wingdings" panose="05000000000000000000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12" b="88859" l="34247" r="68200"/>
                    </a14:imgEffect>
                  </a14:imgLayer>
                </a14:imgProps>
              </a:ext>
            </a:extLst>
          </a:blip>
          <a:srcRect l="33719" t="42280" r="31782" b="11836"/>
          <a:stretch>
            <a:fillRect/>
          </a:stretch>
        </p:blipFill>
        <p:spPr bwMode="auto">
          <a:xfrm>
            <a:off x="7413079" y="86582"/>
            <a:ext cx="918617" cy="81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465802" y="6537219"/>
            <a:ext cx="82106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 </a:t>
            </a:r>
            <a:r>
              <a:rPr lang="en-US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การระบุ </a:t>
            </a:r>
            <a:r>
              <a:rPr lang="en-US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Critical Success Factor (CSF) </a:t>
            </a:r>
            <a:r>
              <a:rPr lang="th-TH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ในแต่ละด้าน ไม่</a:t>
            </a:r>
            <a:r>
              <a:rPr lang="th-TH" sz="1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จำเป็นต้องมีครบ</a:t>
            </a:r>
            <a:r>
              <a:rPr lang="th-TH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ทุกปัจจัย  แต่ในภาพรวม ต้องมีครบทั้ง </a:t>
            </a:r>
            <a:r>
              <a:rPr lang="en-US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10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ปัจจัย</a:t>
            </a:r>
            <a:endParaRPr lang="th-TH" sz="1000" dirty="0"/>
          </a:p>
        </p:txBody>
      </p:sp>
    </p:spTree>
    <p:extLst>
      <p:ext uri="{BB962C8B-B14F-4D97-AF65-F5344CB8AC3E}">
        <p14:creationId xmlns:p14="http://schemas.microsoft.com/office/powerpoint/2010/main" val="30621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613655"/>
              </p:ext>
            </p:extLst>
          </p:nvPr>
        </p:nvGraphicFramePr>
        <p:xfrm>
          <a:off x="107508" y="1331785"/>
          <a:ext cx="8915987" cy="5113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750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768681"/>
              </a:tblGrid>
              <a:tr h="297015">
                <a:tc rowSpan="3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ประเด็นการปรับปรุง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สิ่งที่ต้องดำเนินการ </a:t>
                      </a:r>
                      <a:r>
                        <a:rPr lang="th-TH" sz="12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(ปีงบประมาณ พ.ศ. </a:t>
                      </a:r>
                      <a:r>
                        <a:rPr lang="en-US" sz="12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 – </a:t>
                      </a:r>
                      <a:r>
                        <a:rPr lang="th-TH" sz="12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พ.ศ. </a:t>
                      </a:r>
                      <a:r>
                        <a:rPr lang="en-US" sz="12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2564)</a:t>
                      </a:r>
                      <a:endParaRPr lang="th-TH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endParaRPr lang="th-TH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</a:t>
                      </a:r>
                      <a:endParaRPr lang="th-TH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</a:t>
                      </a:r>
                      <a:endParaRPr lang="th-TH" sz="12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th-TH" sz="12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ด้านโครงสร้าง</a:t>
                      </a:r>
                      <a:endParaRPr lang="th-TH" sz="1200" b="1" dirty="0">
                        <a:solidFill>
                          <a:srgbClr val="0033CC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9841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8430">
                <a:tc>
                  <a:txBody>
                    <a:bodyPr/>
                    <a:lstStyle/>
                    <a:p>
                      <a:r>
                        <a:rPr lang="th-TH" sz="12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ด้านกระบวนงาน</a:t>
                      </a:r>
                      <a:endParaRPr lang="th-TH" sz="1200" b="1" dirty="0">
                        <a:solidFill>
                          <a:srgbClr val="0033CC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00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ด้านกฎหมาย</a:t>
                      </a: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ด้านบุคลากร</a:t>
                      </a: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Rectangle 37"/>
          <p:cNvSpPr/>
          <p:nvPr/>
        </p:nvSpPr>
        <p:spPr>
          <a:xfrm>
            <a:off x="184299" y="94084"/>
            <a:ext cx="9703305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990600" indent="-99060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 </a:t>
            </a:r>
            <a:r>
              <a:rPr lang="en-US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8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1.5 </a:t>
            </a:r>
            <a:r>
              <a:rPr lang="th-TH" sz="18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ข้อเสนอการเปลี่ยนแปลงในภาพรวม กระทรวง ..........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4299" y="743438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(ให้ส่วนราชการสรุป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ข้อเสนอการเปลี่ยนแปลงของทุกกรมใน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กระทรวง)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กรม ..............................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3131840" y="3573016"/>
            <a:ext cx="1512168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4860032" y="2564904"/>
            <a:ext cx="3312368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3131840" y="5013176"/>
            <a:ext cx="4896544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>
            <a:off x="4932040" y="2996952"/>
            <a:ext cx="1512168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/>
          <p:nvPr/>
        </p:nvCxnSpPr>
        <p:spPr>
          <a:xfrm>
            <a:off x="3131840" y="5877272"/>
            <a:ext cx="4896544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>
            <a:off x="3131840" y="4005064"/>
            <a:ext cx="3312368" cy="0"/>
          </a:xfrm>
          <a:prstGeom prst="line">
            <a:avLst/>
          </a:prstGeom>
          <a:ln>
            <a:headEnd type="diamond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11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12884" t="14583" r="14495" b="6250"/>
          <a:stretch>
            <a:fillRect/>
          </a:stretch>
        </p:blipFill>
        <p:spPr bwMode="auto">
          <a:xfrm>
            <a:off x="6702787" y="838200"/>
            <a:ext cx="2055789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6257" y="92587"/>
            <a:ext cx="8424808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ดำเนินการจัดทำแผนปฏิรูปองค์การ : 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บทวิเคราะห์บทบาทภารกิจของกรม........................</a:t>
            </a:r>
          </a:p>
        </p:txBody>
      </p:sp>
      <p:sp>
        <p:nvSpPr>
          <p:cNvPr id="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12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1" y="743720"/>
            <a:ext cx="6111279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2.1 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การวิเคราะห์ภารกิจของกรมใน</a:t>
            </a:r>
            <a: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ปัจจุบัน </a:t>
            </a:r>
            <a:r>
              <a:rPr lang="en-US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(As-Is)</a:t>
            </a:r>
            <a:endParaRPr lang="en-US" sz="14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8525" lvl="1" indent="-542925"/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2.1.1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วิเคราะห์ภารกิจหลัก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vs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ภารกิจรอง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โดยวิเคราะห์จากแนวทางการจำแนกภารกิจของหน่วยงานภาครัฐ</a:t>
            </a:r>
            <a:endParaRPr lang="th-TH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3150" lvl="1" indent="-177800">
              <a:buFont typeface="Wingdings" panose="05000000000000000000" pitchFamily="2" charset="2"/>
              <a:buChar char="q"/>
            </a:pP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วิเคราะห์ภารกิจหลัก </a:t>
            </a:r>
            <a:r>
              <a:rPr lang="th-TH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(ไม่เกิน </a:t>
            </a:r>
            <a:r>
              <a:rPr lang="en-US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ภารกิจหลัก)</a:t>
            </a: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(เรียงตามลำดับความสำคัญจากมากไปน้อย) </a:t>
            </a:r>
            <a:endParaRPr lang="th-TH" sz="12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98525" lvl="1" indent="-3175">
              <a:buFont typeface="Wingdings" panose="05000000000000000000" pitchFamily="2" charset="2"/>
              <a:buChar char="q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วิเคราะห์ภารกิจรองของกรม แบ่งเป็น</a:t>
            </a:r>
          </a:p>
          <a:p>
            <a:pPr marL="1066800" lvl="1" indent="9525">
              <a:buFont typeface="Arial" panose="020B0604020202020204" pitchFamily="34" charset="0"/>
              <a:buChar char="•"/>
            </a:pP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งานให้การสนับสนุนทางวิชาการ (</a:t>
            </a:r>
            <a:r>
              <a:rPr lang="en-US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Technical Support</a:t>
            </a: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2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066800" lvl="1" indent="9525">
              <a:buFont typeface="Arial" panose="020B0604020202020204" pitchFamily="34" charset="0"/>
              <a:buChar char="•"/>
            </a:pP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งานสนับสนุนทางบริหารจัดการ</a:t>
            </a:r>
            <a:r>
              <a:rPr lang="en-US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(Administrative Support)</a:t>
            </a:r>
          </a:p>
          <a:p>
            <a:pPr marL="1066800" lvl="1" indent="9525"/>
            <a:endParaRPr lang="th-TH" sz="12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898525" lvl="1" indent="-446088"/>
            <a:endParaRPr lang="th-TH" sz="12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2863600"/>
            <a:ext cx="765996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2.2 </a:t>
            </a:r>
            <a:r>
              <a:rPr lang="th-TH" sz="14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ข้อเสนอ</a:t>
            </a:r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การปรับเปลี่ยนบทบาทภารกิจของกรม </a:t>
            </a:r>
            <a:r>
              <a:rPr lang="en-US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(To-Be)</a:t>
            </a:r>
            <a:endParaRPr lang="th-TH" sz="1400" b="1" dirty="0" smtClean="0">
              <a:solidFill>
                <a:srgbClr val="0033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8038" indent="-444500"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2.2.1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การปรับบทบาทภารกิจของกรม : ภารกิจหลัก (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Core function)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และภารกิจ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รอง (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Non-core function)</a:t>
            </a:r>
            <a:endParaRPr lang="en-US" sz="14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3763" defTabSz="361950">
              <a:buFont typeface="Wingdings" panose="05000000000000000000" pitchFamily="2" charset="2"/>
              <a:buChar char="Ø"/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ข้อเสนอ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การปรับบทบาทภารกิจของกรม : </a:t>
            </a:r>
            <a:r>
              <a:rPr lang="th-TH" sz="1200" b="1" u="sng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ภารกิจหลัก</a:t>
            </a:r>
            <a:r>
              <a:rPr lang="th-TH" sz="12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12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Core function)</a:t>
            </a:r>
            <a:endParaRPr lang="th-TH" sz="1200" b="1" dirty="0" smtClean="0">
              <a:solidFill>
                <a:srgbClr val="0033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000" lvl="2" indent="173038" defTabSz="255588">
              <a:buFont typeface="Wingdings" pitchFamily="2" charset="2"/>
              <a:buChar char="q"/>
              <a:tabLst>
                <a:tab pos="1166813" algn="l"/>
              </a:tabLst>
              <a:defRPr/>
            </a:pP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วิเคราะห์บทบาทภารกิจในปัจจุบัน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(As-Is)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โดยวิเคราะห์</a:t>
            </a:r>
            <a:r>
              <a:rPr lang="th-TH" sz="12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จากคำนิยามการจำแนกบทบาทภาครัฐ</a:t>
            </a:r>
            <a:endParaRPr lang="th-TH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000" lvl="2" indent="173038" defTabSz="255588">
              <a:buFont typeface="Wingdings" pitchFamily="2" charset="2"/>
              <a:buChar char="q"/>
              <a:tabLst>
                <a:tab pos="1166813" algn="l"/>
              </a:tabLst>
              <a:defRPr/>
            </a:pP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วิเคราะห์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บทบาทภารกิจในอนาคตที่ควรจะเป็น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(To-be)</a:t>
            </a:r>
            <a:endParaRPr lang="th-TH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000" lvl="2" indent="173038" defTabSz="255588">
              <a:buFont typeface="Wingdings" pitchFamily="2" charset="2"/>
              <a:buChar char="q"/>
              <a:tabLst>
                <a:tab pos="1166813" algn="l"/>
              </a:tabLst>
              <a:defRPr/>
            </a:pP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ข้อเสนอแนวทาง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การพัฒนาองค์การที่จะไปสู่บทบาทนั้น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(How to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00000" lvl="2" indent="173038" defTabSz="255588">
              <a:tabLst>
                <a:tab pos="1166813" algn="l"/>
              </a:tabLst>
              <a:defRPr/>
            </a:pPr>
            <a:endParaRPr lang="th-TH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3763" lvl="2" defTabSz="255588">
              <a:buFont typeface="Wingdings" panose="05000000000000000000" pitchFamily="2" charset="2"/>
              <a:buChar char="Ø"/>
              <a:tabLst>
                <a:tab pos="893763" algn="l"/>
                <a:tab pos="1166813" algn="l"/>
              </a:tabLst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ข้อเสนอ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การปรับบทบาทภารกิจของกรม : </a:t>
            </a:r>
            <a:r>
              <a:rPr lang="th-TH" sz="1200" b="1" u="sng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ภารกิจรอง</a:t>
            </a:r>
            <a:r>
              <a:rPr lang="th-TH" sz="12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12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Non-core </a:t>
            </a:r>
            <a:r>
              <a:rPr lang="en-US" sz="12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function</a:t>
            </a:r>
            <a:r>
              <a:rPr lang="en-US" sz="1200" b="1" dirty="0" smtClean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895350" lvl="2" defTabSz="255588">
              <a:buFont typeface="Wingdings" pitchFamily="2" charset="2"/>
              <a:buChar char="q"/>
              <a:tabLst>
                <a:tab pos="1166813" algn="l"/>
              </a:tabLst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Technical 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</a:t>
            </a:r>
          </a:p>
          <a:p>
            <a:pPr marL="895350" lvl="2" defTabSz="255588">
              <a:buFont typeface="Wingdings" pitchFamily="2" charset="2"/>
              <a:buChar char="q"/>
              <a:tabLst>
                <a:tab pos="1166813" algn="l"/>
              </a:tabLst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Administrative Support</a:t>
            </a:r>
            <a:endParaRPr lang="en-US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4716016" y="2396548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7264068" y="3407642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9" name="Right Arrow 15"/>
          <p:cNvSpPr/>
          <p:nvPr/>
        </p:nvSpPr>
        <p:spPr>
          <a:xfrm>
            <a:off x="6516216" y="4391255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60232" y="1325544"/>
            <a:ext cx="2113808" cy="579456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2400" y="5132696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3538"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2.2.2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ข้อเสนอการ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ปรับเปลี่ยนโครงสร้างและอัตรากำลังที่จะรองรับบทบาทภารกิจใหม่ในอนาคต</a:t>
            </a:r>
          </a:p>
          <a:p>
            <a:pPr marL="900000" lvl="2" indent="173038" defTabSz="255588">
              <a:tabLst>
                <a:tab pos="1166813" algn="l"/>
              </a:tabLst>
              <a:defRPr/>
            </a:pPr>
            <a:endParaRPr lang="en-US" sz="12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3538" lvl="2" indent="-1588" defTabSz="255588">
              <a:tabLst>
                <a:tab pos="1166813" algn="l"/>
              </a:tabLst>
              <a:defRPr/>
            </a:pP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2.2.3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ข้อเสนอการ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ปรับเปลี่ยนใน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ระยะ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ปี 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(ปีงบประมาณ พ.ศ.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 –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พ.ศ.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2564</a:t>
            </a:r>
            <a:r>
              <a:rPr lang="en-US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3808465" y="6164050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7" name="Right Arrow 15"/>
          <p:cNvSpPr/>
          <p:nvPr/>
        </p:nvSpPr>
        <p:spPr>
          <a:xfrm>
            <a:off x="6516216" y="5205393"/>
            <a:ext cx="152400" cy="22860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4" cstate="print"/>
          <a:srcRect l="12884" r="12738"/>
          <a:stretch>
            <a:fillRect/>
          </a:stretch>
        </p:blipFill>
        <p:spPr bwMode="auto">
          <a:xfrm>
            <a:off x="5070424" y="1922619"/>
            <a:ext cx="1190625" cy="90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4265" y="2987456"/>
            <a:ext cx="1282187" cy="9616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94863" y="4239572"/>
            <a:ext cx="1216578" cy="9124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82476" y="5819299"/>
            <a:ext cx="1224136" cy="918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 l="12448" r="12838"/>
          <a:stretch>
            <a:fillRect/>
          </a:stretch>
        </p:blipFill>
        <p:spPr bwMode="auto">
          <a:xfrm>
            <a:off x="7092280" y="5229200"/>
            <a:ext cx="1219919" cy="91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0" name="เมฆ 19"/>
          <p:cNvSpPr/>
          <p:nvPr/>
        </p:nvSpPr>
        <p:spPr>
          <a:xfrm>
            <a:off x="6263680" y="440462"/>
            <a:ext cx="2880320" cy="1974524"/>
          </a:xfrm>
          <a:prstGeom prst="cloud">
            <a:avLst/>
          </a:prstGeom>
          <a:noFill/>
          <a:ln w="31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5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496" y="95366"/>
            <a:ext cx="8803704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95350" indent="-895350" defTabSz="914259" fontAlgn="base">
              <a:spcBef>
                <a:spcPts val="400"/>
              </a:spcBef>
              <a:spcAft>
                <a:spcPct val="0"/>
              </a:spcAft>
              <a:tabLst>
                <a:tab pos="895350" algn="l"/>
              </a:tabLst>
              <a:defRPr/>
            </a:pPr>
            <a:r>
              <a:rPr lang="th-TH" sz="15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5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15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</a:t>
            </a:r>
            <a:r>
              <a:rPr lang="th-TH" sz="15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 </a:t>
            </a:r>
            <a:r>
              <a:rPr lang="en-US" sz="15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5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2.1  การวิเคราะห์ภารกิจของกรมในปัจจุบัน (</a:t>
            </a:r>
            <a:r>
              <a:rPr lang="en-US" sz="15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As-Is)</a:t>
            </a:r>
            <a:r>
              <a:rPr lang="th-TH" sz="1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6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6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2.1.1 </a:t>
            </a:r>
            <a:r>
              <a:rPr lang="th-TH" sz="16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วิเคราะห์ภารกิจหลักและภารกิจรองของกรม.......................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525471"/>
              </p:ext>
            </p:extLst>
          </p:nvPr>
        </p:nvGraphicFramePr>
        <p:xfrm>
          <a:off x="228600" y="850139"/>
          <a:ext cx="8686801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64331"/>
                <a:gridCol w="607490"/>
                <a:gridCol w="607490"/>
                <a:gridCol w="607490"/>
              </a:tblGrid>
              <a:tr h="3810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ประเภท</a:t>
                      </a:r>
                      <a:r>
                        <a:rPr lang="en-US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</a:t>
                      </a:r>
                      <a:endParaRPr lang="th-TH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300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</a:t>
                      </a:r>
                      <a:endParaRPr lang="th-TH" sz="1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NC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(TS)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NC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(AS)</a:t>
                      </a:r>
                      <a:endParaRPr lang="th-TH" sz="12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89486"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alt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alt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ภารกิจ.......................................</a:t>
                      </a:r>
                    </a:p>
                    <a:p>
                      <a:pPr marL="228600" indent="-5080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1.1</a:t>
                      </a:r>
                      <a:r>
                        <a:rPr lang="en-US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กิจกรรม/งาน............................</a:t>
                      </a:r>
                    </a:p>
                    <a:p>
                      <a:pPr marL="528638" indent="-77788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1.1.1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1.1.2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1.1.3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73050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1.2 </a:t>
                      </a:r>
                      <a:r>
                        <a:rPr lang="th-TH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งาน...........................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1.2.1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1.2.2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6088" marR="0" indent="-45561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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1778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1778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27547"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</a:t>
                      </a:r>
                      <a:r>
                        <a:rPr 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ภารกิจ.......................................</a:t>
                      </a:r>
                    </a:p>
                    <a:p>
                      <a:pPr marL="228600" indent="-5080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2.1</a:t>
                      </a:r>
                      <a:r>
                        <a:rPr lang="en-US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กิจกรรม/งาน............................</a:t>
                      </a:r>
                    </a:p>
                    <a:p>
                      <a:pPr marL="528638" indent="-77788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2.1.1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2.1.2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2.1.3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73050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 </a:t>
                      </a:r>
                      <a:r>
                        <a:rPr lang="th-TH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งาน...........................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2.2.1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2.2.2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2438" marR="0" indent="-46831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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366"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lang="en-US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</a:t>
                      </a:r>
                      <a:r>
                        <a:rPr 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ภารกิจ.......................................</a:t>
                      </a:r>
                    </a:p>
                    <a:p>
                      <a:pPr marL="228600" indent="-5080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3.1</a:t>
                      </a:r>
                      <a:r>
                        <a:rPr lang="en-US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กิจกรรม/งาน............................</a:t>
                      </a:r>
                    </a:p>
                    <a:p>
                      <a:pPr marL="528638" indent="-77788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3.1.1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3.1.2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31813" marR="0" indent="-80963" algn="l" defTabSz="53181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3.1.3</a:t>
                      </a:r>
                      <a:r>
                        <a:rPr lang="th-TH" sz="10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..........................................................................</a:t>
                      </a:r>
                      <a:endParaRPr lang="th-TH" sz="1000" b="0" baseline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marR="0" indent="-46831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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3366">
                <a:tc>
                  <a:txBody>
                    <a:bodyPr/>
                    <a:lstStyle/>
                    <a:p>
                      <a:pPr marL="273050" indent="-27305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altLang="th-TH" sz="1000" dirty="0" smtClean="0">
                          <a:latin typeface="Tahoma" pitchFamily="34" charset="0"/>
                          <a:cs typeface="Tahoma" pitchFamily="34" charset="0"/>
                        </a:rPr>
                        <a:t>4.</a:t>
                      </a:r>
                      <a:r>
                        <a:rPr lang="th-TH" altLang="th-TH" sz="1000" baseline="0" dirty="0" smtClean="0">
                          <a:latin typeface="Tahoma" pitchFamily="34" charset="0"/>
                          <a:cs typeface="Tahoma" pitchFamily="34" charset="0"/>
                        </a:rPr>
                        <a:t> ภารกิจ...............................</a:t>
                      </a: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2438" marR="0" indent="-46831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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366">
                <a:tc>
                  <a:txBody>
                    <a:bodyPr/>
                    <a:lstStyle/>
                    <a:p>
                      <a:pPr marL="273050" marR="0" indent="-2730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th-TH" sz="1000" dirty="0" smtClean="0">
                          <a:latin typeface="Tahoma" pitchFamily="34" charset="0"/>
                          <a:cs typeface="Tahoma" pitchFamily="34" charset="0"/>
                        </a:rPr>
                        <a:t>5.</a:t>
                      </a:r>
                      <a:r>
                        <a:rPr lang="th-TH" altLang="th-TH" sz="100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altLang="th-TH" sz="1000" baseline="0" dirty="0" smtClean="0">
                          <a:latin typeface="Tahoma" pitchFamily="34" charset="0"/>
                          <a:cs typeface="Tahoma" pitchFamily="34" charset="0"/>
                        </a:rPr>
                        <a:t>ภารกิจ...............................</a:t>
                      </a: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3050" indent="-173038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2438" marR="0" indent="-46831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th-TH" sz="1000" b="1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0" indent="-406400" algn="ctr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th-TH" sz="10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  <a:sym typeface="Symbol"/>
                        </a:rPr>
                        <a:t></a:t>
                      </a:r>
                      <a:endParaRPr lang="th-TH" altLang="th-TH" sz="1000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52400" y="6128519"/>
            <a:ext cx="60960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*    C = 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ภารกิจหลัก (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Core function)</a:t>
            </a:r>
          </a:p>
          <a:p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NC (TS) =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ภารกิจรอง (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Non-core Technical Support) </a:t>
            </a:r>
          </a:p>
          <a:p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NC (AS) = 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ภารกิจรอง (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Non-core Administrative Support)</a:t>
            </a:r>
            <a:endParaRPr lang="th-TH" sz="105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051104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13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6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025" y="89848"/>
            <a:ext cx="851142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บทวิเคราะห์บทบาทภารกิจของกรม</a:t>
            </a: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 ข้อเสนอการปรับเปลี่ยนบทบาทภารกิจของกรม (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To-Be)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ข้อเสนอการปรับบทบาทภารกิจของกรม.....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u="sng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ภารกิจหลัก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(Core function)</a:t>
            </a:r>
            <a:endParaRPr lang="th-TH" sz="1400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624701"/>
              </p:ext>
            </p:extLst>
          </p:nvPr>
        </p:nvGraphicFramePr>
        <p:xfrm>
          <a:off x="139402" y="1195313"/>
          <a:ext cx="8878252" cy="4177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5398"/>
                <a:gridCol w="990600"/>
                <a:gridCol w="990600"/>
                <a:gridCol w="2921654"/>
              </a:tblGrid>
              <a:tr h="125104">
                <a:tc rowSpan="2">
                  <a:txBody>
                    <a:bodyPr/>
                    <a:lstStyle/>
                    <a:p>
                      <a:pPr algn="ctr"/>
                      <a:r>
                        <a:rPr lang="th-TH" sz="11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ภารกิจหลัก </a:t>
                      </a:r>
                      <a:r>
                        <a:rPr lang="en-US" sz="11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(Core  function)</a:t>
                      </a:r>
                      <a:endParaRPr lang="th-TH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บทบาทภาครัฐ</a:t>
                      </a:r>
                      <a:endParaRPr lang="th-TH" sz="11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9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1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แนวทางการพัฒนาองค์การ </a:t>
                      </a:r>
                      <a:r>
                        <a:rPr lang="en-US" sz="11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(How to)</a:t>
                      </a:r>
                      <a:endParaRPr lang="th-TH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29256">
                <a:tc vMerge="1">
                  <a:txBody>
                    <a:bodyPr/>
                    <a:lstStyle/>
                    <a:p>
                      <a:pPr algn="ctr"/>
                      <a:endParaRPr lang="th-TH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(As-Is)</a:t>
                      </a:r>
                      <a:endParaRPr lang="th-TH" sz="11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(To-Be)</a:t>
                      </a:r>
                      <a:endParaRPr lang="th-TH" sz="1100" b="1" kern="1200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 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en-US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: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งาน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.............................................</a:t>
                      </a:r>
                      <a:endParaRPr lang="th-TH" sz="900" b="1" dirty="0" smtClean="0">
                        <a:solidFill>
                          <a:srgbClr val="00206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9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: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กิจกรรม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</a:p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กิจกรรม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" b="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" b="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Smart</a:t>
                      </a:r>
                      <a:r>
                        <a:rPr lang="en-US" sz="900" b="0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</a:p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515">
                <a:tc>
                  <a:txBody>
                    <a:bodyPr/>
                    <a:lstStyle/>
                    <a:p>
                      <a:pPr marL="266700" marR="0" indent="-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 </a:t>
                      </a:r>
                      <a:r>
                        <a:rPr lang="en-US" altLang="th-TH" sz="900" b="1" kern="12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altLang="th-TH" sz="900" b="1" kern="12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.............................................</a:t>
                      </a:r>
                      <a:endParaRPr lang="th-TH" altLang="th-TH" sz="900" b="1" kern="1200" baseline="0" dirty="0" smtClean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266700" marR="0" indent="-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:</a:t>
                      </a: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66700" marR="0" indent="-266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en-US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: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66700" indent="-266700">
                        <a:lnSpc>
                          <a:spcPct val="100000"/>
                        </a:lnSpc>
                        <a:buFont typeface="+mj-lt"/>
                        <a:buNone/>
                      </a:pP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500" b="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500" b="0" kern="120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</a:p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515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b="1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ภารกิจ</a:t>
                      </a:r>
                      <a:r>
                        <a:rPr lang="th-TH" alt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3 :</a:t>
                      </a:r>
                      <a:r>
                        <a:rPr lang="th-TH" alt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.............................................</a:t>
                      </a:r>
                      <a:endParaRPr lang="th-TH" altLang="th-TH" sz="900" b="1" dirty="0" smtClean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8161">
                <a:tc>
                  <a:txBody>
                    <a:bodyPr/>
                    <a:lstStyle/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 :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 :</a:t>
                      </a: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indent="-228600">
                        <a:lnSpc>
                          <a:spcPct val="100000"/>
                        </a:lnSpc>
                        <a:buFont typeface="+mj-lt"/>
                        <a:buNone/>
                      </a:pP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900" b="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  <a:endParaRPr lang="en-US" sz="900" b="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</a:p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515">
                <a:tc>
                  <a:txBody>
                    <a:bodyPr/>
                    <a:lstStyle/>
                    <a:p>
                      <a:pPr marL="712788" marR="0" indent="-7127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ภารกิจ </a:t>
                      </a:r>
                      <a:r>
                        <a:rPr lang="en-US" altLang="th-TH" sz="900" b="1" kern="1200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4 :</a:t>
                      </a: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 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.............................................</a:t>
                      </a:r>
                      <a:endParaRPr lang="th-TH" altLang="th-TH" sz="900" b="1" kern="1200" baseline="0" dirty="0" smtClean="0">
                        <a:solidFill>
                          <a:srgbClr val="002060"/>
                        </a:solidFill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b="1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7289">
                <a:tc>
                  <a:txBody>
                    <a:bodyPr/>
                    <a:lstStyle/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 :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 :</a:t>
                      </a: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Regulator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</a:p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515">
                <a:tc>
                  <a:txBody>
                    <a:bodyPr/>
                    <a:lstStyle/>
                    <a:p>
                      <a:pPr marL="185738" marR="0" indent="-1857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b="1" kern="1200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ภารกิจ </a:t>
                      </a:r>
                      <a:r>
                        <a:rPr lang="en-US" altLang="th-TH" sz="900" b="1" kern="1200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 : 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</a:t>
                      </a:r>
                      <a:r>
                        <a:rPr lang="th-TH" sz="900" b="1" baseline="0" dirty="0" smtClean="0">
                          <a:solidFill>
                            <a:srgbClr val="002060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.............................................</a:t>
                      </a:r>
                      <a:endParaRPr lang="th-TH" altLang="th-TH" sz="900" dirty="0" smtClean="0">
                        <a:solidFill>
                          <a:srgbClr val="00206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dirty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9495">
                <a:tc>
                  <a:txBody>
                    <a:bodyPr/>
                    <a:lstStyle/>
                    <a:p>
                      <a:pPr marL="627063" marR="0" indent="-6270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1 :</a:t>
                      </a:r>
                      <a:r>
                        <a:rPr lang="th-TH" altLang="th-TH" sz="90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th-TH" altLang="th-TH" sz="90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กิจกรรม </a:t>
                      </a:r>
                      <a:r>
                        <a:rPr lang="en-US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2 :</a:t>
                      </a:r>
                      <a:r>
                        <a:rPr lang="th-TH" altLang="th-TH" sz="90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</a:t>
                      </a:r>
                      <a:r>
                        <a:rPr lang="th-TH" sz="900" b="0" baseline="0" dirty="0" smtClean="0"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.......................................</a:t>
                      </a:r>
                      <a:endParaRPr lang="en-US" sz="900" b="0" baseline="0" dirty="0" smtClean="0">
                        <a:solidFill>
                          <a:prstClr val="black">
                            <a:lumMod val="85000"/>
                            <a:lumOff val="15000"/>
                          </a:prstClr>
                        </a:solidFill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th-TH" sz="900" b="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7063" marR="0" indent="-62706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th-TH" sz="90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Operator</a:t>
                      </a:r>
                    </a:p>
                    <a:p>
                      <a:pPr marL="627063" marR="0" indent="-627063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th-TH" sz="900" kern="1200" baseline="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Operator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kern="120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New Operator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th-TH" altLang="th-TH" sz="900" b="0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ยุบเลิก</a:t>
                      </a:r>
                      <a:endParaRPr lang="en-US" altLang="th-TH" sz="900" kern="1200" baseline="0" dirty="0" smtClean="0">
                        <a:solidFill>
                          <a:schemeClr val="dk1"/>
                        </a:solidFill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</a:p>
                    <a:p>
                      <a:pPr marL="177800" marR="0" indent="-17780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th-TH" sz="9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................................................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ลูกศรขวาท้ายขีด 4"/>
          <p:cNvSpPr/>
          <p:nvPr/>
        </p:nvSpPr>
        <p:spPr>
          <a:xfrm>
            <a:off x="4968213" y="4947126"/>
            <a:ext cx="252000" cy="18000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4277408" y="4822862"/>
            <a:ext cx="1764000" cy="405551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ลูกศรขวาท้ายขีด 4"/>
          <p:cNvSpPr/>
          <p:nvPr/>
        </p:nvSpPr>
        <p:spPr>
          <a:xfrm>
            <a:off x="4904096" y="1973526"/>
            <a:ext cx="252000" cy="18000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5" name="สี่เหลี่ยมผืนผ้ามุมมน 5"/>
          <p:cNvSpPr/>
          <p:nvPr/>
        </p:nvSpPr>
        <p:spPr>
          <a:xfrm>
            <a:off x="4267200" y="1967838"/>
            <a:ext cx="1764000" cy="1800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051104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14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10" name="ลูกศรขวาท้ายขีด 4"/>
          <p:cNvSpPr/>
          <p:nvPr/>
        </p:nvSpPr>
        <p:spPr>
          <a:xfrm>
            <a:off x="1371600" y="6104025"/>
            <a:ext cx="252000" cy="18000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1" name="สี่เหลี่ยมผืนผ้ามุมมน 5"/>
          <p:cNvSpPr/>
          <p:nvPr/>
        </p:nvSpPr>
        <p:spPr>
          <a:xfrm>
            <a:off x="914400" y="6098337"/>
            <a:ext cx="1116000" cy="18568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025" y="6055425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 </a:t>
            </a: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6825" y="6062990"/>
            <a:ext cx="4531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ใส่กรอบสีแดงกรณีที่มีการเปลี่ยนแปลงบทบาทภาครัฐจาก</a:t>
            </a: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As-Is</a:t>
            </a:r>
            <a:r>
              <a:rPr lang="th-TH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ไป</a:t>
            </a:r>
            <a:r>
              <a:rPr lang="en-US" sz="11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To-Be</a:t>
            </a:r>
            <a:endParaRPr lang="th-TH" sz="11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548251" y="2049429"/>
            <a:ext cx="2272221" cy="2773433"/>
          </a:xfrm>
          <a:prstGeom prst="rect">
            <a:avLst/>
          </a:prstGeom>
          <a:solidFill>
            <a:srgbClr val="FFCCFF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แนวทางการพัฒนา </a:t>
            </a:r>
            <a:b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ให้ส่วนราชการคำนึงถึงเรื่องต่อไปนี้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การนำ</a:t>
            </a:r>
            <a:r>
              <a:rPr lang="th-TH" sz="1200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เทคโนโลยีและนวัตกรรม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สมัยใหม่เข้ามาใช้เพื่อปรับปรุงกระบวนการทำงาน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การปรับ</a:t>
            </a:r>
            <a:r>
              <a:rPr lang="th-TH" sz="1200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แก้ไขกฎหมาย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เพื่อรองรับรูปแบบการทำงานในอนาคต ที่เกิดจาก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Disruptive Technology 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และเพื่ออำนวยความสะดวกให้แก่ผู้รับบริการ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200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พัฒนาบุคลากร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(Human Development) </a:t>
            </a: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เพื่อให้รองรับการทำงานรูปแบบในอนาคต</a:t>
            </a:r>
            <a:b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ที่จะเกิดขึ้น</a:t>
            </a:r>
          </a:p>
        </p:txBody>
      </p:sp>
    </p:spTree>
    <p:extLst>
      <p:ext uri="{BB962C8B-B14F-4D97-AF65-F5344CB8AC3E}">
        <p14:creationId xmlns:p14="http://schemas.microsoft.com/office/powerpoint/2010/main" val="236560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275883"/>
              </p:ext>
            </p:extLst>
          </p:nvPr>
        </p:nvGraphicFramePr>
        <p:xfrm>
          <a:off x="228600" y="990600"/>
          <a:ext cx="86868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7013"/>
                <a:gridCol w="2422825"/>
                <a:gridCol w="3106962"/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ภารกิจรอง </a:t>
                      </a:r>
                    </a:p>
                    <a:p>
                      <a:pPr algn="ctr"/>
                      <a:r>
                        <a:rPr lang="en-US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(Non-core function)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</a:p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การปรับเปลี่ยน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ข้อเสนอ</a:t>
                      </a:r>
                    </a:p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การปรับเปลี่ยน</a:t>
                      </a:r>
                      <a:r>
                        <a:rPr lang="en-US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(How</a:t>
                      </a:r>
                      <a:r>
                        <a:rPr lang="en-US" sz="16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to)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Technical Support </a:t>
                      </a:r>
                      <a:endParaRPr lang="th-TH" sz="1400" b="1" kern="1200" dirty="0">
                        <a:solidFill>
                          <a:srgbClr val="0070C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th-TH" sz="14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1538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งานกฎหมาย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  <a:tr h="1538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งานแผนงานของกรม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งานเทคโนโลยีสารสนเทศของกรม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Administrative Support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en-US" sz="1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งานธุรการ สารบรรณ ทั่วไป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งานคลัง พัสดุ จัดซื้อจัดจ้าง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  <a:tr h="2247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th-TH" sz="14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งานบุคลากร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..............................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051104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15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54339" y="79215"/>
            <a:ext cx="8568952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tabLst>
                <a:tab pos="809625" algn="l"/>
              </a:tabLs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 ข้อเสนอการปรับเปลี่ยนบทบาทภารกิจของกรม (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To-Be)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3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th-TH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</a:t>
            </a:r>
            <a:r>
              <a:rPr lang="en-US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.1</a:t>
            </a:r>
            <a:r>
              <a:rPr lang="th-TH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ข้อเสนอการปรับบทบาทภารกิจของกรม ........... </a:t>
            </a:r>
            <a:r>
              <a:rPr lang="en-US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300" b="1" u="sng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ภารกิจรอง</a:t>
            </a:r>
            <a:r>
              <a:rPr lang="th-TH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3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(Non-Core function)</a:t>
            </a:r>
            <a:endParaRPr lang="th-TH" sz="1300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56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84042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429125" y="1136986"/>
            <a:ext cx="4500563" cy="4536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>
            <a:defPPr>
              <a:defRPr lang="th-TH"/>
            </a:defPPr>
            <a:lvl1pPr algn="ctr">
              <a:defRPr sz="1000" ker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Pentagon 146"/>
          <p:cNvSpPr>
            <a:spLocks/>
          </p:cNvSpPr>
          <p:nvPr/>
        </p:nvSpPr>
        <p:spPr>
          <a:xfrm>
            <a:off x="206375" y="1140161"/>
            <a:ext cx="4429125" cy="4536000"/>
          </a:xfrm>
          <a:prstGeom prst="homePlate">
            <a:avLst>
              <a:gd name="adj" fmla="val 13739"/>
            </a:avLst>
          </a:prstGeom>
          <a:solidFill>
            <a:sysClr val="window" lastClr="FFFFFF"/>
          </a:solidFill>
          <a:ln w="9525">
            <a:solidFill>
              <a:srgbClr val="C0504D"/>
            </a:solidFill>
            <a:prstDash val="solid"/>
            <a:miter lim="800000"/>
            <a:headEnd/>
            <a:tailEnd/>
          </a:ln>
          <a:effectLst/>
        </p:spPr>
        <p:txBody>
          <a:bodyPr lIns="77722" tIns="77722" rIns="77722" bIns="77722"/>
          <a:lstStyle/>
          <a:p>
            <a:pPr defTabSz="910792">
              <a:buClr>
                <a:srgbClr val="000000"/>
              </a:buClr>
              <a:defRPr/>
            </a:pPr>
            <a:endParaRPr lang="en-US" sz="105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1541" name="ตัวเชื่อมต่อตรง 62"/>
          <p:cNvCxnSpPr>
            <a:cxnSpLocks noChangeShapeType="1"/>
          </p:cNvCxnSpPr>
          <p:nvPr/>
        </p:nvCxnSpPr>
        <p:spPr bwMode="auto">
          <a:xfrm flipV="1">
            <a:off x="765175" y="3359486"/>
            <a:ext cx="2789238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สี่เหลี่ยมผืนผ้า 5"/>
          <p:cNvSpPr>
            <a:spLocks/>
          </p:cNvSpPr>
          <p:nvPr/>
        </p:nvSpPr>
        <p:spPr>
          <a:xfrm>
            <a:off x="1484313" y="1594178"/>
            <a:ext cx="1071562" cy="571504"/>
          </a:xfrm>
          <a:prstGeom prst="rect">
            <a:avLst/>
          </a:prstGeom>
          <a:noFill/>
          <a:ln w="19050">
            <a:solidFill>
              <a:srgbClr val="8064A2">
                <a:lumMod val="75000"/>
              </a:srgbClr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2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กรม ....................</a:t>
            </a:r>
            <a:endParaRPr lang="th-TH" sz="1200" b="1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20"/>
          <p:cNvSpPr>
            <a:spLocks/>
          </p:cNvSpPr>
          <p:nvPr/>
        </p:nvSpPr>
        <p:spPr>
          <a:xfrm>
            <a:off x="2786063" y="2460630"/>
            <a:ext cx="928687" cy="360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36000" tIns="45701" rIns="3600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ผืนผ้า 24"/>
          <p:cNvSpPr>
            <a:spLocks/>
          </p:cNvSpPr>
          <p:nvPr/>
        </p:nvSpPr>
        <p:spPr>
          <a:xfrm>
            <a:off x="407988" y="3473786"/>
            <a:ext cx="785812" cy="78581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สี่เหลี่ยมผืนผ้า 28"/>
          <p:cNvSpPr>
            <a:spLocks/>
          </p:cNvSpPr>
          <p:nvPr/>
        </p:nvSpPr>
        <p:spPr>
          <a:xfrm>
            <a:off x="3195638" y="3513474"/>
            <a:ext cx="785812" cy="7461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สี่เหลี่ยมผืนผ้า 32"/>
          <p:cNvSpPr>
            <a:spLocks/>
          </p:cNvSpPr>
          <p:nvPr/>
        </p:nvSpPr>
        <p:spPr>
          <a:xfrm>
            <a:off x="1258888" y="3491249"/>
            <a:ext cx="785812" cy="7683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</a:t>
            </a:r>
            <a:endParaRPr lang="th-TH" sz="1000" kern="0" spc="-5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สี่เหลี่ยมผืนผ้า 36"/>
          <p:cNvSpPr>
            <a:spLocks/>
          </p:cNvSpPr>
          <p:nvPr/>
        </p:nvSpPr>
        <p:spPr>
          <a:xfrm>
            <a:off x="2303463" y="3513474"/>
            <a:ext cx="785812" cy="7461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45701" rIns="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1551" name="ตัวเชื่อมต่อตรง 62"/>
          <p:cNvCxnSpPr>
            <a:cxnSpLocks noChangeShapeType="1"/>
          </p:cNvCxnSpPr>
          <p:nvPr/>
        </p:nvCxnSpPr>
        <p:spPr bwMode="auto">
          <a:xfrm>
            <a:off x="5221288" y="3400761"/>
            <a:ext cx="2965450" cy="0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52" name="ตัวเชื่อมต่อตรง 67"/>
          <p:cNvCxnSpPr>
            <a:cxnSpLocks noChangeShapeType="1"/>
          </p:cNvCxnSpPr>
          <p:nvPr/>
        </p:nvCxnSpPr>
        <p:spPr bwMode="auto">
          <a:xfrm rot="10800000">
            <a:off x="6037263" y="2594311"/>
            <a:ext cx="145415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สี่เหลี่ยมผืนผ้า 24"/>
          <p:cNvSpPr>
            <a:spLocks/>
          </p:cNvSpPr>
          <p:nvPr/>
        </p:nvSpPr>
        <p:spPr>
          <a:xfrm>
            <a:off x="4859338" y="3503949"/>
            <a:ext cx="785812" cy="75565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สี่เหลี่ยมผืนผ้า 28"/>
          <p:cNvSpPr>
            <a:spLocks/>
          </p:cNvSpPr>
          <p:nvPr/>
        </p:nvSpPr>
        <p:spPr>
          <a:xfrm>
            <a:off x="7826375" y="3513474"/>
            <a:ext cx="777875" cy="746125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/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สี่เหลี่ยมผืนผ้า 32"/>
          <p:cNvSpPr>
            <a:spLocks/>
          </p:cNvSpPr>
          <p:nvPr/>
        </p:nvSpPr>
        <p:spPr>
          <a:xfrm>
            <a:off x="5822950" y="3503949"/>
            <a:ext cx="777875" cy="755650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/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" name="Group 111"/>
          <p:cNvGrpSpPr>
            <a:grpSpLocks/>
          </p:cNvGrpSpPr>
          <p:nvPr/>
        </p:nvGrpSpPr>
        <p:grpSpPr bwMode="auto">
          <a:xfrm>
            <a:off x="212198" y="1136968"/>
            <a:ext cx="8722251" cy="366729"/>
            <a:chOff x="208755" y="936881"/>
            <a:chExt cx="8547361" cy="359517"/>
          </a:xfrm>
          <a:solidFill>
            <a:srgbClr val="C0504D"/>
          </a:solidFill>
        </p:grpSpPr>
        <p:sp>
          <p:nvSpPr>
            <p:cNvPr id="21" name="TextBox 15"/>
            <p:cNvSpPr txBox="1">
              <a:spLocks/>
            </p:cNvSpPr>
            <p:nvPr/>
          </p:nvSpPr>
          <p:spPr bwMode="auto">
            <a:xfrm>
              <a:off x="4341127" y="936881"/>
              <a:ext cx="4414989" cy="3566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C0504D"/>
              </a:solidFill>
              <a:miter lim="800000"/>
              <a:headEnd/>
              <a:tailEnd/>
            </a:ln>
          </p:spPr>
          <p:txBody>
            <a:bodyPr lIns="72009" tIns="72009" rIns="72009" bIns="72009" anchor="ctr"/>
            <a:lstStyle/>
            <a:p>
              <a:pPr defTabSz="909995">
                <a:buClr>
                  <a:srgbClr val="000000"/>
                </a:buClr>
                <a:defRPr/>
              </a:pPr>
              <a:r>
                <a:rPr lang="th-TH" sz="1600" b="1" kern="0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ข้อเสนอ</a:t>
              </a:r>
              <a:endParaRPr lang="en-US" sz="16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2" name="Pentagon 29"/>
            <p:cNvSpPr>
              <a:spLocks/>
            </p:cNvSpPr>
            <p:nvPr/>
          </p:nvSpPr>
          <p:spPr>
            <a:xfrm>
              <a:off x="208755" y="940241"/>
              <a:ext cx="3824349" cy="356157"/>
            </a:xfrm>
            <a:custGeom>
              <a:avLst/>
              <a:gdLst>
                <a:gd name="connsiteX0" fmla="*/ 0 w 5537608"/>
                <a:gd name="connsiteY0" fmla="*/ 0 h 514756"/>
                <a:gd name="connsiteX1" fmla="*/ 5470781 w 5537608"/>
                <a:gd name="connsiteY1" fmla="*/ 0 h 514756"/>
                <a:gd name="connsiteX2" fmla="*/ 5537608 w 5537608"/>
                <a:gd name="connsiteY2" fmla="*/ 514756 h 514756"/>
                <a:gd name="connsiteX3" fmla="*/ 0 w 5537608"/>
                <a:gd name="connsiteY3" fmla="*/ 514756 h 514756"/>
                <a:gd name="connsiteX4" fmla="*/ 0 w 5537608"/>
                <a:gd name="connsiteY4" fmla="*/ 0 h 514756"/>
                <a:gd name="connsiteX0" fmla="*/ 0 w 5522598"/>
                <a:gd name="connsiteY0" fmla="*/ 0 h 517931"/>
                <a:gd name="connsiteX1" fmla="*/ 5470781 w 5522598"/>
                <a:gd name="connsiteY1" fmla="*/ 0 h 517931"/>
                <a:gd name="connsiteX2" fmla="*/ 5522598 w 5522598"/>
                <a:gd name="connsiteY2" fmla="*/ 517931 h 517931"/>
                <a:gd name="connsiteX3" fmla="*/ 0 w 5522598"/>
                <a:gd name="connsiteY3" fmla="*/ 514756 h 517931"/>
                <a:gd name="connsiteX4" fmla="*/ 0 w 5522598"/>
                <a:gd name="connsiteY4" fmla="*/ 0 h 517931"/>
                <a:gd name="connsiteX0" fmla="*/ 0 w 5507588"/>
                <a:gd name="connsiteY0" fmla="*/ 0 h 517931"/>
                <a:gd name="connsiteX1" fmla="*/ 5470781 w 5507588"/>
                <a:gd name="connsiteY1" fmla="*/ 0 h 517931"/>
                <a:gd name="connsiteX2" fmla="*/ 5507588 w 5507588"/>
                <a:gd name="connsiteY2" fmla="*/ 517931 h 517931"/>
                <a:gd name="connsiteX3" fmla="*/ 0 w 5507588"/>
                <a:gd name="connsiteY3" fmla="*/ 514756 h 517931"/>
                <a:gd name="connsiteX4" fmla="*/ 0 w 5507588"/>
                <a:gd name="connsiteY4" fmla="*/ 0 h 517931"/>
                <a:gd name="connsiteX0" fmla="*/ 0 w 5507588"/>
                <a:gd name="connsiteY0" fmla="*/ 0 h 517931"/>
                <a:gd name="connsiteX1" fmla="*/ 5455772 w 5507588"/>
                <a:gd name="connsiteY1" fmla="*/ 0 h 517931"/>
                <a:gd name="connsiteX2" fmla="*/ 5507588 w 5507588"/>
                <a:gd name="connsiteY2" fmla="*/ 517931 h 517931"/>
                <a:gd name="connsiteX3" fmla="*/ 0 w 5507588"/>
                <a:gd name="connsiteY3" fmla="*/ 514756 h 517931"/>
                <a:gd name="connsiteX4" fmla="*/ 0 w 5507588"/>
                <a:gd name="connsiteY4" fmla="*/ 0 h 517931"/>
                <a:gd name="connsiteX0" fmla="*/ 0 w 5488826"/>
                <a:gd name="connsiteY0" fmla="*/ 0 h 517931"/>
                <a:gd name="connsiteX1" fmla="*/ 5455772 w 5488826"/>
                <a:gd name="connsiteY1" fmla="*/ 0 h 517931"/>
                <a:gd name="connsiteX2" fmla="*/ 5488826 w 5488826"/>
                <a:gd name="connsiteY2" fmla="*/ 517931 h 517931"/>
                <a:gd name="connsiteX3" fmla="*/ 0 w 5488826"/>
                <a:gd name="connsiteY3" fmla="*/ 514756 h 517931"/>
                <a:gd name="connsiteX4" fmla="*/ 0 w 5488826"/>
                <a:gd name="connsiteY4" fmla="*/ 0 h 517931"/>
                <a:gd name="connsiteX0" fmla="*/ 0 w 5488826"/>
                <a:gd name="connsiteY0" fmla="*/ 0 h 517931"/>
                <a:gd name="connsiteX1" fmla="*/ 5444514 w 5488826"/>
                <a:gd name="connsiteY1" fmla="*/ 0 h 517931"/>
                <a:gd name="connsiteX2" fmla="*/ 5488826 w 5488826"/>
                <a:gd name="connsiteY2" fmla="*/ 517931 h 517931"/>
                <a:gd name="connsiteX3" fmla="*/ 0 w 5488826"/>
                <a:gd name="connsiteY3" fmla="*/ 514756 h 517931"/>
                <a:gd name="connsiteX4" fmla="*/ 0 w 5488826"/>
                <a:gd name="connsiteY4" fmla="*/ 0 h 51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826" h="517931">
                  <a:moveTo>
                    <a:pt x="0" y="0"/>
                  </a:moveTo>
                  <a:lnTo>
                    <a:pt x="5444514" y="0"/>
                  </a:lnTo>
                  <a:lnTo>
                    <a:pt x="5488826" y="517931"/>
                  </a:lnTo>
                  <a:lnTo>
                    <a:pt x="0" y="514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C0504D"/>
              </a:solidFill>
              <a:miter lim="800000"/>
              <a:headEnd/>
              <a:tailEnd/>
            </a:ln>
            <a:effectLst/>
            <a:extLst/>
          </p:spPr>
          <p:txBody>
            <a:bodyPr lIns="72009" tIns="72009" rIns="72009" bIns="72009" anchor="ctr"/>
            <a:lstStyle/>
            <a:p>
              <a:pPr defTabSz="911396">
                <a:buClr>
                  <a:srgbClr val="000000"/>
                </a:buClr>
                <a:defRPr/>
              </a:pPr>
              <a:r>
                <a:rPr lang="th-TH" sz="1600" b="1" kern="0" dirty="0" smtClean="0">
                  <a:solidFill>
                    <a:prstClr val="black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ปัจจุบัน</a:t>
              </a:r>
              <a:endParaRPr lang="en-US" sz="16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321557" name="Straight Connector 65"/>
          <p:cNvCxnSpPr>
            <a:cxnSpLocks noChangeShapeType="1"/>
          </p:cNvCxnSpPr>
          <p:nvPr/>
        </p:nvCxnSpPr>
        <p:spPr bwMode="auto">
          <a:xfrm>
            <a:off x="2160588" y="2196210"/>
            <a:ext cx="3175" cy="2520000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62" name="Straight Connector 142"/>
          <p:cNvCxnSpPr>
            <a:cxnSpLocks noChangeShapeType="1"/>
          </p:cNvCxnSpPr>
          <p:nvPr/>
        </p:nvCxnSpPr>
        <p:spPr bwMode="auto">
          <a:xfrm rot="5400000">
            <a:off x="708819" y="3415842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สี่เหลี่ยมผืนผ้า 16"/>
          <p:cNvSpPr>
            <a:spLocks/>
          </p:cNvSpPr>
          <p:nvPr/>
        </p:nvSpPr>
        <p:spPr>
          <a:xfrm>
            <a:off x="5108575" y="2422861"/>
            <a:ext cx="1000125" cy="35718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</a:t>
            </a:r>
            <a:endParaRPr lang="th-TH" sz="6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สี่เหลี่ยมผืนผ้า 20"/>
          <p:cNvSpPr>
            <a:spLocks/>
          </p:cNvSpPr>
          <p:nvPr/>
        </p:nvSpPr>
        <p:spPr>
          <a:xfrm>
            <a:off x="7394575" y="2419686"/>
            <a:ext cx="928688" cy="3603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36000" tIns="45701" rIns="3600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สี่เหลี่ยมผืนผ้า 28"/>
          <p:cNvSpPr>
            <a:spLocks/>
          </p:cNvSpPr>
          <p:nvPr/>
        </p:nvSpPr>
        <p:spPr>
          <a:xfrm>
            <a:off x="1770063" y="4749782"/>
            <a:ext cx="785812" cy="7858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สี่เหลี่ยมผืนผ้า 36"/>
          <p:cNvSpPr>
            <a:spLocks/>
          </p:cNvSpPr>
          <p:nvPr/>
        </p:nvSpPr>
        <p:spPr>
          <a:xfrm>
            <a:off x="6865938" y="3503949"/>
            <a:ext cx="785812" cy="7556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0" tIns="45701" rIns="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1572" name="Straight Connector 142"/>
          <p:cNvCxnSpPr>
            <a:cxnSpLocks noChangeShapeType="1"/>
          </p:cNvCxnSpPr>
          <p:nvPr/>
        </p:nvCxnSpPr>
        <p:spPr bwMode="auto">
          <a:xfrm rot="5400000">
            <a:off x="2102644" y="3415842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73" name="Straight Connector 142"/>
          <p:cNvCxnSpPr>
            <a:cxnSpLocks noChangeShapeType="1"/>
          </p:cNvCxnSpPr>
          <p:nvPr/>
        </p:nvCxnSpPr>
        <p:spPr bwMode="auto">
          <a:xfrm rot="5400000">
            <a:off x="3486944" y="3425367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76" name="Straight Connector 142"/>
          <p:cNvCxnSpPr>
            <a:cxnSpLocks noChangeShapeType="1"/>
          </p:cNvCxnSpPr>
          <p:nvPr/>
        </p:nvCxnSpPr>
        <p:spPr bwMode="auto">
          <a:xfrm rot="5400000">
            <a:off x="5163344" y="3455530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77" name="Straight Connector 142"/>
          <p:cNvCxnSpPr>
            <a:cxnSpLocks noChangeShapeType="1"/>
          </p:cNvCxnSpPr>
          <p:nvPr/>
        </p:nvCxnSpPr>
        <p:spPr bwMode="auto">
          <a:xfrm rot="5400000">
            <a:off x="6169819" y="3455530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78" name="Straight Connector 142"/>
          <p:cNvCxnSpPr>
            <a:cxnSpLocks noChangeShapeType="1"/>
          </p:cNvCxnSpPr>
          <p:nvPr/>
        </p:nvCxnSpPr>
        <p:spPr bwMode="auto">
          <a:xfrm rot="5400000">
            <a:off x="8116094" y="3455530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79" name="Straight Connector 142"/>
          <p:cNvCxnSpPr>
            <a:cxnSpLocks noChangeShapeType="1"/>
          </p:cNvCxnSpPr>
          <p:nvPr/>
        </p:nvCxnSpPr>
        <p:spPr bwMode="auto">
          <a:xfrm rot="5400000">
            <a:off x="7195344" y="3455530"/>
            <a:ext cx="114300" cy="158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82" name="ตัวเชื่อมต่อตรง 67"/>
          <p:cNvCxnSpPr>
            <a:cxnSpLocks noChangeShapeType="1"/>
            <a:stCxn id="10" idx="1"/>
          </p:cNvCxnSpPr>
          <p:nvPr/>
        </p:nvCxnSpPr>
        <p:spPr bwMode="auto">
          <a:xfrm flipH="1" flipV="1">
            <a:off x="1500188" y="2632898"/>
            <a:ext cx="1285875" cy="7732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สี่เหลี่ยมผืนผ้า 16"/>
          <p:cNvSpPr>
            <a:spLocks/>
          </p:cNvSpPr>
          <p:nvPr/>
        </p:nvSpPr>
        <p:spPr>
          <a:xfrm>
            <a:off x="500063" y="2895605"/>
            <a:ext cx="1011237" cy="360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สี่เหลี่ยมผืนผ้า 16"/>
          <p:cNvSpPr>
            <a:spLocks/>
          </p:cNvSpPr>
          <p:nvPr/>
        </p:nvSpPr>
        <p:spPr>
          <a:xfrm>
            <a:off x="5108575" y="2851486"/>
            <a:ext cx="1011238" cy="4032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1591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7080108" y="6449218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eaLnBrk="1" hangingPunct="1"/>
            <a:fld id="{3A892931-CA35-47E4-8800-0B478C3074C6}" type="slidenum">
              <a:rPr lang="th-TH" sz="1200" smtClean="0">
                <a:solidFill>
                  <a:srgbClr val="898989"/>
                </a:solidFill>
                <a:latin typeface="Tahoma" pitchFamily="34" charset="0"/>
                <a:cs typeface="Tahoma" pitchFamily="34" charset="0"/>
              </a:rPr>
              <a:pPr eaLnBrk="1" hangingPunct="1"/>
              <a:t>16</a:t>
            </a:fld>
            <a:endParaRPr lang="th-TH" sz="1200" dirty="0" smtClean="0">
              <a:solidFill>
                <a:srgbClr val="89898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5" name="สี่เหลี่ยมผืนผ้า 28"/>
          <p:cNvSpPr>
            <a:spLocks/>
          </p:cNvSpPr>
          <p:nvPr/>
        </p:nvSpPr>
        <p:spPr>
          <a:xfrm>
            <a:off x="393099" y="4527482"/>
            <a:ext cx="785812" cy="193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>
                <a:solidFill>
                  <a:srgbClr val="5B9BD5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ส่วนภูมิภาค</a:t>
            </a:r>
          </a:p>
        </p:txBody>
      </p:sp>
      <p:sp>
        <p:nvSpPr>
          <p:cNvPr id="100" name="สี่เหลี่ยมผืนผ้า 28"/>
          <p:cNvSpPr>
            <a:spLocks/>
          </p:cNvSpPr>
          <p:nvPr/>
        </p:nvSpPr>
        <p:spPr>
          <a:xfrm>
            <a:off x="4572000" y="2206961"/>
            <a:ext cx="785813" cy="193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>
                <a:solidFill>
                  <a:srgbClr val="5B9BD5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ส่วนกลาง</a:t>
            </a:r>
          </a:p>
        </p:txBody>
      </p:sp>
      <p:cxnSp>
        <p:nvCxnSpPr>
          <p:cNvPr id="321596" name="Straight Connector 142"/>
          <p:cNvCxnSpPr>
            <a:cxnSpLocks noChangeShapeType="1"/>
            <a:endCxn id="13" idx="0"/>
          </p:cNvCxnSpPr>
          <p:nvPr/>
        </p:nvCxnSpPr>
        <p:spPr bwMode="auto">
          <a:xfrm>
            <a:off x="1652588" y="3359486"/>
            <a:ext cx="0" cy="131763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1597" name="Straight Connector 142"/>
          <p:cNvCxnSpPr>
            <a:cxnSpLocks noChangeShapeType="1"/>
          </p:cNvCxnSpPr>
          <p:nvPr/>
        </p:nvCxnSpPr>
        <p:spPr bwMode="auto">
          <a:xfrm>
            <a:off x="2700338" y="3372186"/>
            <a:ext cx="0" cy="131763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สี่เหลี่ยมผืนผ้า 20"/>
          <p:cNvSpPr>
            <a:spLocks/>
          </p:cNvSpPr>
          <p:nvPr/>
        </p:nvSpPr>
        <p:spPr>
          <a:xfrm>
            <a:off x="2798703" y="2891427"/>
            <a:ext cx="928687" cy="360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36000" tIns="45701" rIns="3600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9" name="ตัวเชื่อมต่อตรง 67"/>
          <p:cNvCxnSpPr>
            <a:cxnSpLocks noChangeShapeType="1"/>
            <a:stCxn id="68" idx="1"/>
            <a:endCxn id="52" idx="3"/>
          </p:cNvCxnSpPr>
          <p:nvPr/>
        </p:nvCxnSpPr>
        <p:spPr bwMode="auto">
          <a:xfrm flipH="1">
            <a:off x="1511300" y="3071427"/>
            <a:ext cx="1287403" cy="4178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สี่เหลี่ยมผืนผ้า 20"/>
          <p:cNvSpPr>
            <a:spLocks/>
          </p:cNvSpPr>
          <p:nvPr/>
        </p:nvSpPr>
        <p:spPr>
          <a:xfrm>
            <a:off x="7405698" y="2854954"/>
            <a:ext cx="928687" cy="4095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36000" tIns="45701" rIns="36000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7" name="ตัวเชื่อมต่อตรง 67"/>
          <p:cNvCxnSpPr>
            <a:cxnSpLocks noChangeShapeType="1"/>
            <a:stCxn id="70" idx="1"/>
          </p:cNvCxnSpPr>
          <p:nvPr/>
        </p:nvCxnSpPr>
        <p:spPr bwMode="auto">
          <a:xfrm flipH="1">
            <a:off x="6119823" y="3059742"/>
            <a:ext cx="1285875" cy="1587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" name="Rectangle 18"/>
          <p:cNvSpPr/>
          <p:nvPr/>
        </p:nvSpPr>
        <p:spPr>
          <a:xfrm>
            <a:off x="35497" y="97808"/>
            <a:ext cx="85687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บทวิเคราะห์บทบาทภารกิจของกรม</a:t>
            </a: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 ข้อเสนอการปรับเปลี่ยนบทบาทภารกิจของกรม (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To-Be)</a:t>
            </a:r>
            <a:r>
              <a:rPr lang="en-US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2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2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2.2.2 </a:t>
            </a:r>
            <a:r>
              <a:rPr lang="th-TH" sz="12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ข้อเสนอการปรับเปลี่ยนโครงสร้างและอัตรากำลังที่จะรองรับบทบาทภารกิจใหม่ในอนาคต</a:t>
            </a:r>
            <a:endParaRPr lang="th-TH" sz="1400" b="1" kern="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10" name="ตาราง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165802"/>
              </p:ext>
            </p:extLst>
          </p:nvPr>
        </p:nvGraphicFramePr>
        <p:xfrm>
          <a:off x="2707061" y="1495146"/>
          <a:ext cx="1523626" cy="85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533"/>
                <a:gridCol w="532093"/>
              </a:tblGrid>
              <a:tr h="162004">
                <a:tc gridSpan="2">
                  <a:txBody>
                    <a:bodyPr/>
                    <a:lstStyle/>
                    <a:p>
                      <a:pPr algn="ctr"/>
                      <a:r>
                        <a:rPr lang="th-TH" sz="8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อัตรากำลัง</a:t>
                      </a:r>
                      <a:endParaRPr lang="th-TH" sz="8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ข้าราชการ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พนักงานราชการ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ลูกจ้างประจำ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1" name="ตาราง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443042"/>
              </p:ext>
            </p:extLst>
          </p:nvPr>
        </p:nvGraphicFramePr>
        <p:xfrm>
          <a:off x="7334624" y="1421653"/>
          <a:ext cx="1523626" cy="85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533"/>
                <a:gridCol w="532093"/>
              </a:tblGrid>
              <a:tr h="162004">
                <a:tc gridSpan="2">
                  <a:txBody>
                    <a:bodyPr/>
                    <a:lstStyle/>
                    <a:p>
                      <a:pPr algn="ctr"/>
                      <a:r>
                        <a:rPr lang="th-TH" sz="8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อัตรากำลัง</a:t>
                      </a:r>
                      <a:endParaRPr lang="th-TH" sz="8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ข้าราชการ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พนักงานราชการ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162004">
                <a:tc>
                  <a:txBody>
                    <a:bodyPr/>
                    <a:lstStyle/>
                    <a:p>
                      <a:r>
                        <a:rPr lang="th-TH" sz="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ลูกจ้างประจำ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xxxx</a:t>
                      </a:r>
                      <a:endParaRPr lang="th-TH" sz="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2" name="สี่เหลี่ยมผืนผ้า 5"/>
          <p:cNvSpPr>
            <a:spLocks/>
          </p:cNvSpPr>
          <p:nvPr/>
        </p:nvSpPr>
        <p:spPr>
          <a:xfrm>
            <a:off x="6223094" y="1592570"/>
            <a:ext cx="1071562" cy="571504"/>
          </a:xfrm>
          <a:prstGeom prst="rect">
            <a:avLst/>
          </a:prstGeom>
          <a:noFill/>
          <a:ln w="19050">
            <a:solidFill>
              <a:srgbClr val="8064A2">
                <a:lumMod val="75000"/>
              </a:srgbClr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200" b="1" kern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กรม ....................</a:t>
            </a:r>
            <a:endParaRPr lang="th-TH" sz="1200" b="1" kern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4" name="AutoShape 4"/>
          <p:cNvSpPr>
            <a:spLocks noChangeArrowheads="1"/>
          </p:cNvSpPr>
          <p:nvPr/>
        </p:nvSpPr>
        <p:spPr bwMode="gray">
          <a:xfrm>
            <a:off x="251520" y="6093296"/>
            <a:ext cx="1944000" cy="21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solidFill>
              <a:schemeClr val="tx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36000" rIns="36000" anchor="ctr"/>
          <a:lstStyle/>
          <a:p>
            <a:pPr algn="ctr" eaLnBrk="0" hangingPunct="0">
              <a:defRPr/>
            </a:pP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คงเดิม</a:t>
            </a:r>
          </a:p>
        </p:txBody>
      </p:sp>
      <p:sp>
        <p:nvSpPr>
          <p:cNvPr id="115" name="AutoShape 4"/>
          <p:cNvSpPr>
            <a:spLocks noChangeArrowheads="1"/>
          </p:cNvSpPr>
          <p:nvPr/>
        </p:nvSpPr>
        <p:spPr bwMode="gray">
          <a:xfrm>
            <a:off x="251520" y="6398026"/>
            <a:ext cx="1944000" cy="216000"/>
          </a:xfrm>
          <a:prstGeom prst="roundRect">
            <a:avLst>
              <a:gd name="adj" fmla="val 0"/>
            </a:avLst>
          </a:prstGeom>
          <a:solidFill>
            <a:srgbClr val="B6E088"/>
          </a:solidFill>
          <a:ln w="19050">
            <a:solidFill>
              <a:schemeClr val="tx1"/>
            </a:solidFill>
            <a:prstDash val="dash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36000" rIns="36000" anchor="ctr"/>
          <a:lstStyle/>
          <a:p>
            <a:pPr algn="ctr" eaLnBrk="0" hangingPunct="0">
              <a:defRPr/>
            </a:pP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จัดตั้งใหม่</a:t>
            </a:r>
          </a:p>
        </p:txBody>
      </p:sp>
      <p:sp>
        <p:nvSpPr>
          <p:cNvPr id="116" name="AutoShape 4"/>
          <p:cNvSpPr>
            <a:spLocks noChangeArrowheads="1"/>
          </p:cNvSpPr>
          <p:nvPr/>
        </p:nvSpPr>
        <p:spPr bwMode="gray">
          <a:xfrm>
            <a:off x="2627785" y="6099449"/>
            <a:ext cx="1944000" cy="216000"/>
          </a:xfrm>
          <a:prstGeom prst="roundRect">
            <a:avLst>
              <a:gd name="adj" fmla="val 0"/>
            </a:avLst>
          </a:prstGeom>
          <a:solidFill>
            <a:srgbClr val="CC99FF"/>
          </a:solidFill>
          <a:ln w="19050">
            <a:solidFill>
              <a:schemeClr val="tx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36000" rIns="36000" anchor="ctr"/>
          <a:lstStyle/>
          <a:p>
            <a:pPr algn="ctr" eaLnBrk="0" hangingPunct="0">
              <a:defRPr/>
            </a:pPr>
            <a:r>
              <a:rPr lang="th-TH" sz="1000" kern="0" dirty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ปรับปรุง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หน้าที่และอำนาจ</a:t>
            </a:r>
          </a:p>
        </p:txBody>
      </p:sp>
      <p:sp>
        <p:nvSpPr>
          <p:cNvPr id="117" name="AutoShape 4"/>
          <p:cNvSpPr>
            <a:spLocks noChangeArrowheads="1"/>
          </p:cNvSpPr>
          <p:nvPr/>
        </p:nvSpPr>
        <p:spPr bwMode="gray">
          <a:xfrm>
            <a:off x="2627784" y="6404178"/>
            <a:ext cx="1944000" cy="337189"/>
          </a:xfrm>
          <a:prstGeom prst="roundRect">
            <a:avLst>
              <a:gd name="adj" fmla="val 0"/>
            </a:avLst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36000" rIns="36000" anchor="ctr"/>
          <a:lstStyle/>
          <a:p>
            <a:pPr algn="ctr" eaLnBrk="0" hangingPunct="0">
              <a:defRPr/>
            </a:pPr>
            <a:r>
              <a:rPr lang="th-TH" sz="1000" kern="0" dirty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ปรับปรุง</a:t>
            </a: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หน้าที่และอำนาจ </a:t>
            </a:r>
            <a:b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และเปลี่ยนชื่อ</a:t>
            </a:r>
          </a:p>
        </p:txBody>
      </p:sp>
      <p:sp>
        <p:nvSpPr>
          <p:cNvPr id="118" name="AutoShape 4"/>
          <p:cNvSpPr>
            <a:spLocks noChangeArrowheads="1"/>
          </p:cNvSpPr>
          <p:nvPr/>
        </p:nvSpPr>
        <p:spPr bwMode="gray">
          <a:xfrm>
            <a:off x="4945904" y="6109329"/>
            <a:ext cx="1944000" cy="216000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36000" rIns="36000" anchor="ctr"/>
          <a:lstStyle/>
          <a:p>
            <a:pPr algn="ctr" eaLnBrk="0" hangingPunct="0">
              <a:defRPr/>
            </a:pPr>
            <a:r>
              <a:rPr lang="th-TH" sz="1000" kern="0" dirty="0" smtClean="0">
                <a:solidFill>
                  <a:sysClr val="windowText" lastClr="000000"/>
                </a:solidFill>
                <a:latin typeface="Tahoma" pitchFamily="34" charset="0"/>
                <a:cs typeface="Tahoma" pitchFamily="34" charset="0"/>
              </a:rPr>
              <a:t>เปลี่ยนชื่อ</a:t>
            </a:r>
          </a:p>
        </p:txBody>
      </p:sp>
      <p:sp>
        <p:nvSpPr>
          <p:cNvPr id="129" name="สี่เหลี่ยมผืนผ้า 16"/>
          <p:cNvSpPr>
            <a:spLocks/>
          </p:cNvSpPr>
          <p:nvPr/>
        </p:nvSpPr>
        <p:spPr>
          <a:xfrm>
            <a:off x="484960" y="2439250"/>
            <a:ext cx="1000125" cy="35718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</a:t>
            </a:r>
            <a:endParaRPr lang="th-TH" sz="6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30" name="Straight Connector 65"/>
          <p:cNvCxnSpPr>
            <a:cxnSpLocks noChangeShapeType="1"/>
          </p:cNvCxnSpPr>
          <p:nvPr/>
        </p:nvCxnSpPr>
        <p:spPr bwMode="auto">
          <a:xfrm>
            <a:off x="6726825" y="2196210"/>
            <a:ext cx="3175" cy="2520000"/>
          </a:xfrm>
          <a:prstGeom prst="line">
            <a:avLst/>
          </a:prstGeom>
          <a:noFill/>
          <a:ln w="19050" algn="ctr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สี่เหลี่ยมผืนผ้า 28"/>
          <p:cNvSpPr>
            <a:spLocks/>
          </p:cNvSpPr>
          <p:nvPr/>
        </p:nvSpPr>
        <p:spPr>
          <a:xfrm>
            <a:off x="6336300" y="4749782"/>
            <a:ext cx="785812" cy="7858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</a:t>
            </a:r>
            <a:endParaRPr lang="th-TH" sz="1000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2" name="สี่เหลี่ยมผืนผ้า 28"/>
          <p:cNvSpPr>
            <a:spLocks/>
          </p:cNvSpPr>
          <p:nvPr/>
        </p:nvSpPr>
        <p:spPr>
          <a:xfrm>
            <a:off x="4959336" y="4527482"/>
            <a:ext cx="785812" cy="193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46633" tIns="45701" rIns="46633" bIns="45701" anchor="ctr"/>
          <a:lstStyle/>
          <a:p>
            <a:pPr algn="ctr">
              <a:lnSpc>
                <a:spcPct val="91000"/>
              </a:lnSpc>
              <a:defRPr/>
            </a:pPr>
            <a:r>
              <a:rPr lang="th-TH" sz="1000" kern="0" dirty="0">
                <a:solidFill>
                  <a:srgbClr val="5B9BD5">
                    <a:lumMod val="75000"/>
                  </a:srgb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ส่วนภูมิภาค</a:t>
            </a:r>
          </a:p>
        </p:txBody>
      </p:sp>
    </p:spTree>
    <p:extLst>
      <p:ext uri="{BB962C8B-B14F-4D97-AF65-F5344CB8AC3E}">
        <p14:creationId xmlns:p14="http://schemas.microsoft.com/office/powerpoint/2010/main" val="37286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076" y="116775"/>
            <a:ext cx="861115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990600" indent="-99060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บทวิเคราะห์บทบาทภารกิจของ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 ข้อเสนอการปรับเปลี่ยนบทบาทภารกิจของกรม (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To-Be)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2.2.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ข้อเสนอ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การปรับเปลี่ยนในระยะ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ปี ของกรม ........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8028" y="1256402"/>
            <a:ext cx="426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:</a:t>
            </a: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งาน..........................</a:t>
            </a:r>
          </a:p>
          <a:p>
            <a:pPr>
              <a:lnSpc>
                <a:spcPct val="150000"/>
              </a:lnSpc>
            </a:pPr>
            <a:endParaRPr lang="th-TH" sz="1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 </a:t>
            </a:r>
            <a:r>
              <a:rPr lang="en-US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:</a:t>
            </a: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th-TH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งาน..........................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7275" y="2821037"/>
            <a:ext cx="419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th-TH" sz="12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ข้อเสนอการปรับเปลี่ยน</a:t>
            </a:r>
            <a:endParaRPr lang="th-TH" sz="12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986336" y="1226228"/>
            <a:ext cx="541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</a:t>
            </a:r>
          </a:p>
          <a:p>
            <a:pPr marL="273050" indent="-273050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</a:t>
            </a:r>
            <a:endParaRPr lang="th-TH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28600" y="806302"/>
            <a:ext cx="8763000" cy="1966057"/>
          </a:xfrm>
          <a:prstGeom prst="roundRect">
            <a:avLst>
              <a:gd name="adj" fmla="val 8070"/>
            </a:avLst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1" name="ลูกศรขวาท้ายขีด 4"/>
          <p:cNvSpPr/>
          <p:nvPr/>
        </p:nvSpPr>
        <p:spPr>
          <a:xfrm>
            <a:off x="3224336" y="2280754"/>
            <a:ext cx="431074" cy="28448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ลูกศรขวาท้ายขีด 4"/>
          <p:cNvSpPr/>
          <p:nvPr/>
        </p:nvSpPr>
        <p:spPr>
          <a:xfrm>
            <a:off x="3232832" y="1476541"/>
            <a:ext cx="431074" cy="284480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86336" y="1978207"/>
            <a:ext cx="541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</a:t>
            </a:r>
          </a:p>
          <a:p>
            <a:pPr marL="273050" indent="-273050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</a:t>
            </a:r>
            <a:endParaRPr lang="th-TH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17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58028" y="908720"/>
            <a:ext cx="189774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ประเด็นการปรับปรุง</a:t>
            </a:r>
          </a:p>
        </p:txBody>
      </p:sp>
      <p:sp>
        <p:nvSpPr>
          <p:cNvPr id="19" name="TextBox 23"/>
          <p:cNvSpPr txBox="1"/>
          <p:nvPr/>
        </p:nvSpPr>
        <p:spPr>
          <a:xfrm>
            <a:off x="4562446" y="887568"/>
            <a:ext cx="259228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แนวทางการพัฒนา</a:t>
            </a: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727509"/>
              </p:ext>
            </p:extLst>
          </p:nvPr>
        </p:nvGraphicFramePr>
        <p:xfrm>
          <a:off x="152106" y="3111226"/>
          <a:ext cx="8915987" cy="2856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750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436463"/>
                <a:gridCol w="768681"/>
              </a:tblGrid>
              <a:tr h="297015">
                <a:tc rowSpan="3"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ประเด็นการปรับปรุง</a:t>
                      </a:r>
                      <a:endParaRPr lang="th-TH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th-TH" sz="105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สิ่งที่ต้องดำเนินการ </a:t>
                      </a:r>
                      <a:r>
                        <a:rPr lang="th-TH" sz="105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(ปีงบประมาณ พ.ศ. </a:t>
                      </a:r>
                      <a:r>
                        <a:rPr lang="en-US" sz="105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2562 – </a:t>
                      </a:r>
                      <a:r>
                        <a:rPr lang="th-TH" sz="105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พ.ศ. </a:t>
                      </a:r>
                      <a:r>
                        <a:rPr lang="en-US" sz="105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2564)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62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64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Q1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Q2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Q3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Q4</a:t>
                      </a: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0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th-TH" sz="10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ด้านโครงสร้าง</a:t>
                      </a:r>
                      <a:endParaRPr lang="th-TH" sz="1000" b="1" dirty="0">
                        <a:solidFill>
                          <a:srgbClr val="0033CC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9841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8430">
                <a:tc>
                  <a:txBody>
                    <a:bodyPr/>
                    <a:lstStyle/>
                    <a:p>
                      <a:r>
                        <a:rPr lang="th-TH" sz="1000" b="1" dirty="0" smtClean="0">
                          <a:solidFill>
                            <a:srgbClr val="0033CC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ด้านกระบวนงาน</a:t>
                      </a:r>
                      <a:endParaRPr lang="th-TH" sz="1000" b="1" dirty="0">
                        <a:solidFill>
                          <a:srgbClr val="0033CC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98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2)</a:t>
                      </a:r>
                      <a:r>
                        <a:rPr lang="en-US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 ..................................................</a:t>
                      </a:r>
                      <a:endParaRPr lang="th-TH" sz="1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กล่องข้อความ 3"/>
          <p:cNvSpPr txBox="1"/>
          <p:nvPr/>
        </p:nvSpPr>
        <p:spPr>
          <a:xfrm>
            <a:off x="47076" y="5925417"/>
            <a:ext cx="89445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3763" indent="-893763"/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1.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ให้ส่วนราชการ</a:t>
            </a:r>
            <a:r>
              <a:rPr lang="th-TH" sz="1100" b="1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ระบุประเด็นการปรับปรุงภายใต้</a:t>
            </a:r>
            <a:r>
              <a:rPr lang="th-TH" sz="1100" b="1" u="sng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หัวข้อ </a:t>
            </a:r>
            <a:r>
              <a:rPr lang="en-US" sz="1100" b="1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1100" b="1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ด้าน คือ ด้านโครงสร้าง/กระบวนงาน/กฎหมาย/บุคลากร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(ไม่จำเป็นต้องมีครบทุกด้าน ขึ้นกับบริบทของแต่ละส่วนราชการ)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หากมีด้านอื่น 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ๆ นอกเหนือข้างต้น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ระบุชื่อด้านและประเด็นการปรับปรุงให้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ชัดเจน</a:t>
            </a:r>
          </a:p>
          <a:p>
            <a:pPr marL="712788"/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เป็นข้อมูลที่จะนำไปวิเคราะห์ในภาพกระทรวง ในหัวข้อ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1.4.2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1.5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สำหรับประเด็นการปรับปรุงที่จะดำเนินการในปีงบประมาณ พ.ศ.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ให้ส่วนราชการจัดทำ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Action Plan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เป็นเอกสารแนบ ส่งสำนักงาน </a:t>
            </a:r>
            <a:r>
              <a:rPr lang="th-TH" sz="110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b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ในรอบการประเมินที่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เพิ่มเติม เพื่อใช้ในการติดตามประเมินผลต่อไป</a:t>
            </a:r>
          </a:p>
        </p:txBody>
      </p:sp>
    </p:spTree>
    <p:extLst>
      <p:ext uri="{BB962C8B-B14F-4D97-AF65-F5344CB8AC3E}">
        <p14:creationId xmlns:p14="http://schemas.microsoft.com/office/powerpoint/2010/main" val="35513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257" y="92587"/>
            <a:ext cx="8424808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แนวทางดำเนินการจัดทำแผนปฏิรูปองค์การ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ภาคผนวก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ข้อมูลพื้นฐานกรม........................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1052736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วิสัยทัศน์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พันธ</a:t>
            </a: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กิจ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ประเด็นยุทธศาสตร์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หน้าที่และอำนาจ</a:t>
            </a: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(ตามกฎกระทรวงแบ่งส่วนราชการของกรมฯ)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เป้าประสงค์/ กลยุทธ์/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งบประมาณ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กฎหมายที่สำคัญ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โครงสร้างและอัตรากำลัง</a:t>
            </a:r>
            <a:endParaRPr lang="th-TH" sz="16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6" b="5484"/>
          <a:stretch/>
        </p:blipFill>
        <p:spPr bwMode="auto">
          <a:xfrm>
            <a:off x="5946480" y="1164139"/>
            <a:ext cx="2851720" cy="177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180" y="4764539"/>
            <a:ext cx="2059708" cy="15447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098" y="4764539"/>
            <a:ext cx="2059200" cy="154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ight Arrow 14"/>
          <p:cNvSpPr/>
          <p:nvPr/>
        </p:nvSpPr>
        <p:spPr>
          <a:xfrm>
            <a:off x="683568" y="5308329"/>
            <a:ext cx="432048" cy="392314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1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18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12448" r="12838"/>
          <a:stretch>
            <a:fillRect/>
          </a:stretch>
        </p:blipFill>
        <p:spPr bwMode="auto">
          <a:xfrm>
            <a:off x="6156176" y="4764539"/>
            <a:ext cx="2052334" cy="154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" name="เมฆ 11"/>
          <p:cNvSpPr/>
          <p:nvPr/>
        </p:nvSpPr>
        <p:spPr>
          <a:xfrm>
            <a:off x="5652120" y="924070"/>
            <a:ext cx="3276009" cy="2478764"/>
          </a:xfrm>
          <a:prstGeom prst="cloud">
            <a:avLst/>
          </a:prstGeom>
          <a:noFill/>
          <a:ln w="31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2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1" y="93025"/>
            <a:ext cx="891540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1162050" indent="-116205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: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ภาคผนวก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3.1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ข้อมูลพื้นฐานกรม</a:t>
            </a:r>
          </a:p>
        </p:txBody>
      </p:sp>
      <p:sp>
        <p:nvSpPr>
          <p:cNvPr id="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92875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19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2" name="สี่เหลี่ยมผืนผ้ามุมมน 1"/>
          <p:cNvSpPr/>
          <p:nvPr/>
        </p:nvSpPr>
        <p:spPr>
          <a:xfrm>
            <a:off x="228600" y="838200"/>
            <a:ext cx="3657600" cy="367352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กรม.................................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5889" y="1237747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วิสัยทัศน์</a:t>
            </a:r>
          </a:p>
          <a:p>
            <a:pPr marL="450850" indent="-287338">
              <a:lnSpc>
                <a:spcPct val="150000"/>
              </a:lnSpc>
              <a:buFont typeface="Wingdings" pitchFamily="2" charset="2"/>
              <a:buChar char="v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5889" y="1860661"/>
            <a:ext cx="7931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12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พันธ</a:t>
            </a: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กิจ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5889" y="4650175"/>
            <a:ext cx="8839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หน้าที่และอำนาจ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5889" y="3378836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ประเด็นยุทธศาสตร์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  <a:p>
            <a:pPr marL="450850" indent="-273050">
              <a:lnSpc>
                <a:spcPct val="150000"/>
              </a:lnSpc>
              <a:buFont typeface="+mj-lt"/>
              <a:buAutoNum type="arabicPeriod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......................................................................................................</a:t>
            </a:r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/>
          <a:srcRect l="12884" t="12500" r="14495" b="3125"/>
          <a:stretch>
            <a:fillRect/>
          </a:stretch>
        </p:blipFill>
        <p:spPr bwMode="auto">
          <a:xfrm>
            <a:off x="6871650" y="1176846"/>
            <a:ext cx="1928891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ounded Rectangle 16"/>
          <p:cNvSpPr/>
          <p:nvPr/>
        </p:nvSpPr>
        <p:spPr>
          <a:xfrm>
            <a:off x="6815984" y="2222038"/>
            <a:ext cx="2016000" cy="201304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เมฆ 13"/>
          <p:cNvSpPr/>
          <p:nvPr/>
        </p:nvSpPr>
        <p:spPr>
          <a:xfrm>
            <a:off x="6444208" y="806404"/>
            <a:ext cx="2483768" cy="1974524"/>
          </a:xfrm>
          <a:prstGeom prst="cloud">
            <a:avLst/>
          </a:prstGeom>
          <a:noFill/>
          <a:ln w="3175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6" y="56303"/>
            <a:ext cx="10082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indent="-809625" defTabSz="914418"/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บทวิเคราะห์ภาพรวมของกระทรวง </a:t>
            </a:r>
            <a: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 </a:t>
            </a:r>
            <a: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ความเชื่อมโยง</a:t>
            </a:r>
            <a:r>
              <a:rPr lang="th-TH" sz="1400" b="1" dirty="0" smtClean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</a:t>
            </a:r>
            <a: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กระทรวง......กับ</a:t>
            </a:r>
            <a:r>
              <a:rPr lang="th-TH" sz="1400" b="1" dirty="0" smtClean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นโยบายที่สำคัญ</a:t>
            </a:r>
            <a:r>
              <a:rPr lang="th-TH" sz="1400" b="1" dirty="0">
                <a:solidFill>
                  <a:srgbClr val="00174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ของประเทศ</a:t>
            </a:r>
          </a:p>
        </p:txBody>
      </p:sp>
      <p:sp>
        <p:nvSpPr>
          <p:cNvPr id="169" name="Freeform 168"/>
          <p:cNvSpPr/>
          <p:nvPr/>
        </p:nvSpPr>
        <p:spPr>
          <a:xfrm>
            <a:off x="101205" y="3994448"/>
            <a:ext cx="1713544" cy="2530896"/>
          </a:xfrm>
          <a:custGeom>
            <a:avLst/>
            <a:gdLst>
              <a:gd name="connsiteX0" fmla="*/ 0 w 1889915"/>
              <a:gd name="connsiteY0" fmla="*/ 188992 h 5328593"/>
              <a:gd name="connsiteX1" fmla="*/ 188992 w 1889915"/>
              <a:gd name="connsiteY1" fmla="*/ 0 h 5328593"/>
              <a:gd name="connsiteX2" fmla="*/ 1700924 w 1889915"/>
              <a:gd name="connsiteY2" fmla="*/ 0 h 5328593"/>
              <a:gd name="connsiteX3" fmla="*/ 1889916 w 1889915"/>
              <a:gd name="connsiteY3" fmla="*/ 188992 h 5328593"/>
              <a:gd name="connsiteX4" fmla="*/ 1889915 w 1889915"/>
              <a:gd name="connsiteY4" fmla="*/ 5139602 h 5328593"/>
              <a:gd name="connsiteX5" fmla="*/ 1700923 w 1889915"/>
              <a:gd name="connsiteY5" fmla="*/ 5328594 h 5328593"/>
              <a:gd name="connsiteX6" fmla="*/ 188992 w 1889915"/>
              <a:gd name="connsiteY6" fmla="*/ 5328593 h 5328593"/>
              <a:gd name="connsiteX7" fmla="*/ 0 w 1889915"/>
              <a:gd name="connsiteY7" fmla="*/ 5139601 h 5328593"/>
              <a:gd name="connsiteX8" fmla="*/ 0 w 1889915"/>
              <a:gd name="connsiteY8" fmla="*/ 188992 h 532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9915" h="5328593">
                <a:moveTo>
                  <a:pt x="0" y="188992"/>
                </a:moveTo>
                <a:cubicBezTo>
                  <a:pt x="0" y="84615"/>
                  <a:pt x="84615" y="0"/>
                  <a:pt x="188992" y="0"/>
                </a:cubicBezTo>
                <a:lnTo>
                  <a:pt x="1700924" y="0"/>
                </a:lnTo>
                <a:cubicBezTo>
                  <a:pt x="1805301" y="0"/>
                  <a:pt x="1889916" y="84615"/>
                  <a:pt x="1889916" y="188992"/>
                </a:cubicBezTo>
                <a:cubicBezTo>
                  <a:pt x="1889916" y="1839195"/>
                  <a:pt x="1889915" y="3489399"/>
                  <a:pt x="1889915" y="5139602"/>
                </a:cubicBezTo>
                <a:cubicBezTo>
                  <a:pt x="1889915" y="5243979"/>
                  <a:pt x="1805300" y="5328594"/>
                  <a:pt x="1700923" y="5328594"/>
                </a:cubicBezTo>
                <a:lnTo>
                  <a:pt x="188992" y="5328593"/>
                </a:lnTo>
                <a:cubicBezTo>
                  <a:pt x="84615" y="5328593"/>
                  <a:pt x="0" y="5243978"/>
                  <a:pt x="0" y="5139601"/>
                </a:cubicBezTo>
                <a:lnTo>
                  <a:pt x="0" y="188992"/>
                </a:lnTo>
                <a:close/>
              </a:path>
            </a:pathLst>
          </a:custGeom>
          <a:gradFill rotWithShape="1">
            <a:gsLst>
              <a:gs pos="0">
                <a:srgbClr val="333399">
                  <a:hueOff val="0"/>
                  <a:satOff val="0"/>
                  <a:lumOff val="0"/>
                  <a:alphaOff val="0"/>
                  <a:tint val="50000"/>
                  <a:satMod val="300000"/>
                </a:srgbClr>
              </a:gs>
              <a:gs pos="35000">
                <a:srgbClr val="333399">
                  <a:hueOff val="0"/>
                  <a:satOff val="0"/>
                  <a:lumOff val="0"/>
                  <a:alphaOff val="0"/>
                  <a:tint val="37000"/>
                  <a:satMod val="300000"/>
                </a:srgbClr>
              </a:gs>
              <a:gs pos="100000">
                <a:srgbClr val="333399">
                  <a:hueOff val="0"/>
                  <a:satOff val="0"/>
                  <a:lumOff val="0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8232" tIns="2209669" rIns="78232" bIns="1143951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th-TH" sz="1100" b="1" kern="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0" name="Freeform 169"/>
          <p:cNvSpPr/>
          <p:nvPr/>
        </p:nvSpPr>
        <p:spPr>
          <a:xfrm>
            <a:off x="1884042" y="3994448"/>
            <a:ext cx="1713544" cy="2530896"/>
          </a:xfrm>
          <a:custGeom>
            <a:avLst/>
            <a:gdLst>
              <a:gd name="connsiteX0" fmla="*/ 0 w 1889915"/>
              <a:gd name="connsiteY0" fmla="*/ 188992 h 5328593"/>
              <a:gd name="connsiteX1" fmla="*/ 188992 w 1889915"/>
              <a:gd name="connsiteY1" fmla="*/ 0 h 5328593"/>
              <a:gd name="connsiteX2" fmla="*/ 1700924 w 1889915"/>
              <a:gd name="connsiteY2" fmla="*/ 0 h 5328593"/>
              <a:gd name="connsiteX3" fmla="*/ 1889916 w 1889915"/>
              <a:gd name="connsiteY3" fmla="*/ 188992 h 5328593"/>
              <a:gd name="connsiteX4" fmla="*/ 1889915 w 1889915"/>
              <a:gd name="connsiteY4" fmla="*/ 5139602 h 5328593"/>
              <a:gd name="connsiteX5" fmla="*/ 1700923 w 1889915"/>
              <a:gd name="connsiteY5" fmla="*/ 5328594 h 5328593"/>
              <a:gd name="connsiteX6" fmla="*/ 188992 w 1889915"/>
              <a:gd name="connsiteY6" fmla="*/ 5328593 h 5328593"/>
              <a:gd name="connsiteX7" fmla="*/ 0 w 1889915"/>
              <a:gd name="connsiteY7" fmla="*/ 5139601 h 5328593"/>
              <a:gd name="connsiteX8" fmla="*/ 0 w 1889915"/>
              <a:gd name="connsiteY8" fmla="*/ 188992 h 532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9915" h="5328593">
                <a:moveTo>
                  <a:pt x="0" y="188992"/>
                </a:moveTo>
                <a:cubicBezTo>
                  <a:pt x="0" y="84615"/>
                  <a:pt x="84615" y="0"/>
                  <a:pt x="188992" y="0"/>
                </a:cubicBezTo>
                <a:lnTo>
                  <a:pt x="1700924" y="0"/>
                </a:lnTo>
                <a:cubicBezTo>
                  <a:pt x="1805301" y="0"/>
                  <a:pt x="1889916" y="84615"/>
                  <a:pt x="1889916" y="188992"/>
                </a:cubicBezTo>
                <a:cubicBezTo>
                  <a:pt x="1889916" y="1839195"/>
                  <a:pt x="1889915" y="3489399"/>
                  <a:pt x="1889915" y="5139602"/>
                </a:cubicBezTo>
                <a:cubicBezTo>
                  <a:pt x="1889915" y="5243979"/>
                  <a:pt x="1805300" y="5328594"/>
                  <a:pt x="1700923" y="5328594"/>
                </a:cubicBezTo>
                <a:lnTo>
                  <a:pt x="188992" y="5328593"/>
                </a:lnTo>
                <a:cubicBezTo>
                  <a:pt x="84615" y="5328593"/>
                  <a:pt x="0" y="5243978"/>
                  <a:pt x="0" y="5139601"/>
                </a:cubicBezTo>
                <a:lnTo>
                  <a:pt x="0" y="188992"/>
                </a:lnTo>
                <a:close/>
              </a:path>
            </a:pathLst>
          </a:custGeom>
          <a:gradFill rotWithShape="1">
            <a:gsLst>
              <a:gs pos="0">
                <a:srgbClr val="333399">
                  <a:hueOff val="-1177638"/>
                  <a:satOff val="-1573"/>
                  <a:lumOff val="931"/>
                  <a:alphaOff val="0"/>
                  <a:tint val="50000"/>
                  <a:satMod val="300000"/>
                </a:srgbClr>
              </a:gs>
              <a:gs pos="35000">
                <a:srgbClr val="333399">
                  <a:hueOff val="-1177638"/>
                  <a:satOff val="-1573"/>
                  <a:lumOff val="931"/>
                  <a:alphaOff val="0"/>
                  <a:tint val="37000"/>
                  <a:satMod val="300000"/>
                </a:srgbClr>
              </a:gs>
              <a:gs pos="100000">
                <a:srgbClr val="333399">
                  <a:hueOff val="-1177638"/>
                  <a:satOff val="-1573"/>
                  <a:lumOff val="931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8232" tIns="2209669" rIns="78232" bIns="1143951" numCol="1" spcCol="1270" anchor="ctr" anchorCtr="0">
            <a:noAutofit/>
          </a:bodyPr>
          <a:lstStyle/>
          <a:p>
            <a:pPr algn="ctr" defTabSz="488950">
              <a:defRPr/>
            </a:pPr>
            <a:endParaRPr lang="th-TH" sz="1100" kern="0" dirty="0">
              <a:solidFill>
                <a:srgbClr val="000000"/>
              </a:solidFill>
              <a:latin typeface="Arial"/>
              <a:cs typeface="Angsana New"/>
            </a:endParaRPr>
          </a:p>
        </p:txBody>
      </p:sp>
      <p:sp>
        <p:nvSpPr>
          <p:cNvPr id="171" name="Freeform 170"/>
          <p:cNvSpPr/>
          <p:nvPr/>
        </p:nvSpPr>
        <p:spPr>
          <a:xfrm>
            <a:off x="3680527" y="3994448"/>
            <a:ext cx="1713544" cy="2530896"/>
          </a:xfrm>
          <a:custGeom>
            <a:avLst/>
            <a:gdLst>
              <a:gd name="connsiteX0" fmla="*/ 0 w 1889915"/>
              <a:gd name="connsiteY0" fmla="*/ 188992 h 5328593"/>
              <a:gd name="connsiteX1" fmla="*/ 188992 w 1889915"/>
              <a:gd name="connsiteY1" fmla="*/ 0 h 5328593"/>
              <a:gd name="connsiteX2" fmla="*/ 1700924 w 1889915"/>
              <a:gd name="connsiteY2" fmla="*/ 0 h 5328593"/>
              <a:gd name="connsiteX3" fmla="*/ 1889916 w 1889915"/>
              <a:gd name="connsiteY3" fmla="*/ 188992 h 5328593"/>
              <a:gd name="connsiteX4" fmla="*/ 1889915 w 1889915"/>
              <a:gd name="connsiteY4" fmla="*/ 5139602 h 5328593"/>
              <a:gd name="connsiteX5" fmla="*/ 1700923 w 1889915"/>
              <a:gd name="connsiteY5" fmla="*/ 5328594 h 5328593"/>
              <a:gd name="connsiteX6" fmla="*/ 188992 w 1889915"/>
              <a:gd name="connsiteY6" fmla="*/ 5328593 h 5328593"/>
              <a:gd name="connsiteX7" fmla="*/ 0 w 1889915"/>
              <a:gd name="connsiteY7" fmla="*/ 5139601 h 5328593"/>
              <a:gd name="connsiteX8" fmla="*/ 0 w 1889915"/>
              <a:gd name="connsiteY8" fmla="*/ 188992 h 532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9915" h="5328593">
                <a:moveTo>
                  <a:pt x="0" y="188992"/>
                </a:moveTo>
                <a:cubicBezTo>
                  <a:pt x="0" y="84615"/>
                  <a:pt x="84615" y="0"/>
                  <a:pt x="188992" y="0"/>
                </a:cubicBezTo>
                <a:lnTo>
                  <a:pt x="1700924" y="0"/>
                </a:lnTo>
                <a:cubicBezTo>
                  <a:pt x="1805301" y="0"/>
                  <a:pt x="1889916" y="84615"/>
                  <a:pt x="1889916" y="188992"/>
                </a:cubicBezTo>
                <a:cubicBezTo>
                  <a:pt x="1889916" y="1839195"/>
                  <a:pt x="1889915" y="3489399"/>
                  <a:pt x="1889915" y="5139602"/>
                </a:cubicBezTo>
                <a:cubicBezTo>
                  <a:pt x="1889915" y="5243979"/>
                  <a:pt x="1805300" y="5328594"/>
                  <a:pt x="1700923" y="5328594"/>
                </a:cubicBezTo>
                <a:lnTo>
                  <a:pt x="188992" y="5328593"/>
                </a:lnTo>
                <a:cubicBezTo>
                  <a:pt x="84615" y="5328593"/>
                  <a:pt x="0" y="5243978"/>
                  <a:pt x="0" y="5139601"/>
                </a:cubicBezTo>
                <a:lnTo>
                  <a:pt x="0" y="188992"/>
                </a:lnTo>
                <a:close/>
              </a:path>
            </a:pathLst>
          </a:custGeom>
          <a:gradFill rotWithShape="1">
            <a:gsLst>
              <a:gs pos="0">
                <a:srgbClr val="333399">
                  <a:hueOff val="-2355276"/>
                  <a:satOff val="-3145"/>
                  <a:lumOff val="1863"/>
                  <a:alphaOff val="0"/>
                  <a:tint val="50000"/>
                  <a:satMod val="300000"/>
                </a:srgbClr>
              </a:gs>
              <a:gs pos="35000">
                <a:srgbClr val="333399">
                  <a:hueOff val="-2355276"/>
                  <a:satOff val="-3145"/>
                  <a:lumOff val="1863"/>
                  <a:alphaOff val="0"/>
                  <a:tint val="37000"/>
                  <a:satMod val="300000"/>
                </a:srgbClr>
              </a:gs>
              <a:gs pos="100000">
                <a:srgbClr val="333399">
                  <a:hueOff val="-2355276"/>
                  <a:satOff val="-3145"/>
                  <a:lumOff val="1863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8232" tIns="2209669" rIns="78232" bIns="1143951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th-TH" sz="1100" kern="0" dirty="0">
              <a:solidFill>
                <a:srgbClr val="000000"/>
              </a:solidFill>
              <a:latin typeface="Arial"/>
              <a:cs typeface="Angsana New"/>
            </a:endParaRPr>
          </a:p>
        </p:txBody>
      </p:sp>
      <p:sp>
        <p:nvSpPr>
          <p:cNvPr id="172" name="Freeform 171"/>
          <p:cNvSpPr/>
          <p:nvPr/>
        </p:nvSpPr>
        <p:spPr>
          <a:xfrm>
            <a:off x="5474703" y="3994448"/>
            <a:ext cx="1713544" cy="2530896"/>
          </a:xfrm>
          <a:custGeom>
            <a:avLst/>
            <a:gdLst>
              <a:gd name="connsiteX0" fmla="*/ 0 w 1889915"/>
              <a:gd name="connsiteY0" fmla="*/ 188992 h 5328593"/>
              <a:gd name="connsiteX1" fmla="*/ 188992 w 1889915"/>
              <a:gd name="connsiteY1" fmla="*/ 0 h 5328593"/>
              <a:gd name="connsiteX2" fmla="*/ 1700924 w 1889915"/>
              <a:gd name="connsiteY2" fmla="*/ 0 h 5328593"/>
              <a:gd name="connsiteX3" fmla="*/ 1889916 w 1889915"/>
              <a:gd name="connsiteY3" fmla="*/ 188992 h 5328593"/>
              <a:gd name="connsiteX4" fmla="*/ 1889915 w 1889915"/>
              <a:gd name="connsiteY4" fmla="*/ 5139602 h 5328593"/>
              <a:gd name="connsiteX5" fmla="*/ 1700923 w 1889915"/>
              <a:gd name="connsiteY5" fmla="*/ 5328594 h 5328593"/>
              <a:gd name="connsiteX6" fmla="*/ 188992 w 1889915"/>
              <a:gd name="connsiteY6" fmla="*/ 5328593 h 5328593"/>
              <a:gd name="connsiteX7" fmla="*/ 0 w 1889915"/>
              <a:gd name="connsiteY7" fmla="*/ 5139601 h 5328593"/>
              <a:gd name="connsiteX8" fmla="*/ 0 w 1889915"/>
              <a:gd name="connsiteY8" fmla="*/ 188992 h 532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9915" h="5328593">
                <a:moveTo>
                  <a:pt x="0" y="188992"/>
                </a:moveTo>
                <a:cubicBezTo>
                  <a:pt x="0" y="84615"/>
                  <a:pt x="84615" y="0"/>
                  <a:pt x="188992" y="0"/>
                </a:cubicBezTo>
                <a:lnTo>
                  <a:pt x="1700924" y="0"/>
                </a:lnTo>
                <a:cubicBezTo>
                  <a:pt x="1805301" y="0"/>
                  <a:pt x="1889916" y="84615"/>
                  <a:pt x="1889916" y="188992"/>
                </a:cubicBezTo>
                <a:cubicBezTo>
                  <a:pt x="1889916" y="1839195"/>
                  <a:pt x="1889915" y="3489399"/>
                  <a:pt x="1889915" y="5139602"/>
                </a:cubicBezTo>
                <a:cubicBezTo>
                  <a:pt x="1889915" y="5243979"/>
                  <a:pt x="1805300" y="5328594"/>
                  <a:pt x="1700923" y="5328594"/>
                </a:cubicBezTo>
                <a:lnTo>
                  <a:pt x="188992" y="5328593"/>
                </a:lnTo>
                <a:cubicBezTo>
                  <a:pt x="84615" y="5328593"/>
                  <a:pt x="0" y="5243978"/>
                  <a:pt x="0" y="5139601"/>
                </a:cubicBezTo>
                <a:lnTo>
                  <a:pt x="0" y="188992"/>
                </a:lnTo>
                <a:close/>
              </a:path>
            </a:pathLst>
          </a:custGeom>
          <a:gradFill rotWithShape="1">
            <a:gsLst>
              <a:gs pos="0">
                <a:srgbClr val="333399">
                  <a:hueOff val="-3532913"/>
                  <a:satOff val="-4718"/>
                  <a:lumOff val="2794"/>
                  <a:alphaOff val="0"/>
                  <a:tint val="50000"/>
                  <a:satMod val="300000"/>
                </a:srgbClr>
              </a:gs>
              <a:gs pos="35000">
                <a:srgbClr val="333399">
                  <a:hueOff val="-3532913"/>
                  <a:satOff val="-4718"/>
                  <a:lumOff val="2794"/>
                  <a:alphaOff val="0"/>
                  <a:tint val="37000"/>
                  <a:satMod val="300000"/>
                </a:srgbClr>
              </a:gs>
              <a:gs pos="100000">
                <a:srgbClr val="333399">
                  <a:hueOff val="-3532913"/>
                  <a:satOff val="-4718"/>
                  <a:lumOff val="2794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8232" tIns="2209669" rIns="78232" bIns="1143951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th-TH" sz="1100" kern="0" dirty="0">
              <a:solidFill>
                <a:srgbClr val="000000"/>
              </a:solidFill>
              <a:latin typeface="Arial"/>
              <a:cs typeface="Angsana New"/>
            </a:endParaRPr>
          </a:p>
        </p:txBody>
      </p:sp>
      <p:sp>
        <p:nvSpPr>
          <p:cNvPr id="173" name="Freeform 172"/>
          <p:cNvSpPr/>
          <p:nvPr/>
        </p:nvSpPr>
        <p:spPr>
          <a:xfrm>
            <a:off x="7259849" y="3994448"/>
            <a:ext cx="1764000" cy="2530896"/>
          </a:xfrm>
          <a:custGeom>
            <a:avLst/>
            <a:gdLst>
              <a:gd name="connsiteX0" fmla="*/ 0 w 1889915"/>
              <a:gd name="connsiteY0" fmla="*/ 188992 h 5328593"/>
              <a:gd name="connsiteX1" fmla="*/ 188992 w 1889915"/>
              <a:gd name="connsiteY1" fmla="*/ 0 h 5328593"/>
              <a:gd name="connsiteX2" fmla="*/ 1700924 w 1889915"/>
              <a:gd name="connsiteY2" fmla="*/ 0 h 5328593"/>
              <a:gd name="connsiteX3" fmla="*/ 1889916 w 1889915"/>
              <a:gd name="connsiteY3" fmla="*/ 188992 h 5328593"/>
              <a:gd name="connsiteX4" fmla="*/ 1889915 w 1889915"/>
              <a:gd name="connsiteY4" fmla="*/ 5139602 h 5328593"/>
              <a:gd name="connsiteX5" fmla="*/ 1700923 w 1889915"/>
              <a:gd name="connsiteY5" fmla="*/ 5328594 h 5328593"/>
              <a:gd name="connsiteX6" fmla="*/ 188992 w 1889915"/>
              <a:gd name="connsiteY6" fmla="*/ 5328593 h 5328593"/>
              <a:gd name="connsiteX7" fmla="*/ 0 w 1889915"/>
              <a:gd name="connsiteY7" fmla="*/ 5139601 h 5328593"/>
              <a:gd name="connsiteX8" fmla="*/ 0 w 1889915"/>
              <a:gd name="connsiteY8" fmla="*/ 188992 h 532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9915" h="5328593">
                <a:moveTo>
                  <a:pt x="0" y="188992"/>
                </a:moveTo>
                <a:cubicBezTo>
                  <a:pt x="0" y="84615"/>
                  <a:pt x="84615" y="0"/>
                  <a:pt x="188992" y="0"/>
                </a:cubicBezTo>
                <a:lnTo>
                  <a:pt x="1700924" y="0"/>
                </a:lnTo>
                <a:cubicBezTo>
                  <a:pt x="1805301" y="0"/>
                  <a:pt x="1889916" y="84615"/>
                  <a:pt x="1889916" y="188992"/>
                </a:cubicBezTo>
                <a:cubicBezTo>
                  <a:pt x="1889916" y="1839195"/>
                  <a:pt x="1889915" y="3489399"/>
                  <a:pt x="1889915" y="5139602"/>
                </a:cubicBezTo>
                <a:cubicBezTo>
                  <a:pt x="1889915" y="5243979"/>
                  <a:pt x="1805300" y="5328594"/>
                  <a:pt x="1700923" y="5328594"/>
                </a:cubicBezTo>
                <a:lnTo>
                  <a:pt x="188992" y="5328593"/>
                </a:lnTo>
                <a:cubicBezTo>
                  <a:pt x="84615" y="5328593"/>
                  <a:pt x="0" y="5243978"/>
                  <a:pt x="0" y="5139601"/>
                </a:cubicBezTo>
                <a:lnTo>
                  <a:pt x="0" y="188992"/>
                </a:lnTo>
                <a:close/>
              </a:path>
            </a:pathLst>
          </a:custGeom>
          <a:gradFill rotWithShape="1">
            <a:gsLst>
              <a:gs pos="0">
                <a:srgbClr val="333399">
                  <a:hueOff val="-4710551"/>
                  <a:satOff val="-6290"/>
                  <a:lumOff val="3726"/>
                  <a:alphaOff val="0"/>
                  <a:tint val="50000"/>
                  <a:satMod val="300000"/>
                </a:srgbClr>
              </a:gs>
              <a:gs pos="35000">
                <a:srgbClr val="333399">
                  <a:hueOff val="-4710551"/>
                  <a:satOff val="-6290"/>
                  <a:lumOff val="3726"/>
                  <a:alphaOff val="0"/>
                  <a:tint val="37000"/>
                  <a:satMod val="300000"/>
                </a:srgbClr>
              </a:gs>
              <a:gs pos="100000">
                <a:srgbClr val="333399">
                  <a:hueOff val="-4710551"/>
                  <a:satOff val="-6290"/>
                  <a:lumOff val="3726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78232" tIns="2209669" rIns="78232" bIns="1143951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endParaRPr lang="th-TH" sz="1100" kern="0" dirty="0">
              <a:solidFill>
                <a:srgbClr val="000000"/>
              </a:solidFill>
              <a:latin typeface="Arial"/>
              <a:cs typeface="Angsana New"/>
            </a:endParaRPr>
          </a:p>
        </p:txBody>
      </p:sp>
      <p:sp>
        <p:nvSpPr>
          <p:cNvPr id="184" name="Pentagon 183"/>
          <p:cNvSpPr/>
          <p:nvPr/>
        </p:nvSpPr>
        <p:spPr>
          <a:xfrm rot="5400000">
            <a:off x="-476209" y="1668430"/>
            <a:ext cx="2024977" cy="843960"/>
          </a:xfrm>
          <a:prstGeom prst="homePlate">
            <a:avLst>
              <a:gd name="adj" fmla="val 7076"/>
            </a:avLst>
          </a:prstGeom>
          <a:solidFill>
            <a:srgbClr val="FBFBFB"/>
          </a:solidFill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920" kern="0">
              <a:solidFill>
                <a:prstClr val="white"/>
              </a:solidFill>
            </a:endParaRPr>
          </a:p>
        </p:txBody>
      </p:sp>
      <p:sp>
        <p:nvSpPr>
          <p:cNvPr id="185" name="TextBox 50"/>
          <p:cNvSpPr txBox="1">
            <a:spLocks noChangeArrowheads="1"/>
          </p:cNvSpPr>
          <p:nvPr/>
        </p:nvSpPr>
        <p:spPr bwMode="auto">
          <a:xfrm>
            <a:off x="85726" y="1080556"/>
            <a:ext cx="88643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0338" indent="-160338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indent="0" algn="thaiDist"/>
            <a:r>
              <a:rPr lang="en-US" altLang="en-US" sz="600" b="1" i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h-TH" altLang="en-US" sz="600" b="1" i="1" dirty="0" smtClean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14286" y="749300"/>
            <a:ext cx="843974" cy="338534"/>
          </a:xfrm>
          <a:prstGeom prst="rect">
            <a:avLst/>
          </a:prstGeom>
          <a:gradFill rotWithShape="1">
            <a:gsLst>
              <a:gs pos="0">
                <a:srgbClr val="70AD47">
                  <a:lumMod val="110000"/>
                  <a:satMod val="105000"/>
                  <a:tint val="67000"/>
                </a:srgbClr>
              </a:gs>
              <a:gs pos="50000">
                <a:srgbClr val="70AD47">
                  <a:lumMod val="105000"/>
                  <a:satMod val="103000"/>
                  <a:tint val="73000"/>
                </a:srgbClr>
              </a:gs>
              <a:gs pos="100000">
                <a:srgbClr val="70AD47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190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wrap="square" lIns="91423" tIns="45710" rIns="91423" bIns="45710">
            <a:spAutoFit/>
          </a:bodyPr>
          <a:lstStyle/>
          <a:p>
            <a:pPr algn="ctr" defTabSz="914236">
              <a:defRPr/>
            </a:pPr>
            <a:r>
              <a:rPr lang="th-TH" sz="8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ยุทธศาสตร์ชาติ</a:t>
            </a:r>
            <a:r>
              <a:rPr lang="en-US" sz="8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20 </a:t>
            </a:r>
            <a:r>
              <a:rPr lang="th-TH" sz="800" b="1" kern="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</p:txBody>
      </p:sp>
      <p:sp>
        <p:nvSpPr>
          <p:cNvPr id="187" name="Pentagon 186"/>
          <p:cNvSpPr/>
          <p:nvPr/>
        </p:nvSpPr>
        <p:spPr>
          <a:xfrm rot="5400000">
            <a:off x="1192240" y="895785"/>
            <a:ext cx="2020212" cy="2394000"/>
          </a:xfrm>
          <a:prstGeom prst="homePlate">
            <a:avLst>
              <a:gd name="adj" fmla="val 4325"/>
            </a:avLst>
          </a:prstGeom>
          <a:solidFill>
            <a:srgbClr val="FBFBFB"/>
          </a:solidFill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4000" kern="0">
              <a:solidFill>
                <a:prstClr val="white"/>
              </a:solidFill>
            </a:endParaRPr>
          </a:p>
        </p:txBody>
      </p:sp>
      <p:sp>
        <p:nvSpPr>
          <p:cNvPr id="188" name="Pentagon 187"/>
          <p:cNvSpPr/>
          <p:nvPr/>
        </p:nvSpPr>
        <p:spPr>
          <a:xfrm>
            <a:off x="1005329" y="742950"/>
            <a:ext cx="2394033" cy="344488"/>
          </a:xfrm>
          <a:prstGeom prst="homePlate">
            <a:avLst>
              <a:gd name="adj" fmla="val 256"/>
            </a:avLst>
          </a:prstGeom>
          <a:solidFill>
            <a:srgbClr val="E7F6FD"/>
          </a:solidFill>
          <a:ln w="19050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920" kern="0">
              <a:solidFill>
                <a:prstClr val="white"/>
              </a:solidFill>
            </a:endParaRPr>
          </a:p>
        </p:txBody>
      </p:sp>
      <p:sp>
        <p:nvSpPr>
          <p:cNvPr id="189" name="Rectangle 51"/>
          <p:cNvSpPr>
            <a:spLocks noChangeArrowheads="1"/>
          </p:cNvSpPr>
          <p:nvPr/>
        </p:nvSpPr>
        <p:spPr bwMode="auto">
          <a:xfrm>
            <a:off x="977373" y="1049427"/>
            <a:ext cx="240993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33350" indent="-1333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indent="0" algn="thaiDist" defTabSz="914418">
              <a:lnSpc>
                <a:spcPct val="150000"/>
              </a:lnSpc>
              <a:defRPr/>
            </a:pPr>
            <a:r>
              <a:rPr lang="en-US" sz="550" b="1" i="1" spc="-4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..………………………………………………………………………………………………………………………………………………………………………………………………………………..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th-TH" sz="55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0" name="Rectangle 52"/>
          <p:cNvSpPr>
            <a:spLocks noChangeArrowheads="1"/>
          </p:cNvSpPr>
          <p:nvPr/>
        </p:nvSpPr>
        <p:spPr bwMode="auto">
          <a:xfrm>
            <a:off x="1002324" y="746468"/>
            <a:ext cx="24255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8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ยุทธศาสตร์การพัฒนาประเทศ</a:t>
            </a:r>
          </a:p>
          <a:p>
            <a:pPr algn="ctr"/>
            <a:r>
              <a:rPr lang="th-TH" altLang="en-US" sz="8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(แผนฯ </a:t>
            </a:r>
            <a:r>
              <a:rPr lang="en-US" altLang="en-US" sz="8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12 </a:t>
            </a:r>
            <a:r>
              <a:rPr lang="th-TH" altLang="en-US" sz="8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ปี </a:t>
            </a:r>
            <a:r>
              <a:rPr lang="en-US" altLang="en-US" sz="8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60-64)</a:t>
            </a:r>
            <a:endParaRPr lang="th-TH" altLang="en-US" sz="800" b="1" dirty="0" smtClean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1" name="Pentagon 190"/>
          <p:cNvSpPr/>
          <p:nvPr/>
        </p:nvSpPr>
        <p:spPr>
          <a:xfrm rot="5400000">
            <a:off x="3994529" y="1519711"/>
            <a:ext cx="2030596" cy="1112726"/>
          </a:xfrm>
          <a:prstGeom prst="homePlate">
            <a:avLst>
              <a:gd name="adj" fmla="val 6074"/>
            </a:avLst>
          </a:prstGeom>
          <a:solidFill>
            <a:srgbClr val="FBFBFB"/>
          </a:solidFill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920" kern="0">
              <a:solidFill>
                <a:prstClr val="white"/>
              </a:solidFill>
            </a:endParaRPr>
          </a:p>
        </p:txBody>
      </p:sp>
      <p:sp>
        <p:nvSpPr>
          <p:cNvPr id="192" name="Pentagon 191"/>
          <p:cNvSpPr/>
          <p:nvPr/>
        </p:nvSpPr>
        <p:spPr>
          <a:xfrm>
            <a:off x="4448864" y="741207"/>
            <a:ext cx="1112727" cy="355599"/>
          </a:xfrm>
          <a:prstGeom prst="homePlate">
            <a:avLst>
              <a:gd name="adj" fmla="val 256"/>
            </a:avLst>
          </a:prstGeom>
          <a:solidFill>
            <a:srgbClr val="FFC000">
              <a:lumMod val="20000"/>
              <a:lumOff val="80000"/>
            </a:srgbClr>
          </a:solidFill>
          <a:ln w="19050" cap="flat" cmpd="sng" algn="ctr">
            <a:solidFill>
              <a:srgbClr val="FFC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2400" kern="0" dirty="0">
              <a:solidFill>
                <a:prstClr val="white"/>
              </a:solidFill>
            </a:endParaRPr>
          </a:p>
        </p:txBody>
      </p:sp>
      <p:sp>
        <p:nvSpPr>
          <p:cNvPr id="193" name="Rectangle 55"/>
          <p:cNvSpPr>
            <a:spLocks noChangeArrowheads="1"/>
          </p:cNvSpPr>
          <p:nvPr/>
        </p:nvSpPr>
        <p:spPr bwMode="auto">
          <a:xfrm>
            <a:off x="4434229" y="803386"/>
            <a:ext cx="1143001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9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ประเทศไทย </a:t>
            </a:r>
            <a:r>
              <a:rPr lang="en-US" altLang="en-US" sz="900" b="1" dirty="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4.0</a:t>
            </a:r>
            <a:endParaRPr lang="th-TH" altLang="en-US" sz="900" b="1" dirty="0" smtClean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5" name="Pentagon 194"/>
          <p:cNvSpPr/>
          <p:nvPr/>
        </p:nvSpPr>
        <p:spPr>
          <a:xfrm rot="5400000">
            <a:off x="6430514" y="480389"/>
            <a:ext cx="1844557" cy="3421298"/>
          </a:xfrm>
          <a:prstGeom prst="homePlate">
            <a:avLst>
              <a:gd name="adj" fmla="val 6414"/>
            </a:avLst>
          </a:prstGeom>
          <a:solidFill>
            <a:srgbClr val="FBFBFB"/>
          </a:solidFill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th-TH" sz="1800" kern="0">
              <a:solidFill>
                <a:prstClr val="white"/>
              </a:solidFill>
            </a:endParaRPr>
          </a:p>
        </p:txBody>
      </p:sp>
      <p:sp>
        <p:nvSpPr>
          <p:cNvPr id="196" name="Pentagon 195"/>
          <p:cNvSpPr/>
          <p:nvPr/>
        </p:nvSpPr>
        <p:spPr>
          <a:xfrm>
            <a:off x="5636694" y="749300"/>
            <a:ext cx="3412800" cy="458141"/>
          </a:xfrm>
          <a:prstGeom prst="homePlate">
            <a:avLst>
              <a:gd name="adj" fmla="val 256"/>
            </a:avLst>
          </a:prstGeom>
          <a:solidFill>
            <a:srgbClr val="ED7D31">
              <a:lumMod val="40000"/>
              <a:lumOff val="60000"/>
            </a:srgbClr>
          </a:solidFill>
          <a:ln w="19050" cap="flat" cmpd="sng" algn="ctr">
            <a:solidFill>
              <a:srgbClr val="ED7D31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200" kern="0" dirty="0">
              <a:solidFill>
                <a:prstClr val="white"/>
              </a:solidFill>
            </a:endParaRPr>
          </a:p>
        </p:txBody>
      </p:sp>
      <p:sp>
        <p:nvSpPr>
          <p:cNvPr id="197" name="Rectangle 81"/>
          <p:cNvSpPr>
            <a:spLocks noChangeArrowheads="1"/>
          </p:cNvSpPr>
          <p:nvPr/>
        </p:nvSpPr>
        <p:spPr bwMode="auto">
          <a:xfrm>
            <a:off x="5592072" y="713970"/>
            <a:ext cx="341766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defTabSz="914418">
              <a:defRPr/>
            </a:pPr>
            <a:r>
              <a:rPr lang="th-TH" sz="9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แผนระดับชาติอื่น ๆ ที่เกี่ยวข้อง (ถ้ามี)</a:t>
            </a:r>
          </a:p>
          <a:p>
            <a:pPr algn="ctr" defTabSz="914418">
              <a:defRPr/>
            </a:pPr>
            <a:r>
              <a:rPr lang="th-TH" sz="9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เช่น วาระการปฏิรูปประเทศ (37 วาระ)  แผนแม่บท </a:t>
            </a:r>
            <a:r>
              <a:rPr lang="th-TH" sz="9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br>
              <a:rPr lang="th-TH" sz="9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9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</a:t>
            </a:r>
            <a:r>
              <a:rPr lang="th-TH" sz="9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</a:t>
            </a:r>
            <a:r>
              <a:rPr lang="th-TH" sz="9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ระดับประเทศ  เป็น</a:t>
            </a:r>
            <a:r>
              <a:rPr lang="th-TH" sz="9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</a:p>
        </p:txBody>
      </p:sp>
      <p:sp>
        <p:nvSpPr>
          <p:cNvPr id="198" name="Pentagon 197"/>
          <p:cNvSpPr/>
          <p:nvPr/>
        </p:nvSpPr>
        <p:spPr>
          <a:xfrm rot="5400000">
            <a:off x="2913068" y="1591024"/>
            <a:ext cx="2026722" cy="997016"/>
          </a:xfrm>
          <a:prstGeom prst="homePlate">
            <a:avLst>
              <a:gd name="adj" fmla="val 9822"/>
            </a:avLst>
          </a:prstGeom>
          <a:solidFill>
            <a:srgbClr val="FBFBFB"/>
          </a:solidFill>
          <a:ln w="952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920" kern="0">
              <a:solidFill>
                <a:prstClr val="white"/>
              </a:solidFill>
            </a:endParaRPr>
          </a:p>
        </p:txBody>
      </p:sp>
      <p:sp>
        <p:nvSpPr>
          <p:cNvPr id="199" name="Pentagon 198"/>
          <p:cNvSpPr/>
          <p:nvPr/>
        </p:nvSpPr>
        <p:spPr>
          <a:xfrm>
            <a:off x="3421090" y="742949"/>
            <a:ext cx="990402" cy="342049"/>
          </a:xfrm>
          <a:prstGeom prst="homePlate">
            <a:avLst>
              <a:gd name="adj" fmla="val 256"/>
            </a:avLst>
          </a:prstGeom>
          <a:solidFill>
            <a:srgbClr val="FFFFFF">
              <a:lumMod val="75000"/>
            </a:srgbClr>
          </a:solidFill>
          <a:ln w="1905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18">
              <a:defRPr/>
            </a:pPr>
            <a:endParaRPr lang="th-TH" sz="3920" kern="0">
              <a:solidFill>
                <a:prstClr val="white"/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3373092" y="1076170"/>
            <a:ext cx="109327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thaiDist" defTabSz="914418">
              <a:defRPr/>
            </a:pPr>
            <a:r>
              <a:rPr lang="en-US" sz="600" b="1" i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</a:t>
            </a:r>
            <a:endParaRPr lang="th-TH" sz="600" b="1" i="1" kern="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3428035" y="793933"/>
            <a:ext cx="95571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9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นโยบายรัฐบาล</a:t>
            </a:r>
          </a:p>
        </p:txBody>
      </p:sp>
      <p:grpSp>
        <p:nvGrpSpPr>
          <p:cNvPr id="3" name="Group 228"/>
          <p:cNvGrpSpPr/>
          <p:nvPr/>
        </p:nvGrpSpPr>
        <p:grpSpPr>
          <a:xfrm>
            <a:off x="117737" y="3097037"/>
            <a:ext cx="8892000" cy="484363"/>
            <a:chOff x="193039" y="2975239"/>
            <a:chExt cx="9497730" cy="484363"/>
          </a:xfrm>
        </p:grpSpPr>
        <p:sp>
          <p:nvSpPr>
            <p:cNvPr id="230" name="Left-Right Arrow 229"/>
            <p:cNvSpPr/>
            <p:nvPr/>
          </p:nvSpPr>
          <p:spPr>
            <a:xfrm>
              <a:off x="193039" y="2975239"/>
              <a:ext cx="9497730" cy="484363"/>
            </a:xfrm>
            <a:prstGeom prst="leftRightArrow">
              <a:avLst/>
            </a:prstGeom>
            <a:solidFill>
              <a:srgbClr val="FFCC99"/>
            </a:solidFill>
            <a:ln w="9525" cap="flat" cmpd="sng" algn="ctr">
              <a:solidFill>
                <a:srgbClr val="FFFFFF">
                  <a:hueOff val="0"/>
                  <a:satOff val="0"/>
                  <a:lumOff val="0"/>
                  <a:alphaOff val="0"/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 prst="coolSlant"/>
            </a:sp3d>
          </p:spPr>
        </p:sp>
        <p:sp>
          <p:nvSpPr>
            <p:cNvPr id="231" name="TextBox 230"/>
            <p:cNvSpPr txBox="1"/>
            <p:nvPr/>
          </p:nvSpPr>
          <p:spPr>
            <a:xfrm>
              <a:off x="1809556" y="3080811"/>
              <a:ext cx="626469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th-TH" sz="1100" b="1" kern="0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“</a:t>
              </a:r>
              <a:r>
                <a:rPr lang="th-TH" altLang="en-US" sz="1100" b="1" kern="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ยุทธศาสตร์กระทรวง....................................... ระยะ </a:t>
              </a:r>
              <a:r>
                <a:rPr lang="en-US" altLang="en-US" sz="1100" b="1" kern="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20/10/5</a:t>
              </a:r>
              <a:r>
                <a:rPr lang="th-TH" altLang="en-US" sz="1100" b="1" kern="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 ปี (พ.ศ. </a:t>
              </a:r>
              <a:r>
                <a:rPr lang="en-US" altLang="en-US" sz="1100" b="1" kern="0" dirty="0" err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xxxx</a:t>
              </a:r>
              <a:r>
                <a:rPr lang="th-TH" altLang="en-US" sz="1100" b="1" kern="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 – </a:t>
              </a:r>
              <a:r>
                <a:rPr lang="en-US" altLang="en-US" sz="1100" b="1" kern="0" dirty="0" err="1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xxxx</a:t>
              </a:r>
              <a:r>
                <a:rPr lang="th-TH" altLang="en-US" sz="1100" b="1" kern="0" dirty="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rPr>
                <a:t>)</a:t>
              </a:r>
              <a:r>
                <a:rPr lang="th-TH" sz="1100" b="1" kern="0" dirty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”</a:t>
              </a:r>
            </a:p>
          </p:txBody>
        </p:sp>
      </p:grpSp>
      <p:sp>
        <p:nvSpPr>
          <p:cNvPr id="236" name="Rounded Rectangle 235"/>
          <p:cNvSpPr/>
          <p:nvPr/>
        </p:nvSpPr>
        <p:spPr>
          <a:xfrm>
            <a:off x="769960" y="3614398"/>
            <a:ext cx="348885" cy="311627"/>
          </a:xfrm>
          <a:prstGeom prst="roundRect">
            <a:avLst/>
          </a:prstGeom>
          <a:solidFill>
            <a:srgbClr val="0000CC"/>
          </a:solidFill>
          <a:ln w="25400" cap="flat" cmpd="sng" algn="ctr">
            <a:solidFill>
              <a:srgbClr val="0000C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rgbClr val="FFFFFF"/>
              </a:solidFill>
              <a:latin typeface="Arial"/>
              <a:cs typeface="Angsana New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777579" y="3575298"/>
            <a:ext cx="32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2556286" y="3632168"/>
            <a:ext cx="348885" cy="311627"/>
          </a:xfrm>
          <a:prstGeom prst="roundRect">
            <a:avLst/>
          </a:prstGeom>
          <a:solidFill>
            <a:srgbClr val="0000CC"/>
          </a:solidFill>
          <a:ln w="25400" cap="flat" cmpd="sng" algn="ctr">
            <a:solidFill>
              <a:srgbClr val="0000C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rgbClr val="FFFFFF"/>
              </a:solidFill>
              <a:latin typeface="Arial"/>
              <a:cs typeface="Angsana New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2566783" y="3593068"/>
            <a:ext cx="32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4348219" y="3630499"/>
            <a:ext cx="348885" cy="311627"/>
          </a:xfrm>
          <a:prstGeom prst="roundRect">
            <a:avLst/>
          </a:prstGeom>
          <a:solidFill>
            <a:srgbClr val="0000CC"/>
          </a:solidFill>
          <a:ln w="25400" cap="flat" cmpd="sng" algn="ctr">
            <a:solidFill>
              <a:srgbClr val="0000C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rgbClr val="FFFFFF"/>
              </a:solidFill>
              <a:latin typeface="Arial"/>
              <a:cs typeface="Angsana New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4372163" y="3591399"/>
            <a:ext cx="32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6169059" y="3622967"/>
            <a:ext cx="348885" cy="311627"/>
          </a:xfrm>
          <a:prstGeom prst="roundRect">
            <a:avLst/>
          </a:prstGeom>
          <a:solidFill>
            <a:srgbClr val="0000CC"/>
          </a:solidFill>
          <a:ln w="25400" cap="flat" cmpd="sng" algn="ctr">
            <a:solidFill>
              <a:srgbClr val="0000C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rgbClr val="FFFFFF"/>
              </a:solidFill>
              <a:latin typeface="Arial"/>
              <a:cs typeface="Angsana New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6179556" y="3583867"/>
            <a:ext cx="32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8033115" y="3630693"/>
            <a:ext cx="348885" cy="311627"/>
          </a:xfrm>
          <a:prstGeom prst="roundRect">
            <a:avLst/>
          </a:prstGeom>
          <a:solidFill>
            <a:srgbClr val="0000CC"/>
          </a:solidFill>
          <a:ln w="25400" cap="flat" cmpd="sng" algn="ctr">
            <a:solidFill>
              <a:srgbClr val="0000C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th-TH" sz="1800" kern="0">
              <a:solidFill>
                <a:srgbClr val="FFFFFF"/>
              </a:solidFill>
              <a:latin typeface="Arial"/>
              <a:cs typeface="Angsana New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8057059" y="3591593"/>
            <a:ext cx="324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481205" y="1078675"/>
            <a:ext cx="109327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thaiDist" defTabSz="914418">
              <a:tabLst>
                <a:tab pos="903288" algn="l"/>
              </a:tabLst>
              <a:defRPr/>
            </a:pPr>
            <a:r>
              <a:rPr lang="en-US" sz="600" b="1" i="1" kern="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…………………………...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</a:t>
            </a:r>
            <a:endParaRPr lang="th-TH" sz="600" b="1" i="1" kern="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" name="Rectangle 51"/>
          <p:cNvSpPr>
            <a:spLocks noChangeArrowheads="1"/>
          </p:cNvSpPr>
          <p:nvPr/>
        </p:nvSpPr>
        <p:spPr bwMode="auto">
          <a:xfrm>
            <a:off x="5664187" y="1278966"/>
            <a:ext cx="3324331" cy="70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33350" indent="-1333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0" indent="0" algn="thaiDist" defTabSz="914418">
              <a:lnSpc>
                <a:spcPct val="150000"/>
              </a:lnSpc>
              <a:defRPr/>
            </a:pPr>
            <a:r>
              <a:rPr lang="en-US" sz="550" b="1" i="1" spc="-4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…………………………………………………………………………………………..………………………………………………………………………………………………………………………………………………………………………………………………………………..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  <a:endParaRPr lang="th-TH" sz="55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5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2</a:t>
            </a:fld>
            <a:endParaRPr lang="th-TH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6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20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074" y="829730"/>
            <a:ext cx="883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ประเด็นยุทธศาสตร์ เป้าประสงค์ และกลยุทธ์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/>
          </p:nvPr>
        </p:nvGraphicFramePr>
        <p:xfrm>
          <a:off x="165538" y="1178766"/>
          <a:ext cx="87630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219200"/>
                <a:gridCol w="6400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1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ประเด็นยุทธศาสตร์</a:t>
                      </a:r>
                      <a:endParaRPr lang="th-TH" sz="11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1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เป้าประสงค์</a:t>
                      </a:r>
                      <a:endParaRPr lang="th-TH" sz="11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1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กลยุทธ์</a:t>
                      </a:r>
                      <a:endParaRPr lang="th-TH" sz="11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........................................................................................</a:t>
                      </a:r>
                      <a:endParaRPr lang="th-TH" sz="1000" b="0" spc="-3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-177800" algn="l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....................................................................................................</a:t>
                      </a:r>
                      <a:endParaRPr lang="th-TH" sz="1000" b="0" spc="-3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  <a:endParaRPr lang="th-TH" sz="10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ct val="150000"/>
                        </a:lnSpc>
                        <a:buFont typeface="+mj-lt"/>
                        <a:buAutoNum type="arabicPeriod" startAt="2"/>
                      </a:pPr>
                      <a:r>
                        <a:rPr lang="th-TH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</a:t>
                      </a:r>
                      <a:endParaRPr lang="th-TH" sz="1000" b="0" spc="-3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ct val="150000"/>
                        </a:lnSpc>
                        <a:buFont typeface="+mj-lt"/>
                        <a:buAutoNum type="arabicPeriod" startAt="2"/>
                      </a:pPr>
                      <a:r>
                        <a:rPr lang="th-TH" sz="1000" b="0" spc="-3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............................................................................................</a:t>
                      </a:r>
                      <a:endParaRPr lang="th-TH" sz="1000" b="0" spc="-30" baseline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</a:p>
                    <a:p>
                      <a:pPr marL="228600" indent="-228600" algn="thaiDist">
                        <a:lnSpc>
                          <a:spcPct val="150000"/>
                        </a:lnSpc>
                        <a:buAutoNum type="arabicPeriod"/>
                      </a:pPr>
                      <a:r>
                        <a:rPr lang="th-TH" sz="1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.....................................................................................</a:t>
                      </a:r>
                      <a:endParaRPr lang="th-TH" sz="10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"/>
          <p:cNvSpPr/>
          <p:nvPr/>
        </p:nvSpPr>
        <p:spPr>
          <a:xfrm>
            <a:off x="118075" y="73975"/>
            <a:ext cx="9025926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1162050" indent="-116205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:</a:t>
            </a:r>
            <a:r>
              <a:rPr lang="th-TH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ภาคผนวก</a:t>
            </a:r>
            <a:r>
              <a:rPr lang="th-TH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1162050" indent="-116205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8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8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3.2</a:t>
            </a:r>
            <a:r>
              <a:rPr lang="th-TH" sz="18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ประเด็นยุทธศาสตร์ เป้าประสงค์ และกลยุทธ์</a:t>
            </a:r>
          </a:p>
        </p:txBody>
      </p:sp>
    </p:spTree>
    <p:extLst>
      <p:ext uri="{BB962C8B-B14F-4D97-AF65-F5344CB8AC3E}">
        <p14:creationId xmlns:p14="http://schemas.microsoft.com/office/powerpoint/2010/main" val="237696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สี่เหลี่ยมผืนผ้ามุมมน 28"/>
          <p:cNvSpPr/>
          <p:nvPr/>
        </p:nvSpPr>
        <p:spPr>
          <a:xfrm>
            <a:off x="3644917" y="1268760"/>
            <a:ext cx="1848952" cy="41227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กรม..................</a:t>
            </a: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4499992" y="1695552"/>
            <a:ext cx="2796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กลุ่มตรวจสอบภายใน (.../.../...)</a:t>
            </a:r>
          </a:p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กลุ่มพัฒนาระบบบริหาร (.../.../...)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1002863" y="2151625"/>
            <a:ext cx="713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471071" y="168024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419872" y="2163885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ตาราง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11501"/>
              </p:ext>
            </p:extLst>
          </p:nvPr>
        </p:nvGraphicFramePr>
        <p:xfrm>
          <a:off x="7178613" y="908720"/>
          <a:ext cx="1914617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0127"/>
                <a:gridCol w="594490"/>
              </a:tblGrid>
              <a:tr h="241810">
                <a:tc gridSpan="2"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อัตรากำลัง</a:t>
                      </a:r>
                      <a:endParaRPr lang="th-TH" sz="1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ข้าราชการ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ลูกจ้างประจำ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36646"/>
              </p:ext>
            </p:extLst>
          </p:nvPr>
        </p:nvGraphicFramePr>
        <p:xfrm>
          <a:off x="35496" y="2414168"/>
          <a:ext cx="2102635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7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1" name="Table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897589"/>
              </p:ext>
            </p:extLst>
          </p:nvPr>
        </p:nvGraphicFramePr>
        <p:xfrm>
          <a:off x="2300071" y="2421270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5" name="Table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422115"/>
              </p:ext>
            </p:extLst>
          </p:nvPr>
        </p:nvGraphicFramePr>
        <p:xfrm>
          <a:off x="4732989" y="2428274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6" name="Table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197873"/>
              </p:ext>
            </p:extLst>
          </p:nvPr>
        </p:nvGraphicFramePr>
        <p:xfrm>
          <a:off x="6981625" y="2428273"/>
          <a:ext cx="212687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6799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7" name="Table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36928"/>
              </p:ext>
            </p:extLst>
          </p:nvPr>
        </p:nvGraphicFramePr>
        <p:xfrm>
          <a:off x="35497" y="341798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4" name="Table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110113"/>
              </p:ext>
            </p:extLst>
          </p:nvPr>
        </p:nvGraphicFramePr>
        <p:xfrm>
          <a:off x="2309570" y="342561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5" name="Table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202920"/>
              </p:ext>
            </p:extLst>
          </p:nvPr>
        </p:nvGraphicFramePr>
        <p:xfrm>
          <a:off x="4742488" y="343261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00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6" name="Table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426994"/>
              </p:ext>
            </p:extLst>
          </p:nvPr>
        </p:nvGraphicFramePr>
        <p:xfrm>
          <a:off x="6957343" y="343468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2" name="Table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863048"/>
              </p:ext>
            </p:extLst>
          </p:nvPr>
        </p:nvGraphicFramePr>
        <p:xfrm>
          <a:off x="45631" y="442061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3" name="Table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297153"/>
              </p:ext>
            </p:extLst>
          </p:nvPr>
        </p:nvGraphicFramePr>
        <p:xfrm>
          <a:off x="2319704" y="442824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6" name="Table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862043"/>
              </p:ext>
            </p:extLst>
          </p:nvPr>
        </p:nvGraphicFramePr>
        <p:xfrm>
          <a:off x="4752622" y="443524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7" name="Table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242668"/>
              </p:ext>
            </p:extLst>
          </p:nvPr>
        </p:nvGraphicFramePr>
        <p:xfrm>
          <a:off x="6967477" y="443731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1" name="Table 1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173330"/>
              </p:ext>
            </p:extLst>
          </p:nvPr>
        </p:nvGraphicFramePr>
        <p:xfrm>
          <a:off x="35497" y="5416771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5" name="Table 1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679638"/>
              </p:ext>
            </p:extLst>
          </p:nvPr>
        </p:nvGraphicFramePr>
        <p:xfrm>
          <a:off x="2309570" y="5424399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6" name="Table 1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471447"/>
              </p:ext>
            </p:extLst>
          </p:nvPr>
        </p:nvGraphicFramePr>
        <p:xfrm>
          <a:off x="4742488" y="5431403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7" name="Table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468217"/>
              </p:ext>
            </p:extLst>
          </p:nvPr>
        </p:nvGraphicFramePr>
        <p:xfrm>
          <a:off x="6957343" y="5433474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1" name="Straight Connector 130"/>
          <p:cNvCxnSpPr/>
          <p:nvPr/>
        </p:nvCxnSpPr>
        <p:spPr>
          <a:xfrm>
            <a:off x="1002864" y="2148242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>
            <a:off x="5727879" y="2169270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8135921" y="2157217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>
            <a:off x="1002863" y="3294452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3419872" y="3306712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1002864" y="3291069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5727879" y="3296055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>
            <a:off x="8135921" y="3300044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1007258" y="4318590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3424267" y="4314808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1007259" y="4315207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5732274" y="4320193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>
            <a:off x="8140316" y="4308140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987642" y="5294618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>
            <a:off x="3404651" y="5306878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987643" y="5307277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>
            <a:off x="5712658" y="5296221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>
            <a:off x="8120700" y="5300210"/>
            <a:ext cx="0" cy="126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219618" y="2157217"/>
            <a:ext cx="0" cy="313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3280" y="1275883"/>
            <a:ext cx="365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งบประมาณ </a:t>
            </a:r>
            <a:r>
              <a:rPr lang="en-US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</a:p>
          <a:p>
            <a:pPr algn="thaiDist"/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................... บาท (ปีงบประมาณ </a:t>
            </a:r>
            <a:r>
              <a:rPr lang="en-US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2560</a:t>
            </a: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5" name="Rectangle 2"/>
          <p:cNvSpPr/>
          <p:nvPr/>
        </p:nvSpPr>
        <p:spPr>
          <a:xfrm>
            <a:off x="107505" y="93025"/>
            <a:ext cx="9036496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1162050" indent="-116205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: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ภาคผนวก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3.3</a:t>
            </a:r>
            <a:r>
              <a:rPr lang="th-TH" sz="20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โครงสร้างและอัตรากำลัง</a:t>
            </a:r>
          </a:p>
        </p:txBody>
      </p:sp>
      <p:sp>
        <p:nvSpPr>
          <p:cNvPr id="56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21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0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rallelogram 22"/>
          <p:cNvSpPr/>
          <p:nvPr/>
        </p:nvSpPr>
        <p:spPr>
          <a:xfrm flipV="1">
            <a:off x="4107203" y="733840"/>
            <a:ext cx="536805" cy="651193"/>
          </a:xfrm>
          <a:prstGeom prst="parallelogram">
            <a:avLst>
              <a:gd name="adj" fmla="val 81079"/>
            </a:avLst>
          </a:prstGeom>
          <a:solidFill>
            <a:srgbClr val="339933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Trapezoid 21"/>
          <p:cNvSpPr/>
          <p:nvPr/>
        </p:nvSpPr>
        <p:spPr>
          <a:xfrm>
            <a:off x="1143273" y="733841"/>
            <a:ext cx="3068687" cy="320316"/>
          </a:xfrm>
          <a:prstGeom prst="trapezoid">
            <a:avLst>
              <a:gd name="adj" fmla="val 62131"/>
            </a:avLst>
          </a:prstGeom>
          <a:solidFill>
            <a:srgbClr val="339933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" name="Trapezoid 4"/>
          <p:cNvSpPr/>
          <p:nvPr/>
        </p:nvSpPr>
        <p:spPr>
          <a:xfrm>
            <a:off x="1048980" y="1070274"/>
            <a:ext cx="6691372" cy="1080120"/>
          </a:xfrm>
          <a:prstGeom prst="trapezoid">
            <a:avLst>
              <a:gd name="adj" fmla="val 62131"/>
            </a:avLst>
          </a:prstGeom>
          <a:solidFill>
            <a:schemeClr val="bg1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23750" y="83500"/>
            <a:ext cx="850869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บทวิเคราะห์ภาพรวมของกระทรวง 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1.2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การวิเคราะห์ปัจจัยสภาพแวดล้อมภายนอก (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external environment)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ที่มีผลกระทบต่อการทำงานของกระทรวง ...................</a:t>
            </a:r>
          </a:p>
        </p:txBody>
      </p:sp>
      <p:sp>
        <p:nvSpPr>
          <p:cNvPr id="2" name="Oval 1"/>
          <p:cNvSpPr/>
          <p:nvPr/>
        </p:nvSpPr>
        <p:spPr>
          <a:xfrm>
            <a:off x="379218" y="664954"/>
            <a:ext cx="1528485" cy="152848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36874" y="716521"/>
            <a:ext cx="1412797" cy="1412797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" name="Parallelogram 5"/>
          <p:cNvSpPr/>
          <p:nvPr/>
        </p:nvSpPr>
        <p:spPr>
          <a:xfrm flipV="1">
            <a:off x="7228458" y="1054157"/>
            <a:ext cx="808463" cy="1083242"/>
          </a:xfrm>
          <a:prstGeom prst="parallelogram">
            <a:avLst>
              <a:gd name="adj" fmla="val 81079"/>
            </a:avLst>
          </a:prstGeom>
          <a:solidFill>
            <a:srgbClr val="339933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Parallelogram 23"/>
          <p:cNvSpPr/>
          <p:nvPr/>
        </p:nvSpPr>
        <p:spPr>
          <a:xfrm flipV="1">
            <a:off x="5050665" y="2246008"/>
            <a:ext cx="536805" cy="651193"/>
          </a:xfrm>
          <a:prstGeom prst="parallelogram">
            <a:avLst>
              <a:gd name="adj" fmla="val 81079"/>
            </a:avLst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5" name="Trapezoid 24"/>
          <p:cNvSpPr/>
          <p:nvPr/>
        </p:nvSpPr>
        <p:spPr>
          <a:xfrm>
            <a:off x="2086735" y="2246009"/>
            <a:ext cx="3068687" cy="320400"/>
          </a:xfrm>
          <a:prstGeom prst="trapezoid">
            <a:avLst>
              <a:gd name="adj" fmla="val 62131"/>
            </a:avLst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Trapezoid 25"/>
          <p:cNvSpPr/>
          <p:nvPr/>
        </p:nvSpPr>
        <p:spPr>
          <a:xfrm>
            <a:off x="1992442" y="2580881"/>
            <a:ext cx="6691372" cy="1080120"/>
          </a:xfrm>
          <a:prstGeom prst="trapezoid">
            <a:avLst>
              <a:gd name="adj" fmla="val 62131"/>
            </a:avLst>
          </a:prstGeom>
          <a:solidFill>
            <a:schemeClr val="bg1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6" name="Parallelogram 35"/>
          <p:cNvSpPr/>
          <p:nvPr/>
        </p:nvSpPr>
        <p:spPr>
          <a:xfrm flipV="1">
            <a:off x="8162841" y="2582379"/>
            <a:ext cx="808463" cy="1083242"/>
          </a:xfrm>
          <a:prstGeom prst="parallelogram">
            <a:avLst>
              <a:gd name="adj" fmla="val 81079"/>
            </a:avLst>
          </a:prstGeom>
          <a:solidFill>
            <a:srgbClr val="3333FF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947090" y="2520311"/>
            <a:ext cx="45720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</p:txBody>
      </p:sp>
      <p:sp>
        <p:nvSpPr>
          <p:cNvPr id="41" name="Parallelogram 40"/>
          <p:cNvSpPr/>
          <p:nvPr/>
        </p:nvSpPr>
        <p:spPr>
          <a:xfrm flipV="1">
            <a:off x="4133607" y="3792957"/>
            <a:ext cx="536805" cy="651193"/>
          </a:xfrm>
          <a:prstGeom prst="parallelogram">
            <a:avLst>
              <a:gd name="adj" fmla="val 81079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2" name="Trapezoid 41"/>
          <p:cNvSpPr/>
          <p:nvPr/>
        </p:nvSpPr>
        <p:spPr>
          <a:xfrm>
            <a:off x="1169677" y="3792958"/>
            <a:ext cx="3068687" cy="320400"/>
          </a:xfrm>
          <a:prstGeom prst="trapezoid">
            <a:avLst>
              <a:gd name="adj" fmla="val 62131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>
            <a:off x="1106016" y="4130125"/>
            <a:ext cx="6691372" cy="1080120"/>
          </a:xfrm>
          <a:prstGeom prst="trapezoid">
            <a:avLst>
              <a:gd name="adj" fmla="val 62131"/>
            </a:avLst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8" name="Parallelogram 47"/>
          <p:cNvSpPr/>
          <p:nvPr/>
        </p:nvSpPr>
        <p:spPr>
          <a:xfrm flipV="1">
            <a:off x="7318333" y="4132237"/>
            <a:ext cx="808463" cy="1083242"/>
          </a:xfrm>
          <a:prstGeom prst="parallelogram">
            <a:avLst>
              <a:gd name="adj" fmla="val 81079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35471" y="4060447"/>
            <a:ext cx="45720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</p:txBody>
      </p:sp>
      <p:sp>
        <p:nvSpPr>
          <p:cNvPr id="50" name="Parallelogram 49"/>
          <p:cNvSpPr/>
          <p:nvPr/>
        </p:nvSpPr>
        <p:spPr>
          <a:xfrm flipV="1">
            <a:off x="5115315" y="5331336"/>
            <a:ext cx="536805" cy="651193"/>
          </a:xfrm>
          <a:prstGeom prst="parallelogram">
            <a:avLst>
              <a:gd name="adj" fmla="val 81079"/>
            </a:avLst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1" name="Trapezoid 50"/>
          <p:cNvSpPr/>
          <p:nvPr/>
        </p:nvSpPr>
        <p:spPr>
          <a:xfrm>
            <a:off x="2151385" y="5331337"/>
            <a:ext cx="3068687" cy="320400"/>
          </a:xfrm>
          <a:prstGeom prst="trapezoid">
            <a:avLst>
              <a:gd name="adj" fmla="val 62131"/>
            </a:avLst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2" name="Trapezoid 51"/>
          <p:cNvSpPr/>
          <p:nvPr/>
        </p:nvSpPr>
        <p:spPr>
          <a:xfrm>
            <a:off x="2057092" y="5673812"/>
            <a:ext cx="6691372" cy="1080120"/>
          </a:xfrm>
          <a:prstGeom prst="trapezoid">
            <a:avLst>
              <a:gd name="adj" fmla="val 62131"/>
            </a:avLst>
          </a:prstGeom>
          <a:solidFill>
            <a:schemeClr val="bg1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1259632" y="5262450"/>
            <a:ext cx="1530000" cy="153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1319032" y="5303194"/>
            <a:ext cx="1411200" cy="1411200"/>
          </a:xfrm>
          <a:prstGeom prst="ellipse">
            <a:avLst/>
          </a:prstGeom>
          <a:solidFill>
            <a:schemeClr val="bg1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5" name="Parallelogram 54"/>
          <p:cNvSpPr/>
          <p:nvPr/>
        </p:nvSpPr>
        <p:spPr>
          <a:xfrm flipV="1">
            <a:off x="8300041" y="5670689"/>
            <a:ext cx="808463" cy="1083242"/>
          </a:xfrm>
          <a:prstGeom prst="parallelogram">
            <a:avLst>
              <a:gd name="adj" fmla="val 81079"/>
            </a:avLst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911990" y="5599191"/>
            <a:ext cx="45720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</p:txBody>
      </p:sp>
      <p:sp>
        <p:nvSpPr>
          <p:cNvPr id="8" name="Rectangle 7"/>
          <p:cNvSpPr/>
          <p:nvPr/>
        </p:nvSpPr>
        <p:spPr>
          <a:xfrm>
            <a:off x="1782709" y="693087"/>
            <a:ext cx="1596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OLITICAL</a:t>
            </a:r>
            <a:endParaRPr lang="th-TH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28857" y="2207935"/>
            <a:ext cx="1628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CONOMIC</a:t>
            </a:r>
            <a:endParaRPr lang="th-TH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1275259" y="2197647"/>
            <a:ext cx="1528485" cy="152848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9" name="Oval 58"/>
          <p:cNvSpPr/>
          <p:nvPr/>
        </p:nvSpPr>
        <p:spPr>
          <a:xfrm>
            <a:off x="1329622" y="2239597"/>
            <a:ext cx="1412797" cy="1412797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384419" y="3744673"/>
            <a:ext cx="1528485" cy="1528485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1" name="Oval 60"/>
          <p:cNvSpPr/>
          <p:nvPr/>
        </p:nvSpPr>
        <p:spPr>
          <a:xfrm>
            <a:off x="428405" y="3802516"/>
            <a:ext cx="1412797" cy="1412797"/>
          </a:xfrm>
          <a:prstGeom prst="ellipse">
            <a:avLst/>
          </a:prstGeom>
          <a:solidFill>
            <a:schemeClr val="bg1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18477" y="3755790"/>
            <a:ext cx="11624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OCIAL</a:t>
            </a:r>
            <a:endParaRPr lang="th-TH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80535" y="5311173"/>
            <a:ext cx="1967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en-US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ECHNOLOGY</a:t>
            </a:r>
            <a:endParaRPr lang="th-TH" sz="20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996029" y="977353"/>
            <a:ext cx="4572000" cy="1246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  <a:p>
            <a:pPr marL="177800" indent="-177800" algn="thaiDist">
              <a:lnSpc>
                <a:spcPct val="150000"/>
              </a:lnSpc>
              <a:buFont typeface="Wingdings" pitchFamily="2" charset="2"/>
              <a:buChar char="q"/>
            </a:pPr>
            <a:r>
              <a:rPr lang="th-TH" sz="1000" spc="-4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.................................................</a:t>
            </a:r>
          </a:p>
        </p:txBody>
      </p:sp>
      <p:sp>
        <p:nvSpPr>
          <p:cNvPr id="20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5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3</a:t>
            </a:fld>
            <a:endParaRPr lang="th-TH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71" y="2330199"/>
            <a:ext cx="1267200" cy="1267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72" y="3881433"/>
            <a:ext cx="1267200" cy="12672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142" y="5398855"/>
            <a:ext cx="1267200" cy="12672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98" y="809177"/>
            <a:ext cx="1267200" cy="1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5"/>
          <p:cNvSpPr txBox="1"/>
          <p:nvPr/>
        </p:nvSpPr>
        <p:spPr>
          <a:xfrm>
            <a:off x="310813" y="1154888"/>
            <a:ext cx="40996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>
              <a:lnSpc>
                <a:spcPct val="150000"/>
              </a:lnSpc>
            </a:pPr>
            <a:r>
              <a:rPr lang="th-TH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ด้านโครงสร้าง 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 </a:t>
            </a:r>
            <a:endParaRPr lang="th-TH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</p:txBody>
      </p:sp>
      <p:sp>
        <p:nvSpPr>
          <p:cNvPr id="9" name="กล่องข้อความ 5"/>
          <p:cNvSpPr txBox="1"/>
          <p:nvPr/>
        </p:nvSpPr>
        <p:spPr>
          <a:xfrm>
            <a:off x="4979894" y="1558533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10" name="กล่องข้อความ 5"/>
          <p:cNvSpPr txBox="1"/>
          <p:nvPr/>
        </p:nvSpPr>
        <p:spPr>
          <a:xfrm>
            <a:off x="357991" y="4281327"/>
            <a:ext cx="40234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ด้านบุคลากร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</p:txBody>
      </p:sp>
      <p:sp>
        <p:nvSpPr>
          <p:cNvPr id="14" name="กล่องข้อความ 5"/>
          <p:cNvSpPr txBox="1"/>
          <p:nvPr/>
        </p:nvSpPr>
        <p:spPr>
          <a:xfrm>
            <a:off x="324409" y="5297214"/>
            <a:ext cx="4114800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ด้านเทคโนโลยี 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</p:txBody>
      </p:sp>
      <p:sp>
        <p:nvSpPr>
          <p:cNvPr id="18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5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4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4419600" y="1412776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4439209" y="3658496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446896" y="4677308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กล่องข้อความ 5"/>
          <p:cNvSpPr txBox="1"/>
          <p:nvPr/>
        </p:nvSpPr>
        <p:spPr>
          <a:xfrm>
            <a:off x="4976750" y="3684823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22" name="กล่องข้อความ 5"/>
          <p:cNvSpPr txBox="1"/>
          <p:nvPr/>
        </p:nvSpPr>
        <p:spPr>
          <a:xfrm>
            <a:off x="4976750" y="4654877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23" name="Rectangle 2"/>
          <p:cNvSpPr/>
          <p:nvPr/>
        </p:nvSpPr>
        <p:spPr>
          <a:xfrm>
            <a:off x="107504" y="87084"/>
            <a:ext cx="8568952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บทวิเคราะห์ภาพรวมของกระทรวง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1.3 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การวิเคราะห์ขีดความสามารถ/ความเข้มแข็งของกระทรวง ........................... (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organization capacity)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ในด้านต่าง ๆ (จุดแข็ง)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8104" y="766885"/>
            <a:ext cx="2592288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แนวทางการพัฒนา</a:t>
            </a:r>
          </a:p>
        </p:txBody>
      </p:sp>
      <p:sp>
        <p:nvSpPr>
          <p:cNvPr id="26" name="Right Arrow 20"/>
          <p:cNvSpPr/>
          <p:nvPr/>
        </p:nvSpPr>
        <p:spPr>
          <a:xfrm>
            <a:off x="4449739" y="5662471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7" name="กล่องข้อความ 5"/>
          <p:cNvSpPr txBox="1"/>
          <p:nvPr/>
        </p:nvSpPr>
        <p:spPr>
          <a:xfrm>
            <a:off x="4930972" y="5601391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392699" y="782120"/>
            <a:ext cx="2507125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จุดแข็ง</a:t>
            </a:r>
          </a:p>
        </p:txBody>
      </p:sp>
      <p:sp>
        <p:nvSpPr>
          <p:cNvPr id="28" name="กล่องข้อความ 5"/>
          <p:cNvSpPr txBox="1"/>
          <p:nvPr/>
        </p:nvSpPr>
        <p:spPr>
          <a:xfrm>
            <a:off x="323528" y="2123699"/>
            <a:ext cx="391342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ด้านกระบวนงาน/การบูร</a:t>
            </a:r>
            <a:r>
              <a:rPr lang="th-TH" sz="1400" b="1" spc="-6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ณา</a:t>
            </a: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การทำงานร่วมกันภายในกระทรวง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</a:t>
            </a:r>
          </a:p>
        </p:txBody>
      </p:sp>
      <p:sp>
        <p:nvSpPr>
          <p:cNvPr id="29" name="Right Arrow 19"/>
          <p:cNvSpPr/>
          <p:nvPr/>
        </p:nvSpPr>
        <p:spPr>
          <a:xfrm>
            <a:off x="4489307" y="2708920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0" name="กล่องข้อความ 5"/>
          <p:cNvSpPr txBox="1"/>
          <p:nvPr/>
        </p:nvSpPr>
        <p:spPr>
          <a:xfrm>
            <a:off x="5019161" y="2782669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31" name="กล่องข้อความ 5"/>
          <p:cNvSpPr txBox="1"/>
          <p:nvPr/>
        </p:nvSpPr>
        <p:spPr>
          <a:xfrm>
            <a:off x="339806" y="3283156"/>
            <a:ext cx="40234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ด้านกฎหมาย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357991" y="6359043"/>
            <a:ext cx="83904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indent="-628650"/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 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ประเด็นการวิเคราะห์ในแต่ละด้านอาจจะเป็นจุดแข็งและ/หรือจุดอ่อนขององค์การก็ได้   ส่วนราชการไม่จำเป็นต้องระบุรายละเอียดครบทุกด้านในการวิเคราะห์จุดแข็งและจุดอ่อนขององค์การ 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05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50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5"/>
          <p:cNvSpPr txBox="1"/>
          <p:nvPr/>
        </p:nvSpPr>
        <p:spPr>
          <a:xfrm>
            <a:off x="310813" y="1154888"/>
            <a:ext cx="40996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>
              <a:lnSpc>
                <a:spcPct val="150000"/>
              </a:lnSpc>
            </a:pPr>
            <a:r>
              <a:rPr lang="th-TH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ด้านโครงสร้าง 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 </a:t>
            </a:r>
            <a:endParaRPr lang="th-TH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</p:txBody>
      </p:sp>
      <p:sp>
        <p:nvSpPr>
          <p:cNvPr id="9" name="กล่องข้อความ 5"/>
          <p:cNvSpPr txBox="1"/>
          <p:nvPr/>
        </p:nvSpPr>
        <p:spPr>
          <a:xfrm>
            <a:off x="4979894" y="1558533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10" name="กล่องข้อความ 5"/>
          <p:cNvSpPr txBox="1"/>
          <p:nvPr/>
        </p:nvSpPr>
        <p:spPr>
          <a:xfrm>
            <a:off x="357991" y="4281327"/>
            <a:ext cx="40234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ด้านบุคลากร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</p:txBody>
      </p:sp>
      <p:sp>
        <p:nvSpPr>
          <p:cNvPr id="14" name="กล่องข้อความ 5"/>
          <p:cNvSpPr txBox="1"/>
          <p:nvPr/>
        </p:nvSpPr>
        <p:spPr>
          <a:xfrm>
            <a:off x="324409" y="5297214"/>
            <a:ext cx="4114800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ด้านเทคโนโลยี </a:t>
            </a:r>
            <a:r>
              <a:rPr lang="en-US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........................................................................</a:t>
            </a:r>
          </a:p>
        </p:txBody>
      </p:sp>
      <p:sp>
        <p:nvSpPr>
          <p:cNvPr id="18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5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5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4419600" y="1412776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4439209" y="3658496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4446896" y="4677308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กล่องข้อความ 5"/>
          <p:cNvSpPr txBox="1"/>
          <p:nvPr/>
        </p:nvSpPr>
        <p:spPr>
          <a:xfrm>
            <a:off x="4976750" y="3684823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22" name="กล่องข้อความ 5"/>
          <p:cNvSpPr txBox="1"/>
          <p:nvPr/>
        </p:nvSpPr>
        <p:spPr>
          <a:xfrm>
            <a:off x="4976750" y="4654877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23" name="Rectangle 2"/>
          <p:cNvSpPr/>
          <p:nvPr/>
        </p:nvSpPr>
        <p:spPr>
          <a:xfrm>
            <a:off x="107504" y="87084"/>
            <a:ext cx="8568952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บทวิเคราะห์ภาพรวมของกระทรวง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1.3 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การวิเคราะห์ขีดความสามารถ/ความเข้มแข็งของกระทรวง ........................... (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organization capacity) 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ในด้านต่าง ๆ (จุดอ่อน)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8104" y="766885"/>
            <a:ext cx="2592288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แนวทางการพัฒนา</a:t>
            </a:r>
          </a:p>
        </p:txBody>
      </p:sp>
      <p:sp>
        <p:nvSpPr>
          <p:cNvPr id="26" name="Right Arrow 20"/>
          <p:cNvSpPr/>
          <p:nvPr/>
        </p:nvSpPr>
        <p:spPr>
          <a:xfrm>
            <a:off x="4449739" y="5662471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7" name="กล่องข้อความ 5"/>
          <p:cNvSpPr txBox="1"/>
          <p:nvPr/>
        </p:nvSpPr>
        <p:spPr>
          <a:xfrm>
            <a:off x="4930972" y="5601391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392699" y="782120"/>
            <a:ext cx="2507125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จุดอ่อน</a:t>
            </a:r>
          </a:p>
        </p:txBody>
      </p:sp>
      <p:sp>
        <p:nvSpPr>
          <p:cNvPr id="28" name="กล่องข้อความ 5"/>
          <p:cNvSpPr txBox="1"/>
          <p:nvPr/>
        </p:nvSpPr>
        <p:spPr>
          <a:xfrm>
            <a:off x="323528" y="2123699"/>
            <a:ext cx="3913429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ด้านกระบวนงาน/การบูร</a:t>
            </a:r>
            <a:r>
              <a:rPr lang="th-TH" sz="1400" b="1" spc="-6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ณา</a:t>
            </a: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การทำงานร่วมกันภายในกระทรวง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</a:t>
            </a:r>
          </a:p>
        </p:txBody>
      </p:sp>
      <p:sp>
        <p:nvSpPr>
          <p:cNvPr id="29" name="Right Arrow 19"/>
          <p:cNvSpPr/>
          <p:nvPr/>
        </p:nvSpPr>
        <p:spPr>
          <a:xfrm>
            <a:off x="4489307" y="2708920"/>
            <a:ext cx="228600" cy="457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0" name="กล่องข้อความ 5"/>
          <p:cNvSpPr txBox="1"/>
          <p:nvPr/>
        </p:nvSpPr>
        <p:spPr>
          <a:xfrm>
            <a:off x="5019161" y="2782669"/>
            <a:ext cx="43927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  <a:p>
            <a:pPr marL="174625" indent="-17462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sz="1200" dirty="0">
                <a:solidFill>
                  <a:srgbClr val="0048A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</a:t>
            </a:r>
          </a:p>
        </p:txBody>
      </p:sp>
      <p:sp>
        <p:nvSpPr>
          <p:cNvPr id="31" name="กล่องข้อความ 5"/>
          <p:cNvSpPr txBox="1"/>
          <p:nvPr/>
        </p:nvSpPr>
        <p:spPr>
          <a:xfrm>
            <a:off x="339806" y="3283156"/>
            <a:ext cx="4023485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076325" indent="-1076325" algn="thaiDist">
              <a:lnSpc>
                <a:spcPct val="150000"/>
              </a:lnSpc>
            </a:pPr>
            <a:r>
              <a:rPr lang="th-TH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ด้านกฎหมาย </a:t>
            </a:r>
            <a:r>
              <a:rPr lang="en-US" sz="1400" b="1" spc="-6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th-TH" sz="1400" b="1" spc="-6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  <a:p>
            <a:pPr algn="thaiDist">
              <a:lnSpc>
                <a:spcPct val="150000"/>
              </a:lnSpc>
            </a:pPr>
            <a:r>
              <a:rPr 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.......................................................................</a:t>
            </a:r>
          </a:p>
        </p:txBody>
      </p:sp>
      <p:sp>
        <p:nvSpPr>
          <p:cNvPr id="25" name="กล่องข้อความ 24"/>
          <p:cNvSpPr txBox="1"/>
          <p:nvPr/>
        </p:nvSpPr>
        <p:spPr>
          <a:xfrm>
            <a:off x="357991" y="6359043"/>
            <a:ext cx="83904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indent="-628650"/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 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ประเด็นการวิเคราะห์ในแต่ละด้านอาจจะเป็นจุดแข็งและ/หรือจุดอ่อนขององค์การก็ได้   ส่วนราชการไม่จำเป็นต้องระบุรายละเอียดครบทุกด้านในการวิเคราะห์จุดแข็งและจุดอ่อนขององค์การ </a:t>
            </a:r>
            <a:r>
              <a:rPr lang="en-US" sz="105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05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56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 bwMode="gray">
          <a:xfrm>
            <a:off x="-36512" y="13447"/>
            <a:ext cx="8640960" cy="66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bg1"/>
                </a:solidFill>
                <a:latin typeface="Arial" charset="0"/>
              </a:defRPr>
            </a:lvl9pPr>
          </a:lstStyle>
          <a:p>
            <a:pPr marL="809625" indent="-809625"/>
            <a:r>
              <a:rPr lang="th-TH" sz="1400" b="1" i="0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 </a:t>
            </a:r>
            <a:r>
              <a:rPr lang="en-US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1.4</a:t>
            </a:r>
            <a:r>
              <a:rPr lang="th-TH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การวิเคราะห์บทบาทหน้าที่และภารกิจของกระทรวงในอนาคต</a:t>
            </a:r>
            <a:r>
              <a:rPr lang="en-US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en-US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1.4.1  Value Proposition Statement</a:t>
            </a:r>
            <a:r>
              <a:rPr lang="th-TH" sz="1400" b="1" i="0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ของกระทรวง ..........</a:t>
            </a:r>
            <a:endParaRPr lang="th-TH" sz="1400" b="1" i="0" kern="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467544" y="879266"/>
            <a:ext cx="8366789" cy="526297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683568" y="1034713"/>
            <a:ext cx="7920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ให้ส่วนราชการกำหนด </a:t>
            </a:r>
            <a:r>
              <a:rPr lang="en-US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Proposition </a:t>
            </a: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ของกระทรวง  โดยระบุรายละเอียดให้ชัดเจนถึงสิ่งที่กระทรวงจะนำเสนอคุณค่าขององค์การต่อประชาชนและประเทศชาติ เพื่อให้บรรลุวัตถุประสงค์ของการจัดตั้งองค์การ และสอดรับกับการขับเคลื่อนประเทศในอนาคต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6</a:t>
            </a:fld>
            <a:endParaRPr lang="th-TH" sz="1200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7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7"/>
          <p:cNvSpPr/>
          <p:nvPr/>
        </p:nvSpPr>
        <p:spPr>
          <a:xfrm>
            <a:off x="0" y="92616"/>
            <a:ext cx="906811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809625" indent="-809625" defTabSz="914259" fontAlgn="base">
              <a:spcBef>
                <a:spcPts val="400"/>
              </a:spcBef>
              <a:spcAft>
                <a:spcPct val="0"/>
              </a:spcAft>
              <a:tabLst>
                <a:tab pos="809625" algn="l"/>
              </a:tabLst>
              <a:defRPr/>
            </a:pP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1.4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การวิเคราะห์บทบาทหน้าที่และภารกิจของกระทรวงในอนาคต</a:t>
            </a:r>
            <a:r>
              <a:rPr lang="th-TH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1.4.2 Portfolio Analysis :</a:t>
            </a:r>
            <a:r>
              <a:rPr lang="th-TH" sz="18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กระทรวง..................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718002"/>
              </p:ext>
            </p:extLst>
          </p:nvPr>
        </p:nvGraphicFramePr>
        <p:xfrm>
          <a:off x="1691681" y="1690081"/>
          <a:ext cx="6583239" cy="385027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94413"/>
                <a:gridCol w="2194413"/>
                <a:gridCol w="2194413"/>
              </a:tblGrid>
              <a:tr h="1190941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spc="-1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6899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2433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94891" y="1207491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แข็งแรง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3291" y="1203284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ปานกลาง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3091" y="1203284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อ่อนแอ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3931" y="2151233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สูง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9200" y="3333152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กลาง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0095" y="838407"/>
            <a:ext cx="7064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ระดับความเข้มแข็งและขีด</a:t>
            </a:r>
            <a:r>
              <a:rPr lang="th-TH" sz="16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ความสามารถของ</a:t>
            </a:r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องค์การ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1914212" y="3261564"/>
            <a:ext cx="4796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ระดับความสำคัญทางยุทธศาสตร์</a:t>
            </a:r>
          </a:p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ต่อการขับเคลื่อนยุทธศาสตร์ประเทศ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641" y="4610900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5361" y="5616864"/>
            <a:ext cx="84910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6938" indent="-896938"/>
            <a:r>
              <a:rPr lang="th-TH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แกนตั้ง “ระดับความสำคัญทางยุทธศาสตร์ต่อการขับเคลื่อนยุทธศาสตร์ประเทศ” หมายถึง ภารกิจนั้น ๆ แนวโน้มในอนาคตยังคงมีความสำคัญต่อการขับเคลื่อนพัฒนาประเทศอยู่หรือไม่  หรือความสำคัญจะลดลง โดยมีเทคโนโลยีหรือภารกิจแบบใหม่เข้ามาทดแทน</a:t>
            </a:r>
            <a:endParaRPr lang="en-US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6938" indent="-180975"/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แกนนอน “ระดับความเข้มแข็งและขีด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ความสามารถของ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องค์การ” หมายถึง ความพร้อมหรือขีดความสามารถ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(capacity)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ขององค์การในการดำเนินภารกิจนั้น ๆ (สามารถใช้ผลการวิเคราะห์หัวข้อ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1.3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ประกอบการพิจารณา)</a:t>
            </a:r>
            <a:endParaRPr lang="en-US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715963"/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Portfolio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ของกระทรวง เกิดจากการวิเคราะห์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Portfolio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ของแต่ละกรมรวมกัน </a:t>
            </a:r>
            <a:b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ขนาดของ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bubble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ในแต่ละช่อง แสดงถึงจำนวนอัตรากำลังรวมของแต่ละภารกิจของแต่ละกรมที่ตกอยู่ในช่องเดียวกัน</a:t>
            </a: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flipV="1">
            <a:off x="1475656" y="1594892"/>
            <a:ext cx="0" cy="388843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H="1">
            <a:off x="1566266" y="1556792"/>
            <a:ext cx="6708654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7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99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7"/>
          <p:cNvSpPr/>
          <p:nvPr/>
        </p:nvSpPr>
        <p:spPr>
          <a:xfrm>
            <a:off x="35496" y="92616"/>
            <a:ext cx="9032614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990600" indent="-99060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</a:t>
            </a: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1.4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การวิเคราะห์บทบาทหน้าที่และภารกิจของกระทรวงในอนาคต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1.4.2 Portfolio Analysis :</a:t>
            </a:r>
            <a:r>
              <a:rPr lang="th-TH" sz="1400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กรม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.................. (ทุกกรมในสังกัดกระทรวง)</a:t>
            </a:r>
            <a:endParaRPr lang="th-TH" sz="1400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76088"/>
              </p:ext>
            </p:extLst>
          </p:nvPr>
        </p:nvGraphicFramePr>
        <p:xfrm>
          <a:off x="1332842" y="1690081"/>
          <a:ext cx="7277757" cy="34849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25919"/>
                <a:gridCol w="2425919"/>
                <a:gridCol w="2425919"/>
              </a:tblGrid>
              <a:tr h="1018839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spc="-1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3988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02123"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9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94891" y="1207491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แข็งแรง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3291" y="1203284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ปานกลาง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3091" y="1203284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อ่อนแอ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3266" y="2223480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สูง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3266" y="3723728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กลาง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0095" y="838407"/>
            <a:ext cx="7064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ระดับความเข้มแข็งและขีด</a:t>
            </a:r>
            <a:r>
              <a:rPr lang="th-TH" sz="16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ความสามารถของ</a:t>
            </a:r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องค์การ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1914212" y="3374516"/>
            <a:ext cx="4796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ระดับความสำคัญทางยุทธศาสตร์</a:t>
            </a:r>
          </a:p>
          <a:p>
            <a:pPr algn="ctr"/>
            <a:r>
              <a:rPr lang="th-TH" sz="16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ต่อการขับเคลื่อนยุทธศาสตร์ประเทศ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3266" y="4941168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543" y="5517232"/>
            <a:ext cx="85689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6938" indent="-896938"/>
            <a:r>
              <a:rPr lang="th-TH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1.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แกนตั้ง “ระดับความสำคัญทางยุทธศาสตร์ต่อการขับเคลื่อนยุทธศาสตร์ประเทศ” หมายถึง ภารกิจนั้น ๆ แนวโน้มในอนาคตยังคงมีความสำคัญต่อการขับเคลื่อนพัฒนาประเทศอยู่หรือไม่  หรือความสำคัญจะลดลง โดยมีเทคโนโลยีหรือภารกิจแบบใหม่เข้ามาทดแทน</a:t>
            </a:r>
            <a:endParaRPr lang="en-US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44563" indent="-228600">
              <a:buFontTx/>
              <a:buAutoNum type="arabicPeriod" startAt="2"/>
            </a:pP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แกนนอน “ระดับความเข้มแข็งและขีด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ความสามารถของ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องค์การ” หมายถึง ความพร้อมหรือขีดความสามารถ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(capacity)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ขององค์การในการดำเนินภารกิจนั้น ๆ (สามารถใช้ผลการวิเคราะห์หัวข้อ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1.3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ประกอบการพิจารณา)</a:t>
            </a:r>
          </a:p>
          <a:p>
            <a:pPr marL="944563" indent="-228600">
              <a:buFontTx/>
              <a:buAutoNum type="arabicPeriod" startAt="2"/>
            </a:pP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ในการวิเคราะห์ให้พิจารณาจากภารกิจหลักไม่เกิน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ภารกิจหลัก (เป็นผลจากข้อมูลหัวข้อ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2.1.1 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2.2.1)</a:t>
            </a:r>
            <a:endParaRPr lang="th-TH" sz="1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44563" indent="-228600">
              <a:buFontTx/>
              <a:buAutoNum type="arabicPeriod" startAt="2"/>
            </a:pP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ขนาดของ</a:t>
            </a:r>
            <a:r>
              <a:rPr lang="en-US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bubble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แสดงถึงจำนวนอัตรากำลัง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ของภารกิจ</a:t>
            </a:r>
            <a:r>
              <a:rPr lang="th-TH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/งานนั้น </a:t>
            </a:r>
            <a:r>
              <a:rPr lang="th-TH" sz="11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ๆ</a:t>
            </a:r>
          </a:p>
          <a:p>
            <a:pPr marL="944563" indent="-228600">
              <a:buFontTx/>
              <a:buAutoNum type="arabicPeriod" startAt="2"/>
            </a:pPr>
            <a:r>
              <a:rPr lang="th-TH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ให้สรุปแบบฟอร์ม </a:t>
            </a:r>
            <a:r>
              <a:rPr lang="en-US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1.4.2 </a:t>
            </a:r>
            <a:r>
              <a:rPr lang="th-TH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ในระดับกรม เป็นแบบฟอร์ม </a:t>
            </a:r>
            <a:r>
              <a:rPr lang="en-US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1.4.2 </a:t>
            </a:r>
            <a:r>
              <a:rPr lang="th-TH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ในระดับกระทรวง</a:t>
            </a:r>
            <a:endParaRPr lang="th-TH" sz="11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flipV="1">
            <a:off x="1210095" y="1641981"/>
            <a:ext cx="0" cy="351521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H="1">
            <a:off x="1331640" y="1557916"/>
            <a:ext cx="7200801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z="1200" smtClean="0">
                <a:solidFill>
                  <a:prstClr val="black">
                    <a:tint val="75000"/>
                  </a:prstClr>
                </a:solidFill>
                <a:ea typeface="Tahoma" pitchFamily="34" charset="0"/>
              </a:rPr>
              <a:pPr/>
              <a:t>8</a:t>
            </a:fld>
            <a:endParaRPr lang="th-TH" sz="1200" dirty="0">
              <a:solidFill>
                <a:prstClr val="black">
                  <a:tint val="75000"/>
                </a:prstClr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2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7127325" y="6482368"/>
            <a:ext cx="2057400" cy="365125"/>
          </a:xfrm>
        </p:spPr>
        <p:txBody>
          <a:bodyPr/>
          <a:lstStyle/>
          <a:p>
            <a:fld id="{C7D103AA-8845-4AAA-8DCD-945F174AEA28}" type="slidenum">
              <a:rPr lang="th-TH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9</a:t>
            </a:fld>
            <a:endParaRPr lang="th-TH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Rectangle 37"/>
          <p:cNvSpPr/>
          <p:nvPr/>
        </p:nvSpPr>
        <p:spPr>
          <a:xfrm>
            <a:off x="0" y="94084"/>
            <a:ext cx="9927575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marL="990600" indent="-990600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: บทวิเคราะห์ภาพรวมของกระทรวง </a:t>
            </a:r>
            <a:r>
              <a:rPr lang="en-US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1.4</a:t>
            </a:r>
            <a:r>
              <a:rPr lang="th-TH" sz="1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การวิเคราะห์บทบาทหน้าที่และภารกิจของกระทรวงในอนาคต</a:t>
            </a:r>
            <a:r>
              <a:rPr lang="en-US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แบบฟอร์ม </a:t>
            </a:r>
            <a:r>
              <a:rPr lang="en-US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1.4.3 Business Model :</a:t>
            </a:r>
            <a:r>
              <a:rPr lang="th-TH" sz="1400" b="1" kern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กระทรวง.....................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79512" y="2420888"/>
            <a:ext cx="8763000" cy="2376264"/>
          </a:xfrm>
          <a:prstGeom prst="roundRect">
            <a:avLst>
              <a:gd name="adj" fmla="val 5129"/>
            </a:avLst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solidFill>
                <a:prstClr val="white"/>
              </a:solidFill>
            </a:endParaRPr>
          </a:p>
        </p:txBody>
      </p:sp>
      <p:sp>
        <p:nvSpPr>
          <p:cNvPr id="69" name="Rectangle 55"/>
          <p:cNvSpPr/>
          <p:nvPr/>
        </p:nvSpPr>
        <p:spPr>
          <a:xfrm>
            <a:off x="323528" y="2420888"/>
            <a:ext cx="2520280" cy="411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h-TH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งาน..........................</a:t>
            </a:r>
            <a:r>
              <a:rPr lang="en-US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  <a:r>
              <a:rPr lang="th-TH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38223" y="910725"/>
            <a:ext cx="8654257" cy="1150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ให้ส่วนราชการเสนอ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 Model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หรือรูปแบบวิธีการทำงานแบบใหม่ ในแต่ละงานที่สำคัญและครอบคลุมทุกกรม ที่เป็นผลจากการวิเคราะห์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Portfolio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ในหัวข้อ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1.4.2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และผลการวิเคราะห์การปรับบทบาทภารกิจของกรมในหัวข้อ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2.2.1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เพื่อให้กระทรวงสามารถบรรลุ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 Proposition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ที่กำหนดไว้ได้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88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Rectangle"/>
</p:tagLst>
</file>

<file path=ppt/theme/theme1.xml><?xml version="1.0" encoding="utf-8"?>
<a:theme xmlns:a="http://schemas.openxmlformats.org/drawingml/2006/main" name="1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0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2331</Words>
  <Application>Microsoft Office PowerPoint</Application>
  <PresentationFormat>นำเสนอทางหน้าจอ (4:3)</PresentationFormat>
  <Paragraphs>642</Paragraphs>
  <Slides>21</Slides>
  <Notes>18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6</vt:i4>
      </vt:variant>
      <vt:variant>
        <vt:lpstr>ชื่อเรื่องภาพนิ่ง</vt:lpstr>
      </vt:variant>
      <vt:variant>
        <vt:i4>21</vt:i4>
      </vt:variant>
    </vt:vector>
  </HeadingPairs>
  <TitlesOfParts>
    <vt:vector size="27" baseType="lpstr">
      <vt:lpstr>18_Office Theme</vt:lpstr>
      <vt:lpstr>15_Office Theme</vt:lpstr>
      <vt:lpstr>10_Office Theme</vt:lpstr>
      <vt:lpstr>16_Office Theme</vt:lpstr>
      <vt:lpstr>17_Office Theme</vt:lpstr>
      <vt:lpstr>19_Office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OPDC</dc:creator>
  <cp:lastModifiedBy>OPDC</cp:lastModifiedBy>
  <cp:revision>53</cp:revision>
  <cp:lastPrinted>2017-10-16T09:49:29Z</cp:lastPrinted>
  <dcterms:created xsi:type="dcterms:W3CDTF">2017-09-26T07:52:01Z</dcterms:created>
  <dcterms:modified xsi:type="dcterms:W3CDTF">2017-10-16T09:56:41Z</dcterms:modified>
</cp:coreProperties>
</file>