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0" r:id="rId4"/>
    <p:sldMasterId id="2147483798" r:id="rId5"/>
    <p:sldMasterId id="2147483838" r:id="rId6"/>
    <p:sldMasterId id="2147483844" r:id="rId7"/>
    <p:sldMasterId id="2147483858" r:id="rId8"/>
    <p:sldMasterId id="2147483865" r:id="rId9"/>
  </p:sldMasterIdLst>
  <p:notesMasterIdLst>
    <p:notesMasterId r:id="rId80"/>
  </p:notesMasterIdLst>
  <p:sldIdLst>
    <p:sldId id="12336" r:id="rId10"/>
    <p:sldId id="12246" r:id="rId11"/>
    <p:sldId id="12248" r:id="rId12"/>
    <p:sldId id="12250" r:id="rId13"/>
    <p:sldId id="12129" r:id="rId14"/>
    <p:sldId id="12308" r:id="rId15"/>
    <p:sldId id="12243" r:id="rId16"/>
    <p:sldId id="12244" r:id="rId17"/>
    <p:sldId id="12312" r:id="rId18"/>
    <p:sldId id="12337" r:id="rId19"/>
    <p:sldId id="12145" r:id="rId20"/>
    <p:sldId id="12146" r:id="rId21"/>
    <p:sldId id="12240" r:id="rId22"/>
    <p:sldId id="12237" r:id="rId23"/>
    <p:sldId id="12317" r:id="rId24"/>
    <p:sldId id="12241" r:id="rId25"/>
    <p:sldId id="12251" r:id="rId26"/>
    <p:sldId id="12254" r:id="rId27"/>
    <p:sldId id="12255" r:id="rId28"/>
    <p:sldId id="12256" r:id="rId29"/>
    <p:sldId id="12257" r:id="rId30"/>
    <p:sldId id="12265" r:id="rId31"/>
    <p:sldId id="12239" r:id="rId32"/>
    <p:sldId id="12260" r:id="rId33"/>
    <p:sldId id="12242" r:id="rId34"/>
    <p:sldId id="12261" r:id="rId35"/>
    <p:sldId id="12262" r:id="rId36"/>
    <p:sldId id="12264" r:id="rId37"/>
    <p:sldId id="12263" r:id="rId38"/>
    <p:sldId id="12266" r:id="rId39"/>
    <p:sldId id="900" r:id="rId40"/>
    <p:sldId id="12267" r:id="rId41"/>
    <p:sldId id="12268" r:id="rId42"/>
    <p:sldId id="12269" r:id="rId43"/>
    <p:sldId id="12271" r:id="rId44"/>
    <p:sldId id="12272" r:id="rId45"/>
    <p:sldId id="12318" r:id="rId46"/>
    <p:sldId id="12273" r:id="rId47"/>
    <p:sldId id="12335" r:id="rId48"/>
    <p:sldId id="12311" r:id="rId49"/>
    <p:sldId id="12274" r:id="rId50"/>
    <p:sldId id="12252" r:id="rId51"/>
    <p:sldId id="12253" r:id="rId52"/>
    <p:sldId id="12310" r:id="rId53"/>
    <p:sldId id="12315" r:id="rId54"/>
    <p:sldId id="12339" r:id="rId55"/>
    <p:sldId id="12359" r:id="rId56"/>
    <p:sldId id="12360" r:id="rId57"/>
    <p:sldId id="12279" r:id="rId58"/>
    <p:sldId id="12281" r:id="rId59"/>
    <p:sldId id="12283" r:id="rId60"/>
    <p:sldId id="12316" r:id="rId61"/>
    <p:sldId id="12284" r:id="rId62"/>
    <p:sldId id="12285" r:id="rId63"/>
    <p:sldId id="12286" r:id="rId64"/>
    <p:sldId id="12287" r:id="rId65"/>
    <p:sldId id="12288" r:id="rId66"/>
    <p:sldId id="12289" r:id="rId67"/>
    <p:sldId id="12291" r:id="rId68"/>
    <p:sldId id="12292" r:id="rId69"/>
    <p:sldId id="12293" r:id="rId70"/>
    <p:sldId id="12340" r:id="rId71"/>
    <p:sldId id="12294" r:id="rId72"/>
    <p:sldId id="12295" r:id="rId73"/>
    <p:sldId id="12296" r:id="rId74"/>
    <p:sldId id="12297" r:id="rId75"/>
    <p:sldId id="12298" r:id="rId76"/>
    <p:sldId id="12299" r:id="rId77"/>
    <p:sldId id="12300" r:id="rId78"/>
    <p:sldId id="12301" r:id="rId79"/>
  </p:sldIdLst>
  <p:sldSz cx="12192000" cy="6858000"/>
  <p:notesSz cx="6799263" cy="9929813"/>
  <p:embeddedFontLst>
    <p:embeddedFont>
      <p:font typeface="맑은 고딕" panose="020B0503020000020004" pitchFamily="34" charset="-127"/>
      <p:regular r:id="rId81"/>
      <p:bold r:id="rId82"/>
    </p:embeddedFont>
    <p:embeddedFont>
      <p:font typeface="Albertus Extra Bold" panose="020B0604020202020204" charset="0"/>
      <p:regular r:id="rId83"/>
    </p:embeddedFont>
    <p:embeddedFont>
      <p:font typeface="Calibri" panose="020F0502020204030204" pitchFamily="34" charset="0"/>
      <p:regular r:id="rId84"/>
      <p:bold r:id="rId85"/>
      <p:italic r:id="rId86"/>
      <p:boldItalic r:id="rId87"/>
    </p:embeddedFont>
    <p:embeddedFont>
      <p:font typeface="Calibri Light" panose="020F0302020204030204" pitchFamily="34" charset="0"/>
      <p:regular r:id="rId88"/>
      <p:italic r:id="rId89"/>
    </p:embeddedFont>
    <p:embeddedFont>
      <p:font typeface="Impact" panose="020B0806030902050204" pitchFamily="34" charset="0"/>
      <p:regular r:id="rId90"/>
    </p:embeddedFont>
    <p:embeddedFont>
      <p:font typeface="Kristen ITC" panose="03050502040202030202" pitchFamily="66" charset="0"/>
      <p:regular r:id="rId91"/>
    </p:embeddedFont>
    <p:embeddedFont>
      <p:font typeface="Roboto Condensed Light" panose="02000000000000000000" pitchFamily="2" charset="0"/>
      <p:regular r:id="rId92"/>
      <p:italic r:id="rId93"/>
    </p:embeddedFont>
    <p:embeddedFont>
      <p:font typeface="Squada One" panose="020B0604020202020204" charset="0"/>
      <p:regular r:id="rId94"/>
    </p:embeddedFont>
    <p:embeddedFont>
      <p:font typeface="Tahoma" panose="020B0604030504040204" pitchFamily="34" charset="0"/>
      <p:regular r:id="rId95"/>
      <p:bold r:id="rId96"/>
    </p:embeddedFont>
    <p:embeddedFont>
      <p:font typeface="TH Sarabun New" panose="020B0500040200020003" pitchFamily="34" charset="-34"/>
      <p:regular r:id="rId97"/>
      <p:bold r:id="rId98"/>
      <p:italic r:id="rId99"/>
      <p:boldItalic r:id="rId100"/>
    </p:embeddedFont>
    <p:embeddedFont>
      <p:font typeface="TH SarabunPSK" panose="020B0500040200020003" pitchFamily="34" charset="-34"/>
      <p:regular r:id="rId101"/>
      <p:bold r:id="rId102"/>
      <p:italic r:id="rId103"/>
      <p:boldItalic r:id="rId104"/>
    </p:embeddedFont>
    <p:embeddedFont>
      <p:font typeface="THSarabunPSK" panose="020B0500040200020003" pitchFamily="34" charset="-34"/>
      <p:regular r:id="rId10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ภาพรวม" id="{76B4916F-DF63-4190-B5C9-31E0639DBA6F}">
          <p14:sldIdLst>
            <p14:sldId id="12336"/>
            <p14:sldId id="12246"/>
            <p14:sldId id="12248"/>
          </p14:sldIdLst>
        </p14:section>
        <p14:section name="1 e-Service" id="{1D23CF69-D03F-4AFD-A41F-7CAD99F44FC2}">
          <p14:sldIdLst>
            <p14:sldId id="12250"/>
            <p14:sldId id="12129"/>
            <p14:sldId id="12308"/>
            <p14:sldId id="12243"/>
            <p14:sldId id="12244"/>
            <p14:sldId id="12312"/>
            <p14:sldId id="12337"/>
            <p14:sldId id="12145"/>
            <p14:sldId id="12146"/>
            <p14:sldId id="12240"/>
            <p14:sldId id="12237"/>
            <p14:sldId id="12317"/>
            <p14:sldId id="12241"/>
          </p14:sldIdLst>
        </p14:section>
        <p14:section name="2 Open Data" id="{4EB61B96-75A4-44BE-8551-6A6D9B370FF4}">
          <p14:sldIdLst>
            <p14:sldId id="12251"/>
            <p14:sldId id="12254"/>
            <p14:sldId id="12255"/>
            <p14:sldId id="12256"/>
            <p14:sldId id="12257"/>
            <p14:sldId id="12265"/>
            <p14:sldId id="12239"/>
            <p14:sldId id="12260"/>
            <p14:sldId id="12242"/>
            <p14:sldId id="12261"/>
            <p14:sldId id="12262"/>
            <p14:sldId id="12264"/>
            <p14:sldId id="12263"/>
            <p14:sldId id="12266"/>
            <p14:sldId id="900"/>
            <p14:sldId id="12267"/>
            <p14:sldId id="12268"/>
            <p14:sldId id="12269"/>
            <p14:sldId id="12271"/>
            <p14:sldId id="12272"/>
            <p14:sldId id="12318"/>
            <p14:sldId id="12273"/>
            <p14:sldId id="12335"/>
            <p14:sldId id="12311"/>
            <p14:sldId id="12274"/>
          </p14:sldIdLst>
        </p14:section>
        <p14:section name="3-4 Sharing Data/Digitalize Process" id="{57B49CD5-99A0-4DBB-9E19-9ABEAABF0C0D}">
          <p14:sldIdLst>
            <p14:sldId id="12252"/>
            <p14:sldId id="12253"/>
            <p14:sldId id="12310"/>
            <p14:sldId id="12315"/>
          </p14:sldIdLst>
        </p14:section>
        <p14:section name="2.2 PMQA" id="{2BE1C857-8067-4CDC-889A-6DF232EE4022}">
          <p14:sldIdLst>
            <p14:sldId id="12339"/>
            <p14:sldId id="12359"/>
            <p14:sldId id="12360"/>
          </p14:sldIdLst>
        </p14:section>
        <p14:section name="แผนการดำเนินงาน" id="{65501D4B-8E1A-47DD-B57B-17EF554814F4}">
          <p14:sldIdLst>
            <p14:sldId id="12279"/>
          </p14:sldIdLst>
        </p14:section>
        <p14:section name="Backup" id="{B1F56C01-CECF-489A-95E7-44CFCA2ABC6A}">
          <p14:sldIdLst>
            <p14:sldId id="12281"/>
            <p14:sldId id="12283"/>
            <p14:sldId id="12316"/>
            <p14:sldId id="12284"/>
            <p14:sldId id="12285"/>
            <p14:sldId id="12286"/>
            <p14:sldId id="12287"/>
            <p14:sldId id="12288"/>
            <p14:sldId id="12289"/>
            <p14:sldId id="12291"/>
            <p14:sldId id="12292"/>
            <p14:sldId id="12293"/>
            <p14:sldId id="12340"/>
            <p14:sldId id="12294"/>
            <p14:sldId id="12295"/>
            <p14:sldId id="12296"/>
            <p14:sldId id="12297"/>
            <p14:sldId id="12298"/>
            <p14:sldId id="12299"/>
            <p14:sldId id="12300"/>
            <p14:sldId id="12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  <a:srgbClr val="A9D18E"/>
    <a:srgbClr val="C5E0B4"/>
    <a:srgbClr val="E1EFD8"/>
    <a:srgbClr val="D3DEF1"/>
    <a:srgbClr val="D9D9D9"/>
    <a:srgbClr val="A3CE88"/>
    <a:srgbClr val="B4C6E7"/>
    <a:srgbClr val="EBF1E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595" autoAdjust="0"/>
  </p:normalViewPr>
  <p:slideViewPr>
    <p:cSldViewPr snapToGrid="0">
      <p:cViewPr varScale="1">
        <p:scale>
          <a:sx n="48" d="100"/>
          <a:sy n="48" d="100"/>
        </p:scale>
        <p:origin x="130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" Target="slides/slide7.xml"/><Relationship Id="rId107" Type="http://schemas.openxmlformats.org/officeDocument/2006/relationships/viewProps" Target="viewProps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font" Target="fonts/font22.fntdata"/><Relationship Id="rId5" Type="http://schemas.openxmlformats.org/officeDocument/2006/relationships/slideMaster" Target="slideMasters/slideMaster2.xml"/><Relationship Id="rId90" Type="http://schemas.openxmlformats.org/officeDocument/2006/relationships/font" Target="fonts/font10.fntdata"/><Relationship Id="rId95" Type="http://schemas.openxmlformats.org/officeDocument/2006/relationships/font" Target="fonts/font15.fntdata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font" Target="fonts/font23.fntdata"/><Relationship Id="rId108" Type="http://schemas.openxmlformats.org/officeDocument/2006/relationships/theme" Target="theme/theme1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font" Target="fonts/font11.fntdata"/><Relationship Id="rId96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presProps" Target="pres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font" Target="fonts/font14.fntdata"/><Relationship Id="rId99" Type="http://schemas.openxmlformats.org/officeDocument/2006/relationships/font" Target="fonts/font19.fntdata"/><Relationship Id="rId101" Type="http://schemas.openxmlformats.org/officeDocument/2006/relationships/font" Target="fonts/font21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tableStyles" Target="tableStyles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font" Target="fonts/font17.fntdata"/><Relationship Id="rId104" Type="http://schemas.openxmlformats.org/officeDocument/2006/relationships/font" Target="fonts/font24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92" Type="http://schemas.openxmlformats.org/officeDocument/2006/relationships/font" Target="fonts/font12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font" Target="fonts/font7.fntdata"/><Relationship Id="rId61" Type="http://schemas.openxmlformats.org/officeDocument/2006/relationships/slide" Target="slides/slide52.xml"/><Relationship Id="rId82" Type="http://schemas.openxmlformats.org/officeDocument/2006/relationships/font" Target="fonts/font2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font" Target="fonts/font20.fntdata"/><Relationship Id="rId105" Type="http://schemas.openxmlformats.org/officeDocument/2006/relationships/font" Target="fonts/font25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font" Target="fonts/font13.fntdata"/><Relationship Id="rId98" Type="http://schemas.openxmlformats.org/officeDocument/2006/relationships/font" Target="fonts/font18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font" Target="fonts/font3.fntdata"/><Relationship Id="rId88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13BEFE-6BDB-49A4-B945-C2F72EF5994F}" type="doc">
      <dgm:prSet loTypeId="urn:microsoft.com/office/officeart/2005/8/layout/hProcess7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D35AEC5-B9C3-47EF-AC98-6DDE474E4EAB}">
      <dgm:prSet phldrT="[Text]"/>
      <dgm:spPr>
        <a:xfrm>
          <a:off x="2103" y="0"/>
          <a:ext cx="5356514" cy="3982851"/>
        </a:xfrm>
        <a:prstGeom prst="roundRect">
          <a:avLst>
            <a:gd name="adj" fmla="val 5000"/>
          </a:avLst>
        </a:prstGeom>
        <a:solidFill>
          <a:srgbClr val="88D3CE">
            <a:shade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Data Catalog</a:t>
          </a:r>
        </a:p>
      </dgm:t>
    </dgm:pt>
    <dgm:pt modelId="{C2E2A111-6222-4844-BEAE-32921ECA2D37}" type="parTrans" cxnId="{68F46B3C-9188-454B-9E2E-84B4DDC24711}">
      <dgm:prSet/>
      <dgm:spPr/>
      <dgm:t>
        <a:bodyPr/>
        <a:lstStyle/>
        <a:p>
          <a:endParaRPr lang="en-US"/>
        </a:p>
      </dgm:t>
    </dgm:pt>
    <dgm:pt modelId="{0E610E71-A1FC-48FF-A929-F76E8058BFBC}" type="sibTrans" cxnId="{68F46B3C-9188-454B-9E2E-84B4DDC24711}">
      <dgm:prSet/>
      <dgm:spPr/>
      <dgm:t>
        <a:bodyPr/>
        <a:lstStyle/>
        <a:p>
          <a:endParaRPr lang="en-US"/>
        </a:p>
      </dgm:t>
    </dgm:pt>
    <dgm:pt modelId="{C4B804A2-8BE7-4841-9DA2-CAFD626403BB}">
      <dgm:prSet phldrT="[Text]"/>
      <dgm:spPr>
        <a:xfrm>
          <a:off x="5546095" y="0"/>
          <a:ext cx="5356514" cy="3982851"/>
        </a:xfrm>
        <a:prstGeom prst="roundRect">
          <a:avLst>
            <a:gd name="adj" fmla="val 5000"/>
          </a:avLst>
        </a:prstGeom>
        <a:solidFill>
          <a:srgbClr val="88D3CE">
            <a:shade val="50000"/>
            <a:hueOff val="-39440"/>
            <a:satOff val="18194"/>
            <a:lumOff val="35383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595959"/>
              </a:solidFill>
              <a:latin typeface="Arial"/>
              <a:ea typeface="+mn-ea"/>
              <a:cs typeface="+mn-cs"/>
            </a:rPr>
            <a:t>Open Data</a:t>
          </a:r>
        </a:p>
      </dgm:t>
    </dgm:pt>
    <dgm:pt modelId="{39157E66-AAA1-4341-9899-1FA93A30572D}" type="parTrans" cxnId="{3B4BA9B2-B543-47C0-ACE0-A2A5B4BF1D4C}">
      <dgm:prSet/>
      <dgm:spPr/>
      <dgm:t>
        <a:bodyPr/>
        <a:lstStyle/>
        <a:p>
          <a:endParaRPr lang="en-US"/>
        </a:p>
      </dgm:t>
    </dgm:pt>
    <dgm:pt modelId="{33F7BC70-E278-4254-B95C-0E320F272800}" type="sibTrans" cxnId="{3B4BA9B2-B543-47C0-ACE0-A2A5B4BF1D4C}">
      <dgm:prSet/>
      <dgm:spPr/>
      <dgm:t>
        <a:bodyPr/>
        <a:lstStyle/>
        <a:p>
          <a:endParaRPr lang="en-US"/>
        </a:p>
      </dgm:t>
    </dgm:pt>
    <dgm:pt modelId="{618C1255-C6CC-4BC2-9359-6B761604DEC5}" type="pres">
      <dgm:prSet presAssocID="{A913BEFE-6BDB-49A4-B945-C2F72EF5994F}" presName="Name0" presStyleCnt="0">
        <dgm:presLayoutVars>
          <dgm:dir/>
          <dgm:animLvl val="lvl"/>
          <dgm:resizeHandles val="exact"/>
        </dgm:presLayoutVars>
      </dgm:prSet>
      <dgm:spPr/>
    </dgm:pt>
    <dgm:pt modelId="{8FBE8ED5-D6A1-4501-92FD-7F8CD2C275EC}" type="pres">
      <dgm:prSet presAssocID="{3D35AEC5-B9C3-47EF-AC98-6DDE474E4EAB}" presName="compositeNode" presStyleCnt="0">
        <dgm:presLayoutVars>
          <dgm:bulletEnabled val="1"/>
        </dgm:presLayoutVars>
      </dgm:prSet>
      <dgm:spPr/>
    </dgm:pt>
    <dgm:pt modelId="{21FF68FD-CCE6-4580-900C-60A4AE7E1B4D}" type="pres">
      <dgm:prSet presAssocID="{3D35AEC5-B9C3-47EF-AC98-6DDE474E4EAB}" presName="bgRect" presStyleLbl="node1" presStyleIdx="0" presStyleCnt="2"/>
      <dgm:spPr/>
    </dgm:pt>
    <dgm:pt modelId="{8AF057EC-5CAC-4B08-B21A-BC5AA9C3FA10}" type="pres">
      <dgm:prSet presAssocID="{3D35AEC5-B9C3-47EF-AC98-6DDE474E4EAB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174EB479-5499-45B1-A8D3-04F34AD62209}" type="pres">
      <dgm:prSet presAssocID="{0E610E71-A1FC-48FF-A929-F76E8058BFBC}" presName="hSp" presStyleCnt="0"/>
      <dgm:spPr/>
    </dgm:pt>
    <dgm:pt modelId="{95DE40B1-38F3-4071-9CD6-093C2662281A}" type="pres">
      <dgm:prSet presAssocID="{0E610E71-A1FC-48FF-A929-F76E8058BFBC}" presName="vProcSp" presStyleCnt="0"/>
      <dgm:spPr/>
    </dgm:pt>
    <dgm:pt modelId="{E6C8C87B-238D-46B5-896A-FBD77732C6A0}" type="pres">
      <dgm:prSet presAssocID="{0E610E71-A1FC-48FF-A929-F76E8058BFBC}" presName="vSp1" presStyleCnt="0"/>
      <dgm:spPr/>
    </dgm:pt>
    <dgm:pt modelId="{B346E9D8-1D0A-4F4F-A4C4-C28FDD106086}" type="pres">
      <dgm:prSet presAssocID="{0E610E71-A1FC-48FF-A929-F76E8058BFBC}" presName="simulatedConn" presStyleLbl="solidFgAcc1" presStyleIdx="0" presStyleCnt="1" custScaleX="60026" custLinFactY="-10976" custLinFactNeighborY="-100000"/>
      <dgm:spPr>
        <a:xfrm rot="5400000">
          <a:off x="5280160" y="2836435"/>
          <a:ext cx="585436" cy="482295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8D3CE">
              <a:shade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C90C0AEE-4E7F-4E4D-8B9D-2874564E2E40}" type="pres">
      <dgm:prSet presAssocID="{0E610E71-A1FC-48FF-A929-F76E8058BFBC}" presName="vSp2" presStyleCnt="0"/>
      <dgm:spPr/>
    </dgm:pt>
    <dgm:pt modelId="{C9A3FE00-AF06-425B-A006-80B03873F975}" type="pres">
      <dgm:prSet presAssocID="{0E610E71-A1FC-48FF-A929-F76E8058BFBC}" presName="sibTrans" presStyleCnt="0"/>
      <dgm:spPr/>
    </dgm:pt>
    <dgm:pt modelId="{EF590E98-82B6-4B7B-8A75-149BBC989C05}" type="pres">
      <dgm:prSet presAssocID="{C4B804A2-8BE7-4841-9DA2-CAFD626403BB}" presName="compositeNode" presStyleCnt="0">
        <dgm:presLayoutVars>
          <dgm:bulletEnabled val="1"/>
        </dgm:presLayoutVars>
      </dgm:prSet>
      <dgm:spPr/>
    </dgm:pt>
    <dgm:pt modelId="{B8B865F8-1874-44C6-9D4E-F3038E13BCF2}" type="pres">
      <dgm:prSet presAssocID="{C4B804A2-8BE7-4841-9DA2-CAFD626403BB}" presName="bgRect" presStyleLbl="node1" presStyleIdx="1" presStyleCnt="2"/>
      <dgm:spPr/>
    </dgm:pt>
    <dgm:pt modelId="{9878BB2E-096A-41C2-BA51-C51FED3446E4}" type="pres">
      <dgm:prSet presAssocID="{C4B804A2-8BE7-4841-9DA2-CAFD626403BB}" presName="parentNode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31D4C20-4811-4D0A-BD73-A5628B070103}" type="presOf" srcId="{A913BEFE-6BDB-49A4-B945-C2F72EF5994F}" destId="{618C1255-C6CC-4BC2-9359-6B761604DEC5}" srcOrd="0" destOrd="0" presId="urn:microsoft.com/office/officeart/2005/8/layout/hProcess7"/>
    <dgm:cxn modelId="{47649827-1ED2-4A45-878F-9D089202AAE3}" type="presOf" srcId="{C4B804A2-8BE7-4841-9DA2-CAFD626403BB}" destId="{9878BB2E-096A-41C2-BA51-C51FED3446E4}" srcOrd="1" destOrd="0" presId="urn:microsoft.com/office/officeart/2005/8/layout/hProcess7"/>
    <dgm:cxn modelId="{68F46B3C-9188-454B-9E2E-84B4DDC24711}" srcId="{A913BEFE-6BDB-49A4-B945-C2F72EF5994F}" destId="{3D35AEC5-B9C3-47EF-AC98-6DDE474E4EAB}" srcOrd="0" destOrd="0" parTransId="{C2E2A111-6222-4844-BEAE-32921ECA2D37}" sibTransId="{0E610E71-A1FC-48FF-A929-F76E8058BFBC}"/>
    <dgm:cxn modelId="{6CC4607D-B47F-43A9-BD1D-D97F2CEBE7C9}" type="presOf" srcId="{3D35AEC5-B9C3-47EF-AC98-6DDE474E4EAB}" destId="{21FF68FD-CCE6-4580-900C-60A4AE7E1B4D}" srcOrd="0" destOrd="0" presId="urn:microsoft.com/office/officeart/2005/8/layout/hProcess7"/>
    <dgm:cxn modelId="{02889C8F-358D-4C89-9AA4-9691FC5E9839}" type="presOf" srcId="{3D35AEC5-B9C3-47EF-AC98-6DDE474E4EAB}" destId="{8AF057EC-5CAC-4B08-B21A-BC5AA9C3FA10}" srcOrd="1" destOrd="0" presId="urn:microsoft.com/office/officeart/2005/8/layout/hProcess7"/>
    <dgm:cxn modelId="{19D0C492-0AAD-4328-BFE7-2EA52D89C092}" type="presOf" srcId="{C4B804A2-8BE7-4841-9DA2-CAFD626403BB}" destId="{B8B865F8-1874-44C6-9D4E-F3038E13BCF2}" srcOrd="0" destOrd="0" presId="urn:microsoft.com/office/officeart/2005/8/layout/hProcess7"/>
    <dgm:cxn modelId="{3B4BA9B2-B543-47C0-ACE0-A2A5B4BF1D4C}" srcId="{A913BEFE-6BDB-49A4-B945-C2F72EF5994F}" destId="{C4B804A2-8BE7-4841-9DA2-CAFD626403BB}" srcOrd="1" destOrd="0" parTransId="{39157E66-AAA1-4341-9899-1FA93A30572D}" sibTransId="{33F7BC70-E278-4254-B95C-0E320F272800}"/>
    <dgm:cxn modelId="{1D879D15-2DEB-4166-B3F4-B06F7D5E437E}" type="presParOf" srcId="{618C1255-C6CC-4BC2-9359-6B761604DEC5}" destId="{8FBE8ED5-D6A1-4501-92FD-7F8CD2C275EC}" srcOrd="0" destOrd="0" presId="urn:microsoft.com/office/officeart/2005/8/layout/hProcess7"/>
    <dgm:cxn modelId="{49DBE227-18D1-4528-B82A-2CECBEAF6B7D}" type="presParOf" srcId="{8FBE8ED5-D6A1-4501-92FD-7F8CD2C275EC}" destId="{21FF68FD-CCE6-4580-900C-60A4AE7E1B4D}" srcOrd="0" destOrd="0" presId="urn:microsoft.com/office/officeart/2005/8/layout/hProcess7"/>
    <dgm:cxn modelId="{9B44A48B-1160-47CC-98EA-799F61C6938F}" type="presParOf" srcId="{8FBE8ED5-D6A1-4501-92FD-7F8CD2C275EC}" destId="{8AF057EC-5CAC-4B08-B21A-BC5AA9C3FA10}" srcOrd="1" destOrd="0" presId="urn:microsoft.com/office/officeart/2005/8/layout/hProcess7"/>
    <dgm:cxn modelId="{79F1998C-A7D7-47E5-A5E7-36A285E1E115}" type="presParOf" srcId="{618C1255-C6CC-4BC2-9359-6B761604DEC5}" destId="{174EB479-5499-45B1-A8D3-04F34AD62209}" srcOrd="1" destOrd="0" presId="urn:microsoft.com/office/officeart/2005/8/layout/hProcess7"/>
    <dgm:cxn modelId="{19E22BB0-971F-404E-8E29-C3EA286C52C0}" type="presParOf" srcId="{618C1255-C6CC-4BC2-9359-6B761604DEC5}" destId="{95DE40B1-38F3-4071-9CD6-093C2662281A}" srcOrd="2" destOrd="0" presId="urn:microsoft.com/office/officeart/2005/8/layout/hProcess7"/>
    <dgm:cxn modelId="{7F854F78-C37D-46C6-8EB9-BC522DEDC880}" type="presParOf" srcId="{95DE40B1-38F3-4071-9CD6-093C2662281A}" destId="{E6C8C87B-238D-46B5-896A-FBD77732C6A0}" srcOrd="0" destOrd="0" presId="urn:microsoft.com/office/officeart/2005/8/layout/hProcess7"/>
    <dgm:cxn modelId="{BF3FB501-C829-4344-975F-1A7BF2875812}" type="presParOf" srcId="{95DE40B1-38F3-4071-9CD6-093C2662281A}" destId="{B346E9D8-1D0A-4F4F-A4C4-C28FDD106086}" srcOrd="1" destOrd="0" presId="urn:microsoft.com/office/officeart/2005/8/layout/hProcess7"/>
    <dgm:cxn modelId="{EF6C9880-D607-4EAF-AA06-A55DC9E62E8C}" type="presParOf" srcId="{95DE40B1-38F3-4071-9CD6-093C2662281A}" destId="{C90C0AEE-4E7F-4E4D-8B9D-2874564E2E40}" srcOrd="2" destOrd="0" presId="urn:microsoft.com/office/officeart/2005/8/layout/hProcess7"/>
    <dgm:cxn modelId="{9F0BEB8D-AF49-44F2-B41A-B5C93AF231E3}" type="presParOf" srcId="{618C1255-C6CC-4BC2-9359-6B761604DEC5}" destId="{C9A3FE00-AF06-425B-A006-80B03873F975}" srcOrd="3" destOrd="0" presId="urn:microsoft.com/office/officeart/2005/8/layout/hProcess7"/>
    <dgm:cxn modelId="{3C57B8CB-97CE-4A2D-AAFA-6BB1C651C55E}" type="presParOf" srcId="{618C1255-C6CC-4BC2-9359-6B761604DEC5}" destId="{EF590E98-82B6-4B7B-8A75-149BBC989C05}" srcOrd="4" destOrd="0" presId="urn:microsoft.com/office/officeart/2005/8/layout/hProcess7"/>
    <dgm:cxn modelId="{557470F2-7F39-43D3-BE50-5C58A45CA935}" type="presParOf" srcId="{EF590E98-82B6-4B7B-8A75-149BBC989C05}" destId="{B8B865F8-1874-44C6-9D4E-F3038E13BCF2}" srcOrd="0" destOrd="0" presId="urn:microsoft.com/office/officeart/2005/8/layout/hProcess7"/>
    <dgm:cxn modelId="{2F2B7DDB-0522-49F9-9736-1B67CBFFA0C8}" type="presParOf" srcId="{EF590E98-82B6-4B7B-8A75-149BBC989C05}" destId="{9878BB2E-096A-41C2-BA51-C51FED3446E4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22E920-8ACD-459F-8795-01A24D708548}" type="doc">
      <dgm:prSet loTypeId="urn:microsoft.com/office/officeart/2005/8/layout/lProcess3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BE04769-A9A1-4EE2-B36D-2933599C2E5D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รวบรวมข้อมูล</a:t>
          </a:r>
          <a:b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จากส่วนราชการ</a:t>
          </a:r>
          <a:r>
            <a:rPr lang="en-US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*</a:t>
          </a:r>
        </a:p>
      </dgm:t>
    </dgm:pt>
    <dgm:pt modelId="{B5205A0D-A770-4DB4-9663-72DC5E281A9B}" type="parTrans" cxnId="{06CB8CF1-B4E5-4E17-AE8F-A55559D40B7F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131B5A6-155C-444C-B226-07ADF72EA60F}" type="sibTrans" cxnId="{06CB8CF1-B4E5-4E17-AE8F-A55559D40B7F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01A35D3-5120-4CF7-8D1B-F522B1A75D05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จัดส่งข้อมูลให้ </a:t>
          </a:r>
          <a:r>
            <a:rPr lang="en-US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TMA</a:t>
          </a:r>
        </a:p>
      </dgm:t>
    </dgm:pt>
    <dgm:pt modelId="{493C6291-0A37-4469-86C1-3FF1137C75A2}" type="parTrans" cxnId="{BDB2D58E-79E8-4C7B-AA68-8FF088A4958E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463C4C1-0A7C-4366-83C1-6875E17B8539}" type="sibTrans" cxnId="{BDB2D58E-79E8-4C7B-AA68-8FF088A4958E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1D74A23-130C-44B9-B40E-66053AAC71B1}">
      <dgm:prSet phldrT="[Text]" custT="1"/>
      <dgm:spPr/>
      <dgm:t>
        <a:bodyPr/>
        <a:lstStyle/>
        <a:p>
          <a:endParaRPr lang="en-US" sz="1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B6C1A49-1358-493F-9667-F1897222E9C1}" type="parTrans" cxnId="{E867B0E6-9191-461D-B804-3EE9F7237970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7DDE70E-1B17-4038-AA26-A99B5A92281C}" type="sibTrans" cxnId="{E867B0E6-9191-461D-B804-3EE9F7237970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F81AF98-997B-49E7-8AE5-3F33B1CE07A7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ตรวจสอบ</a:t>
          </a:r>
          <a:br>
            <a:rPr lang="en-US" sz="1800" b="1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ความถูกต้อง</a:t>
          </a:r>
          <a:b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ของข้อมูล</a:t>
          </a:r>
          <a:endParaRPr lang="en-US" sz="1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F94038E-55F5-4991-96CA-9D0A64AE21D8}" type="parTrans" cxnId="{C2E4C96B-C090-43D3-9854-8D67A633E6F6}">
      <dgm:prSet/>
      <dgm:spPr/>
      <dgm:t>
        <a:bodyPr/>
        <a:lstStyle/>
        <a:p>
          <a:endParaRPr lang="en-US" sz="1800"/>
        </a:p>
      </dgm:t>
    </dgm:pt>
    <dgm:pt modelId="{D4F12816-EE60-4548-8FE4-4A7F1EDF8CAE}" type="sibTrans" cxnId="{C2E4C96B-C090-43D3-9854-8D67A633E6F6}">
      <dgm:prSet/>
      <dgm:spPr/>
      <dgm:t>
        <a:bodyPr/>
        <a:lstStyle/>
        <a:p>
          <a:endParaRPr lang="en-US" sz="1800"/>
        </a:p>
      </dgm:t>
    </dgm:pt>
    <dgm:pt modelId="{2F614241-614D-4572-82AE-9F617E9CE658}" type="pres">
      <dgm:prSet presAssocID="{F322E920-8ACD-459F-8795-01A24D70854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1A101255-370C-4D6B-972E-56BE410A1F1E}" type="pres">
      <dgm:prSet presAssocID="{E1D74A23-130C-44B9-B40E-66053AAC71B1}" presName="horFlow" presStyleCnt="0"/>
      <dgm:spPr/>
    </dgm:pt>
    <dgm:pt modelId="{BC993DF4-A7C8-49DC-8991-3C160423BBF6}" type="pres">
      <dgm:prSet presAssocID="{E1D74A23-130C-44B9-B40E-66053AAC71B1}" presName="bigChev" presStyleLbl="node1" presStyleIdx="0" presStyleCnt="1"/>
      <dgm:spPr/>
    </dgm:pt>
    <dgm:pt modelId="{61C051A2-7299-47DC-9907-0F4AC51655B7}" type="pres">
      <dgm:prSet presAssocID="{B5205A0D-A770-4DB4-9663-72DC5E281A9B}" presName="parTrans" presStyleCnt="0"/>
      <dgm:spPr/>
    </dgm:pt>
    <dgm:pt modelId="{C0B24EAA-B8F3-4EEE-A24D-9161EB6D4BA8}" type="pres">
      <dgm:prSet presAssocID="{8BE04769-A9A1-4EE2-B36D-2933599C2E5D}" presName="node" presStyleLbl="alignAccFollowNode1" presStyleIdx="0" presStyleCnt="3">
        <dgm:presLayoutVars>
          <dgm:bulletEnabled val="1"/>
        </dgm:presLayoutVars>
      </dgm:prSet>
      <dgm:spPr/>
    </dgm:pt>
    <dgm:pt modelId="{F17FF493-0D35-412B-83FE-7164197FE70F}" type="pres">
      <dgm:prSet presAssocID="{A131B5A6-155C-444C-B226-07ADF72EA60F}" presName="sibTrans" presStyleCnt="0"/>
      <dgm:spPr/>
    </dgm:pt>
    <dgm:pt modelId="{0C2CD189-A0F5-4AD8-A6DC-2FECC6D19E5E}" type="pres">
      <dgm:prSet presAssocID="{BF81AF98-997B-49E7-8AE5-3F33B1CE07A7}" presName="node" presStyleLbl="alignAccFollowNode1" presStyleIdx="1" presStyleCnt="3">
        <dgm:presLayoutVars>
          <dgm:bulletEnabled val="1"/>
        </dgm:presLayoutVars>
      </dgm:prSet>
      <dgm:spPr/>
    </dgm:pt>
    <dgm:pt modelId="{C8405BD7-8275-4CF2-A92D-51D919BD0516}" type="pres">
      <dgm:prSet presAssocID="{D4F12816-EE60-4548-8FE4-4A7F1EDF8CAE}" presName="sibTrans" presStyleCnt="0"/>
      <dgm:spPr/>
    </dgm:pt>
    <dgm:pt modelId="{5AE1F904-9B63-41F9-982D-22CE9618EFAB}" type="pres">
      <dgm:prSet presAssocID="{A01A35D3-5120-4CF7-8D1B-F522B1A75D05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3536061B-DCF3-43CC-BD67-129DB60F728B}" type="presOf" srcId="{8BE04769-A9A1-4EE2-B36D-2933599C2E5D}" destId="{C0B24EAA-B8F3-4EEE-A24D-9161EB6D4BA8}" srcOrd="0" destOrd="0" presId="urn:microsoft.com/office/officeart/2005/8/layout/lProcess3"/>
    <dgm:cxn modelId="{C2E4C96B-C090-43D3-9854-8D67A633E6F6}" srcId="{E1D74A23-130C-44B9-B40E-66053AAC71B1}" destId="{BF81AF98-997B-49E7-8AE5-3F33B1CE07A7}" srcOrd="1" destOrd="0" parTransId="{CF94038E-55F5-4991-96CA-9D0A64AE21D8}" sibTransId="{D4F12816-EE60-4548-8FE4-4A7F1EDF8CAE}"/>
    <dgm:cxn modelId="{FE6BBC50-FB4C-4B5D-A02F-6AB63F3A7F02}" type="presOf" srcId="{BF81AF98-997B-49E7-8AE5-3F33B1CE07A7}" destId="{0C2CD189-A0F5-4AD8-A6DC-2FECC6D19E5E}" srcOrd="0" destOrd="0" presId="urn:microsoft.com/office/officeart/2005/8/layout/lProcess3"/>
    <dgm:cxn modelId="{FF3ED879-C207-426C-B44E-D15E61D54FD5}" type="presOf" srcId="{A01A35D3-5120-4CF7-8D1B-F522B1A75D05}" destId="{5AE1F904-9B63-41F9-982D-22CE9618EFAB}" srcOrd="0" destOrd="0" presId="urn:microsoft.com/office/officeart/2005/8/layout/lProcess3"/>
    <dgm:cxn modelId="{BDB2D58E-79E8-4C7B-AA68-8FF088A4958E}" srcId="{E1D74A23-130C-44B9-B40E-66053AAC71B1}" destId="{A01A35D3-5120-4CF7-8D1B-F522B1A75D05}" srcOrd="2" destOrd="0" parTransId="{493C6291-0A37-4469-86C1-3FF1137C75A2}" sibTransId="{3463C4C1-0A7C-4366-83C1-6875E17B8539}"/>
    <dgm:cxn modelId="{9C2B53DA-29BA-44A1-A26C-E3FA1D14B530}" type="presOf" srcId="{E1D74A23-130C-44B9-B40E-66053AAC71B1}" destId="{BC993DF4-A7C8-49DC-8991-3C160423BBF6}" srcOrd="0" destOrd="0" presId="urn:microsoft.com/office/officeart/2005/8/layout/lProcess3"/>
    <dgm:cxn modelId="{E867B0E6-9191-461D-B804-3EE9F7237970}" srcId="{F322E920-8ACD-459F-8795-01A24D708548}" destId="{E1D74A23-130C-44B9-B40E-66053AAC71B1}" srcOrd="0" destOrd="0" parTransId="{7B6C1A49-1358-493F-9667-F1897222E9C1}" sibTransId="{47DDE70E-1B17-4038-AA26-A99B5A92281C}"/>
    <dgm:cxn modelId="{71BAC7EE-4023-48E3-A933-5D1175425830}" type="presOf" srcId="{F322E920-8ACD-459F-8795-01A24D708548}" destId="{2F614241-614D-4572-82AE-9F617E9CE658}" srcOrd="0" destOrd="0" presId="urn:microsoft.com/office/officeart/2005/8/layout/lProcess3"/>
    <dgm:cxn modelId="{06CB8CF1-B4E5-4E17-AE8F-A55559D40B7F}" srcId="{E1D74A23-130C-44B9-B40E-66053AAC71B1}" destId="{8BE04769-A9A1-4EE2-B36D-2933599C2E5D}" srcOrd="0" destOrd="0" parTransId="{B5205A0D-A770-4DB4-9663-72DC5E281A9B}" sibTransId="{A131B5A6-155C-444C-B226-07ADF72EA60F}"/>
    <dgm:cxn modelId="{A6B5E9F4-07DA-41B0-AC4E-E0E7BBC24990}" type="presParOf" srcId="{2F614241-614D-4572-82AE-9F617E9CE658}" destId="{1A101255-370C-4D6B-972E-56BE410A1F1E}" srcOrd="0" destOrd="0" presId="urn:microsoft.com/office/officeart/2005/8/layout/lProcess3"/>
    <dgm:cxn modelId="{B72074F5-E559-4F6E-9B53-62FE77ACAE49}" type="presParOf" srcId="{1A101255-370C-4D6B-972E-56BE410A1F1E}" destId="{BC993DF4-A7C8-49DC-8991-3C160423BBF6}" srcOrd="0" destOrd="0" presId="urn:microsoft.com/office/officeart/2005/8/layout/lProcess3"/>
    <dgm:cxn modelId="{132D6B42-702E-4735-9032-FA109DDA8958}" type="presParOf" srcId="{1A101255-370C-4D6B-972E-56BE410A1F1E}" destId="{61C051A2-7299-47DC-9907-0F4AC51655B7}" srcOrd="1" destOrd="0" presId="urn:microsoft.com/office/officeart/2005/8/layout/lProcess3"/>
    <dgm:cxn modelId="{70E1F56E-D23E-46F4-8C19-E66C29C8F4E5}" type="presParOf" srcId="{1A101255-370C-4D6B-972E-56BE410A1F1E}" destId="{C0B24EAA-B8F3-4EEE-A24D-9161EB6D4BA8}" srcOrd="2" destOrd="0" presId="urn:microsoft.com/office/officeart/2005/8/layout/lProcess3"/>
    <dgm:cxn modelId="{ACDBAE9F-D4CB-43C8-96CB-23CD6B53005C}" type="presParOf" srcId="{1A101255-370C-4D6B-972E-56BE410A1F1E}" destId="{F17FF493-0D35-412B-83FE-7164197FE70F}" srcOrd="3" destOrd="0" presId="urn:microsoft.com/office/officeart/2005/8/layout/lProcess3"/>
    <dgm:cxn modelId="{33044648-1C9E-4DDA-9E54-E918436A2B5D}" type="presParOf" srcId="{1A101255-370C-4D6B-972E-56BE410A1F1E}" destId="{0C2CD189-A0F5-4AD8-A6DC-2FECC6D19E5E}" srcOrd="4" destOrd="0" presId="urn:microsoft.com/office/officeart/2005/8/layout/lProcess3"/>
    <dgm:cxn modelId="{7AA8E8FA-0EE5-4C7B-9363-7B1400D42C1D}" type="presParOf" srcId="{1A101255-370C-4D6B-972E-56BE410A1F1E}" destId="{C8405BD7-8275-4CF2-A92D-51D919BD0516}" srcOrd="5" destOrd="0" presId="urn:microsoft.com/office/officeart/2005/8/layout/lProcess3"/>
    <dgm:cxn modelId="{A1746ECC-5338-49CA-BB53-3908845F640F}" type="presParOf" srcId="{1A101255-370C-4D6B-972E-56BE410A1F1E}" destId="{5AE1F904-9B63-41F9-982D-22CE9618EFAB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22E920-8ACD-459F-8795-01A24D70854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D412F9-ED1B-4B24-BB73-AFFEB89E78C6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800" b="1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สนับสนุนการนำ</a:t>
          </a:r>
          <a:br>
            <a:rPr lang="en-US" sz="1800" b="1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ชุดข้อมูลขึ้น </a:t>
          </a:r>
          <a:r>
            <a:rPr lang="en-US" sz="1800" b="1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Agency</a:t>
          </a:r>
          <a:r>
            <a:rPr lang="th-TH" sz="1800" b="1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1800" b="1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Data Catalog </a:t>
          </a:r>
        </a:p>
      </dgm:t>
    </dgm:pt>
    <dgm:pt modelId="{B935D312-0A5E-4615-8CF1-FC41A835F18E}" type="parTrans" cxnId="{463D817E-2E53-4D2E-A01A-D570E1CB1BB9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DEDB28A-80E7-4B44-95C3-B526D49A29FE}" type="sibTrans" cxnId="{463D817E-2E53-4D2E-A01A-D570E1CB1BB9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D95784B-BE5E-4783-BB9C-AB725F4D120A}">
      <dgm:prSet phldrT="[Text]" custT="1"/>
      <dgm:spPr/>
      <dgm:t>
        <a:bodyPr/>
        <a:lstStyle/>
        <a:p>
          <a:endParaRPr lang="en-US" sz="1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CC0BCDE-86C5-45CF-B823-FF7DEC248E97}" type="parTrans" cxnId="{24BC93CE-6673-4552-8082-ACED2E859C7F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93E3DA0-DD97-4D08-93D9-D9593222D6F5}" type="sibTrans" cxnId="{24BC93CE-6673-4552-8082-ACED2E859C7F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7324D39-865D-42BE-A90C-8728B3AB2F42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ลงทะเบียนชุดข้อมูลใน </a:t>
          </a:r>
          <a:r>
            <a:rPr lang="en-US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Government Data Catalog</a:t>
          </a:r>
        </a:p>
      </dgm:t>
    </dgm:pt>
    <dgm:pt modelId="{A34340B1-692C-4FC3-971D-620CE9625344}" type="parTrans" cxnId="{D56AE592-BD6B-4E99-B7B8-D2F93685E8DB}">
      <dgm:prSet/>
      <dgm:spPr/>
      <dgm:t>
        <a:bodyPr/>
        <a:lstStyle/>
        <a:p>
          <a:endParaRPr lang="en-US"/>
        </a:p>
      </dgm:t>
    </dgm:pt>
    <dgm:pt modelId="{59518A70-80F0-4D0A-B1F4-C7FB3CE4AF35}" type="sibTrans" cxnId="{D56AE592-BD6B-4E99-B7B8-D2F93685E8DB}">
      <dgm:prSet/>
      <dgm:spPr/>
      <dgm:t>
        <a:bodyPr/>
        <a:lstStyle/>
        <a:p>
          <a:endParaRPr lang="en-US"/>
        </a:p>
      </dgm:t>
    </dgm:pt>
    <dgm:pt modelId="{445787E1-9DCA-449C-9E82-207B9DCCA886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ตรวจประเมิน</a:t>
          </a:r>
          <a:br>
            <a:rPr lang="en-US" sz="1800" b="1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ขั้นมาตรฐาน</a:t>
          </a:r>
          <a:br>
            <a:rPr lang="en-US" sz="1800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และขั้นสูง</a:t>
          </a:r>
          <a:endParaRPr lang="en-US" sz="1800" b="1" u="sng" dirty="0">
            <a:solidFill>
              <a:srgbClr val="FF000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0E12547-35DD-4C7D-BCCB-9DFE4DFD736C}" type="parTrans" cxnId="{A9BA29C0-054D-4AC4-A71C-550F75DC24F2}">
      <dgm:prSet/>
      <dgm:spPr/>
      <dgm:t>
        <a:bodyPr/>
        <a:lstStyle/>
        <a:p>
          <a:endParaRPr lang="en-US"/>
        </a:p>
      </dgm:t>
    </dgm:pt>
    <dgm:pt modelId="{837F728D-446F-4563-8669-39DDBAC0A3F5}" type="sibTrans" cxnId="{A9BA29C0-054D-4AC4-A71C-550F75DC24F2}">
      <dgm:prSet/>
      <dgm:spPr/>
      <dgm:t>
        <a:bodyPr/>
        <a:lstStyle/>
        <a:p>
          <a:endParaRPr lang="en-US"/>
        </a:p>
      </dgm:t>
    </dgm:pt>
    <dgm:pt modelId="{2F614241-614D-4572-82AE-9F617E9CE658}" type="pres">
      <dgm:prSet presAssocID="{F322E920-8ACD-459F-8795-01A24D70854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0E23F5A-0852-42A1-B03F-859FD6056942}" type="pres">
      <dgm:prSet presAssocID="{0D95784B-BE5E-4783-BB9C-AB725F4D120A}" presName="horFlow" presStyleCnt="0"/>
      <dgm:spPr/>
    </dgm:pt>
    <dgm:pt modelId="{A71D40C9-B959-4C32-9ED7-2D14CF792BD0}" type="pres">
      <dgm:prSet presAssocID="{0D95784B-BE5E-4783-BB9C-AB725F4D120A}" presName="bigChev" presStyleLbl="node1" presStyleIdx="0" presStyleCnt="1"/>
      <dgm:spPr/>
    </dgm:pt>
    <dgm:pt modelId="{CFA9C2AB-AFFD-4B59-8FFC-4A851095DD00}" type="pres">
      <dgm:prSet presAssocID="{B935D312-0A5E-4615-8CF1-FC41A835F18E}" presName="parTrans" presStyleCnt="0"/>
      <dgm:spPr/>
    </dgm:pt>
    <dgm:pt modelId="{EBAA8169-184D-4F63-9B80-C1C35B371B51}" type="pres">
      <dgm:prSet presAssocID="{56D412F9-ED1B-4B24-BB73-AFFEB89E78C6}" presName="node" presStyleLbl="alignAccFollowNode1" presStyleIdx="0" presStyleCnt="3">
        <dgm:presLayoutVars>
          <dgm:bulletEnabled val="1"/>
        </dgm:presLayoutVars>
      </dgm:prSet>
      <dgm:spPr/>
    </dgm:pt>
    <dgm:pt modelId="{8CC48D38-D0CD-44A7-BCBA-627936A602C6}" type="pres">
      <dgm:prSet presAssocID="{8DEDB28A-80E7-4B44-95C3-B526D49A29FE}" presName="sibTrans" presStyleCnt="0"/>
      <dgm:spPr/>
    </dgm:pt>
    <dgm:pt modelId="{9E0F8185-FC93-4B80-9382-935152A095BE}" type="pres">
      <dgm:prSet presAssocID="{27324D39-865D-42BE-A90C-8728B3AB2F42}" presName="node" presStyleLbl="alignAccFollowNode1" presStyleIdx="1" presStyleCnt="3">
        <dgm:presLayoutVars>
          <dgm:bulletEnabled val="1"/>
        </dgm:presLayoutVars>
      </dgm:prSet>
      <dgm:spPr/>
    </dgm:pt>
    <dgm:pt modelId="{66F32044-29BF-436E-8849-6054BA2E2641}" type="pres">
      <dgm:prSet presAssocID="{59518A70-80F0-4D0A-B1F4-C7FB3CE4AF35}" presName="sibTrans" presStyleCnt="0"/>
      <dgm:spPr/>
    </dgm:pt>
    <dgm:pt modelId="{1FA10ECF-6BAE-4043-9F0A-C0ED76C16023}" type="pres">
      <dgm:prSet presAssocID="{445787E1-9DCA-449C-9E82-207B9DCCA886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D222C92E-B81D-45ED-8101-5CC592160477}" type="presOf" srcId="{56D412F9-ED1B-4B24-BB73-AFFEB89E78C6}" destId="{EBAA8169-184D-4F63-9B80-C1C35B371B51}" srcOrd="0" destOrd="0" presId="urn:microsoft.com/office/officeart/2005/8/layout/lProcess3"/>
    <dgm:cxn modelId="{4929F16C-6613-475C-AF96-73EBF8D49D4C}" type="presOf" srcId="{0D95784B-BE5E-4783-BB9C-AB725F4D120A}" destId="{A71D40C9-B959-4C32-9ED7-2D14CF792BD0}" srcOrd="0" destOrd="0" presId="urn:microsoft.com/office/officeart/2005/8/layout/lProcess3"/>
    <dgm:cxn modelId="{463D817E-2E53-4D2E-A01A-D570E1CB1BB9}" srcId="{0D95784B-BE5E-4783-BB9C-AB725F4D120A}" destId="{56D412F9-ED1B-4B24-BB73-AFFEB89E78C6}" srcOrd="0" destOrd="0" parTransId="{B935D312-0A5E-4615-8CF1-FC41A835F18E}" sibTransId="{8DEDB28A-80E7-4B44-95C3-B526D49A29FE}"/>
    <dgm:cxn modelId="{D56AE592-BD6B-4E99-B7B8-D2F93685E8DB}" srcId="{0D95784B-BE5E-4783-BB9C-AB725F4D120A}" destId="{27324D39-865D-42BE-A90C-8728B3AB2F42}" srcOrd="1" destOrd="0" parTransId="{A34340B1-692C-4FC3-971D-620CE9625344}" sibTransId="{59518A70-80F0-4D0A-B1F4-C7FB3CE4AF35}"/>
    <dgm:cxn modelId="{84664EA7-6FD6-44D9-9247-0EB65DC98A58}" type="presOf" srcId="{445787E1-9DCA-449C-9E82-207B9DCCA886}" destId="{1FA10ECF-6BAE-4043-9F0A-C0ED76C16023}" srcOrd="0" destOrd="0" presId="urn:microsoft.com/office/officeart/2005/8/layout/lProcess3"/>
    <dgm:cxn modelId="{A9BA29C0-054D-4AC4-A71C-550F75DC24F2}" srcId="{0D95784B-BE5E-4783-BB9C-AB725F4D120A}" destId="{445787E1-9DCA-449C-9E82-207B9DCCA886}" srcOrd="2" destOrd="0" parTransId="{70E12547-35DD-4C7D-BCCB-9DFE4DFD736C}" sibTransId="{837F728D-446F-4563-8669-39DDBAC0A3F5}"/>
    <dgm:cxn modelId="{24BC93CE-6673-4552-8082-ACED2E859C7F}" srcId="{F322E920-8ACD-459F-8795-01A24D708548}" destId="{0D95784B-BE5E-4783-BB9C-AB725F4D120A}" srcOrd="0" destOrd="0" parTransId="{6CC0BCDE-86C5-45CF-B823-FF7DEC248E97}" sibTransId="{693E3DA0-DD97-4D08-93D9-D9593222D6F5}"/>
    <dgm:cxn modelId="{D18BFAE2-FE4A-406F-BA4E-3E1651A56C55}" type="presOf" srcId="{27324D39-865D-42BE-A90C-8728B3AB2F42}" destId="{9E0F8185-FC93-4B80-9382-935152A095BE}" srcOrd="0" destOrd="0" presId="urn:microsoft.com/office/officeart/2005/8/layout/lProcess3"/>
    <dgm:cxn modelId="{71BAC7EE-4023-48E3-A933-5D1175425830}" type="presOf" srcId="{F322E920-8ACD-459F-8795-01A24D708548}" destId="{2F614241-614D-4572-82AE-9F617E9CE658}" srcOrd="0" destOrd="0" presId="urn:microsoft.com/office/officeart/2005/8/layout/lProcess3"/>
    <dgm:cxn modelId="{ED857463-7A87-4418-A150-522A0941F1B8}" type="presParOf" srcId="{2F614241-614D-4572-82AE-9F617E9CE658}" destId="{90E23F5A-0852-42A1-B03F-859FD6056942}" srcOrd="0" destOrd="0" presId="urn:microsoft.com/office/officeart/2005/8/layout/lProcess3"/>
    <dgm:cxn modelId="{E2AC99CF-4514-4AA6-9DE2-A0E100C90A8A}" type="presParOf" srcId="{90E23F5A-0852-42A1-B03F-859FD6056942}" destId="{A71D40C9-B959-4C32-9ED7-2D14CF792BD0}" srcOrd="0" destOrd="0" presId="urn:microsoft.com/office/officeart/2005/8/layout/lProcess3"/>
    <dgm:cxn modelId="{9641A8CE-AC92-41B6-A2AB-CDFE0B03597D}" type="presParOf" srcId="{90E23F5A-0852-42A1-B03F-859FD6056942}" destId="{CFA9C2AB-AFFD-4B59-8FFC-4A851095DD00}" srcOrd="1" destOrd="0" presId="urn:microsoft.com/office/officeart/2005/8/layout/lProcess3"/>
    <dgm:cxn modelId="{8E15AB25-CD4D-418D-B749-7DA380F80161}" type="presParOf" srcId="{90E23F5A-0852-42A1-B03F-859FD6056942}" destId="{EBAA8169-184D-4F63-9B80-C1C35B371B51}" srcOrd="2" destOrd="0" presId="urn:microsoft.com/office/officeart/2005/8/layout/lProcess3"/>
    <dgm:cxn modelId="{389DFF07-3CCB-4AF0-A1B5-E2136397C5B2}" type="presParOf" srcId="{90E23F5A-0852-42A1-B03F-859FD6056942}" destId="{8CC48D38-D0CD-44A7-BCBA-627936A602C6}" srcOrd="3" destOrd="0" presId="urn:microsoft.com/office/officeart/2005/8/layout/lProcess3"/>
    <dgm:cxn modelId="{DFD07269-3A54-4E17-86B0-5ACDF0553048}" type="presParOf" srcId="{90E23F5A-0852-42A1-B03F-859FD6056942}" destId="{9E0F8185-FC93-4B80-9382-935152A095BE}" srcOrd="4" destOrd="0" presId="urn:microsoft.com/office/officeart/2005/8/layout/lProcess3"/>
    <dgm:cxn modelId="{74084246-EEF3-49A3-AE39-213C8C86A068}" type="presParOf" srcId="{90E23F5A-0852-42A1-B03F-859FD6056942}" destId="{66F32044-29BF-436E-8849-6054BA2E2641}" srcOrd="5" destOrd="0" presId="urn:microsoft.com/office/officeart/2005/8/layout/lProcess3"/>
    <dgm:cxn modelId="{CA56BCE6-5C69-43C9-8EA3-63B6A9BB75AE}" type="presParOf" srcId="{90E23F5A-0852-42A1-B03F-859FD6056942}" destId="{1FA10ECF-6BAE-4043-9F0A-C0ED76C16023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F68FD-CCE6-4580-900C-60A4AE7E1B4D}">
      <dsp:nvSpPr>
        <dsp:cNvPr id="0" name=""/>
        <dsp:cNvSpPr/>
      </dsp:nvSpPr>
      <dsp:spPr>
        <a:xfrm>
          <a:off x="2103" y="0"/>
          <a:ext cx="5356514" cy="4349047"/>
        </a:xfrm>
        <a:prstGeom prst="roundRect">
          <a:avLst>
            <a:gd name="adj" fmla="val 5000"/>
          </a:avLst>
        </a:prstGeom>
        <a:solidFill>
          <a:srgbClr val="88D3CE">
            <a:shade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7447" rIns="191135" bIns="0" numCol="1" spcCol="1270" anchor="t" anchorCtr="0">
          <a:noAutofit/>
        </a:bodyPr>
        <a:lstStyle/>
        <a:p>
          <a:pPr marL="0" lvl="0" indent="0" algn="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Data Catalog</a:t>
          </a:r>
        </a:p>
      </dsp:txBody>
      <dsp:txXfrm rot="16200000">
        <a:off x="-1229665" y="1263146"/>
        <a:ext cx="3534840" cy="1039924"/>
      </dsp:txXfrm>
    </dsp:sp>
    <dsp:sp modelId="{B8B865F8-1874-44C6-9D4E-F3038E13BCF2}">
      <dsp:nvSpPr>
        <dsp:cNvPr id="0" name=""/>
        <dsp:cNvSpPr/>
      </dsp:nvSpPr>
      <dsp:spPr>
        <a:xfrm>
          <a:off x="5546095" y="0"/>
          <a:ext cx="5356514" cy="4349047"/>
        </a:xfrm>
        <a:prstGeom prst="roundRect">
          <a:avLst>
            <a:gd name="adj" fmla="val 5000"/>
          </a:avLst>
        </a:prstGeom>
        <a:solidFill>
          <a:srgbClr val="88D3CE">
            <a:shade val="50000"/>
            <a:hueOff val="-39440"/>
            <a:satOff val="18194"/>
            <a:lumOff val="35383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7447" rIns="191135" bIns="0" numCol="1" spcCol="1270" anchor="t" anchorCtr="0">
          <a:noAutofit/>
        </a:bodyPr>
        <a:lstStyle/>
        <a:p>
          <a:pPr marL="0" lvl="0" indent="0" algn="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>
              <a:solidFill>
                <a:srgbClr val="595959"/>
              </a:solidFill>
              <a:latin typeface="Arial"/>
              <a:ea typeface="+mn-ea"/>
              <a:cs typeface="+mn-cs"/>
            </a:rPr>
            <a:t>Open Data</a:t>
          </a:r>
        </a:p>
      </dsp:txBody>
      <dsp:txXfrm rot="16200000">
        <a:off x="4314326" y="1263146"/>
        <a:ext cx="3534840" cy="1039924"/>
      </dsp:txXfrm>
    </dsp:sp>
    <dsp:sp modelId="{B346E9D8-1D0A-4F4F-A4C4-C28FDD106086}">
      <dsp:nvSpPr>
        <dsp:cNvPr id="0" name=""/>
        <dsp:cNvSpPr/>
      </dsp:nvSpPr>
      <dsp:spPr>
        <a:xfrm rot="5400000">
          <a:off x="5253404" y="3117742"/>
          <a:ext cx="638948" cy="482295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8D3CE">
              <a:shade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93DF4-A7C8-49DC-8991-3C160423BBF6}">
      <dsp:nvSpPr>
        <dsp:cNvPr id="0" name=""/>
        <dsp:cNvSpPr/>
      </dsp:nvSpPr>
      <dsp:spPr>
        <a:xfrm>
          <a:off x="5180" y="8446"/>
          <a:ext cx="2657766" cy="106310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36733" y="8446"/>
        <a:ext cx="1594660" cy="1063106"/>
      </dsp:txXfrm>
    </dsp:sp>
    <dsp:sp modelId="{C0B24EAA-B8F3-4EEE-A24D-9161EB6D4BA8}">
      <dsp:nvSpPr>
        <dsp:cNvPr id="0" name=""/>
        <dsp:cNvSpPr/>
      </dsp:nvSpPr>
      <dsp:spPr>
        <a:xfrm>
          <a:off x="2317437" y="98810"/>
          <a:ext cx="2205946" cy="882378"/>
        </a:xfrm>
        <a:prstGeom prst="chevron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รวบรวมข้อมูล</a:t>
          </a:r>
          <a:b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จากส่วนราชการ</a:t>
          </a:r>
          <a:r>
            <a:rPr lang="en-US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*</a:t>
          </a:r>
        </a:p>
      </dsp:txBody>
      <dsp:txXfrm>
        <a:off x="2758626" y="98810"/>
        <a:ext cx="1323568" cy="882378"/>
      </dsp:txXfrm>
    </dsp:sp>
    <dsp:sp modelId="{0C2CD189-A0F5-4AD8-A6DC-2FECC6D19E5E}">
      <dsp:nvSpPr>
        <dsp:cNvPr id="0" name=""/>
        <dsp:cNvSpPr/>
      </dsp:nvSpPr>
      <dsp:spPr>
        <a:xfrm>
          <a:off x="4214550" y="98810"/>
          <a:ext cx="2205946" cy="882378"/>
        </a:xfrm>
        <a:prstGeom prst="chevron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ตรวจสอบ</a:t>
          </a:r>
          <a:br>
            <a:rPr lang="en-US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ความถูกต้อง</a:t>
          </a:r>
          <a:b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ของข้อมูล</a:t>
          </a:r>
          <a:endParaRPr lang="en-US" sz="1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655739" y="98810"/>
        <a:ext cx="1323568" cy="882378"/>
      </dsp:txXfrm>
    </dsp:sp>
    <dsp:sp modelId="{5AE1F904-9B63-41F9-982D-22CE9618EFAB}">
      <dsp:nvSpPr>
        <dsp:cNvPr id="0" name=""/>
        <dsp:cNvSpPr/>
      </dsp:nvSpPr>
      <dsp:spPr>
        <a:xfrm>
          <a:off x="6111664" y="98810"/>
          <a:ext cx="2205946" cy="882378"/>
        </a:xfrm>
        <a:prstGeom prst="chevron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จัดส่งข้อมูลให้ </a:t>
          </a:r>
          <a:r>
            <a:rPr lang="en-US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TMA</a:t>
          </a:r>
        </a:p>
      </dsp:txBody>
      <dsp:txXfrm>
        <a:off x="6552853" y="98810"/>
        <a:ext cx="1323568" cy="8823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D40C9-B959-4C32-9ED7-2D14CF792BD0}">
      <dsp:nvSpPr>
        <dsp:cNvPr id="0" name=""/>
        <dsp:cNvSpPr/>
      </dsp:nvSpPr>
      <dsp:spPr>
        <a:xfrm>
          <a:off x="5180" y="8446"/>
          <a:ext cx="2657766" cy="10631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36733" y="8446"/>
        <a:ext cx="1594660" cy="1063106"/>
      </dsp:txXfrm>
    </dsp:sp>
    <dsp:sp modelId="{EBAA8169-184D-4F63-9B80-C1C35B371B51}">
      <dsp:nvSpPr>
        <dsp:cNvPr id="0" name=""/>
        <dsp:cNvSpPr/>
      </dsp:nvSpPr>
      <dsp:spPr>
        <a:xfrm>
          <a:off x="2317437" y="98810"/>
          <a:ext cx="2205946" cy="882378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สนับสนุนการนำ</a:t>
          </a:r>
          <a:br>
            <a:rPr lang="en-US" sz="1800" b="1" kern="1200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kern="1200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ชุดข้อมูลขึ้น </a:t>
          </a:r>
          <a:r>
            <a:rPr lang="en-US" sz="1800" b="1" kern="1200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Agency</a:t>
          </a:r>
          <a:r>
            <a:rPr lang="th-TH" sz="1800" b="1" kern="1200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1800" b="1" kern="1200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Data Catalog </a:t>
          </a:r>
        </a:p>
      </dsp:txBody>
      <dsp:txXfrm>
        <a:off x="2758626" y="98810"/>
        <a:ext cx="1323568" cy="882378"/>
      </dsp:txXfrm>
    </dsp:sp>
    <dsp:sp modelId="{9E0F8185-FC93-4B80-9382-935152A095BE}">
      <dsp:nvSpPr>
        <dsp:cNvPr id="0" name=""/>
        <dsp:cNvSpPr/>
      </dsp:nvSpPr>
      <dsp:spPr>
        <a:xfrm>
          <a:off x="4214550" y="98810"/>
          <a:ext cx="2205946" cy="882378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ลงทะเบียนชุดข้อมูลใน </a:t>
          </a:r>
          <a:r>
            <a:rPr lang="en-US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Government Data Catalog</a:t>
          </a:r>
        </a:p>
      </dsp:txBody>
      <dsp:txXfrm>
        <a:off x="4655739" y="98810"/>
        <a:ext cx="1323568" cy="882378"/>
      </dsp:txXfrm>
    </dsp:sp>
    <dsp:sp modelId="{1FA10ECF-6BAE-4043-9F0A-C0ED76C16023}">
      <dsp:nvSpPr>
        <dsp:cNvPr id="0" name=""/>
        <dsp:cNvSpPr/>
      </dsp:nvSpPr>
      <dsp:spPr>
        <a:xfrm>
          <a:off x="6111664" y="98810"/>
          <a:ext cx="2205946" cy="882378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ตรวจประเมิน</a:t>
          </a:r>
          <a:br>
            <a:rPr lang="en-US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u="sng" kern="12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ขั้นมาตรฐาน</a:t>
          </a:r>
          <a:br>
            <a:rPr lang="en-US" sz="1800" b="1" u="sng" kern="12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u="sng" kern="12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และขั้นสูง</a:t>
          </a:r>
          <a:endParaRPr lang="en-US" sz="1800" b="1" u="sng" kern="1200" dirty="0">
            <a:solidFill>
              <a:srgbClr val="FF000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552853" y="98810"/>
        <a:ext cx="1323568" cy="882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963" cy="4985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761" y="1"/>
            <a:ext cx="2946963" cy="4985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6E267-E351-4D37-9FA7-A28556B4F3E2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42" y="4778384"/>
            <a:ext cx="5438179" cy="391020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1288"/>
            <a:ext cx="2946963" cy="4985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761" y="9431288"/>
            <a:ext cx="2946963" cy="4985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A12C0-4F3B-41DD-87AA-52EC0F47C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5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Vertical Text">
  <p:cSld name="1_Title and Vertical Tex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;p15">
            <a:extLst>
              <a:ext uri="{FF2B5EF4-FFF2-40B4-BE49-F238E27FC236}">
                <a16:creationId xmlns:a16="http://schemas.microsoft.com/office/drawing/2014/main" id="{89339F49-0AAD-4D38-B781-22D89FB5063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83"/>
          <a:stretch>
            <a:fillRect/>
          </a:stretch>
        </p:blipFill>
        <p:spPr bwMode="auto">
          <a:xfrm>
            <a:off x="10056813" y="92075"/>
            <a:ext cx="2135187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6;p15">
            <a:extLst>
              <a:ext uri="{FF2B5EF4-FFF2-40B4-BE49-F238E27FC236}">
                <a16:creationId xmlns:a16="http://schemas.microsoft.com/office/drawing/2014/main" id="{7E598FD3-D41A-40FA-9E5B-C1E88AB96D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69863"/>
            <a:ext cx="7445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oogle Shape;17;p15">
            <a:extLst>
              <a:ext uri="{FF2B5EF4-FFF2-40B4-BE49-F238E27FC236}">
                <a16:creationId xmlns:a16="http://schemas.microsoft.com/office/drawing/2014/main" id="{B663F4AD-CD08-4B78-867F-ACE97D8C8DC0}"/>
              </a:ext>
            </a:extLst>
          </p:cNvPr>
          <p:cNvGrpSpPr>
            <a:grpSpLocks/>
          </p:cNvGrpSpPr>
          <p:nvPr/>
        </p:nvGrpSpPr>
        <p:grpSpPr bwMode="auto">
          <a:xfrm>
            <a:off x="0" y="2487613"/>
            <a:ext cx="9925050" cy="1882775"/>
            <a:chOff x="-1132110" y="2487704"/>
            <a:chExt cx="9930034" cy="1882590"/>
          </a:xfrm>
        </p:grpSpPr>
        <p:sp>
          <p:nvSpPr>
            <p:cNvPr id="5" name="Google Shape;18;p15">
              <a:extLst>
                <a:ext uri="{FF2B5EF4-FFF2-40B4-BE49-F238E27FC236}">
                  <a16:creationId xmlns:a16="http://schemas.microsoft.com/office/drawing/2014/main" id="{1A57FBEB-A8FD-42BF-AA46-E5B1415BB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32110" y="2487704"/>
              <a:ext cx="9828383" cy="188259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Google Shape;19;p15">
              <a:extLst>
                <a:ext uri="{FF2B5EF4-FFF2-40B4-BE49-F238E27FC236}">
                  <a16:creationId xmlns:a16="http://schemas.microsoft.com/office/drawing/2014/main" id="{99EC4B09-2CED-410D-BB02-002A703FB1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454852" y="2487704"/>
              <a:ext cx="292247" cy="57938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Google Shape;20;p15">
              <a:extLst>
                <a:ext uri="{FF2B5EF4-FFF2-40B4-BE49-F238E27FC236}">
                  <a16:creationId xmlns:a16="http://schemas.microsoft.com/office/drawing/2014/main" id="{3DF32A7E-C41E-4DD0-AF20-3E1E993D17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61330" y="2487704"/>
              <a:ext cx="136594" cy="21111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Google Shape;21;p15">
              <a:extLst>
                <a:ext uri="{FF2B5EF4-FFF2-40B4-BE49-F238E27FC236}">
                  <a16:creationId xmlns:a16="http://schemas.microsoft.com/office/drawing/2014/main" id="{BBC7CB35-D8DA-45BB-B0A0-20DB4F8CFE0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445322" y="3790913"/>
              <a:ext cx="292247" cy="579381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Google Shape;22;p15">
              <a:extLst>
                <a:ext uri="{FF2B5EF4-FFF2-40B4-BE49-F238E27FC236}">
                  <a16:creationId xmlns:a16="http://schemas.microsoft.com/office/drawing/2014/main" id="{6FA2FCE8-E9A1-4784-BD27-C7917D22B85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40683" y="4159177"/>
              <a:ext cx="136594" cy="211117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" name="Google Shape;23;p15">
            <a:extLst>
              <a:ext uri="{FF2B5EF4-FFF2-40B4-BE49-F238E27FC236}">
                <a16:creationId xmlns:a16="http://schemas.microsoft.com/office/drawing/2014/main" id="{7B197D07-702D-49ED-BDAA-F5EB2CB2CD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50" b="10342"/>
          <a:stretch>
            <a:fillRect/>
          </a:stretch>
        </p:blipFill>
        <p:spPr bwMode="auto">
          <a:xfrm>
            <a:off x="9771063" y="0"/>
            <a:ext cx="349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14;p15">
            <a:extLst>
              <a:ext uri="{FF2B5EF4-FFF2-40B4-BE49-F238E27FC236}">
                <a16:creationId xmlns:a16="http://schemas.microsoft.com/office/drawing/2014/main" id="{9EEDAB51-CD96-41D4-8368-67A8EED3CAEF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4BA422E8-631B-4E6D-824C-FA00DC99C473}" type="slidenum">
              <a:rPr lang="th-TH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7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B34C19-5956-40ED-8814-CA54CB437C36}"/>
              </a:ext>
            </a:extLst>
          </p:cNvPr>
          <p:cNvSpPr/>
          <p:nvPr userDrawn="1"/>
        </p:nvSpPr>
        <p:spPr>
          <a:xfrm>
            <a:off x="307287" y="1007599"/>
            <a:ext cx="1091415" cy="516402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742393A-54F4-4365-8850-D5BB86600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25978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4B018B-7F1E-4B49-B9C1-AEB89CF4DA9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6595C3-2EBF-4C6E-88D7-87CB37447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71229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1759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A10808-5B2E-4044-BFBA-CA29FF4E79AB}"/>
              </a:ext>
            </a:extLst>
          </p:cNvPr>
          <p:cNvGrpSpPr/>
          <p:nvPr userDrawn="1"/>
        </p:nvGrpSpPr>
        <p:grpSpPr>
          <a:xfrm>
            <a:off x="456556" y="865031"/>
            <a:ext cx="11278888" cy="972193"/>
            <a:chOff x="201912" y="865031"/>
            <a:chExt cx="11278888" cy="97219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1967623-D62B-4844-A2FC-F0E31864B94D}"/>
                </a:ext>
              </a:extLst>
            </p:cNvPr>
            <p:cNvSpPr/>
            <p:nvPr userDrawn="1"/>
          </p:nvSpPr>
          <p:spPr>
            <a:xfrm>
              <a:off x="506750" y="1048542"/>
              <a:ext cx="10974050" cy="4938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A76102-0173-4153-8948-42A84E51A245}"/>
                </a:ext>
              </a:extLst>
            </p:cNvPr>
            <p:cNvGrpSpPr/>
            <p:nvPr userDrawn="1"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2247990-E80A-4886-B432-2E41EC728628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15" name="Graphic 14">
                  <a:extLst>
                    <a:ext uri="{FF2B5EF4-FFF2-40B4-BE49-F238E27FC236}">
                      <a16:creationId xmlns:a16="http://schemas.microsoft.com/office/drawing/2014/main" id="{9EA73B08-8302-4794-96B5-0906160A4E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192F7720-B9BB-4EEC-B3E3-BC0E391D553F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DC4B1769-AA9B-4759-B761-CBB22DDD71B8}"/>
                    </a:ext>
                  </a:extLst>
                </p:cNvPr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FE34A761-E4CB-402E-952E-A8F7BB3C4C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572380" y="2597417"/>
                <a:ext cx="2702199" cy="2856611"/>
              </a:xfrm>
              <a:prstGeom prst="rect">
                <a:avLst/>
              </a:prstGeom>
            </p:spPr>
          </p:pic>
        </p:grp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5CF86B3-992D-411A-AD5E-676D763294F1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8D10C0-2C29-4BD5-A400-2FCACA9679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879470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3997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CF0E9A-AF52-4A7B-8921-F47FFD2CBF5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5F90-F803-4B94-BB5B-7A9928D9AC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89AB5-99AF-42E5-9B0F-BB0CD037CEAA}"/>
              </a:ext>
            </a:extLst>
          </p:cNvPr>
          <p:cNvSpPr/>
          <p:nvPr userDrawn="1"/>
        </p:nvSpPr>
        <p:spPr>
          <a:xfrm>
            <a:off x="166255" y="1233529"/>
            <a:ext cx="11830153" cy="5389010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FEEB6A-77B3-4824-B327-BC63A445650A}"/>
              </a:ext>
            </a:extLst>
          </p:cNvPr>
          <p:cNvGrpSpPr/>
          <p:nvPr userDrawn="1"/>
        </p:nvGrpSpPr>
        <p:grpSpPr>
          <a:xfrm>
            <a:off x="308020" y="865031"/>
            <a:ext cx="11575960" cy="972193"/>
            <a:chOff x="201912" y="865031"/>
            <a:chExt cx="11575960" cy="97219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E7B177A-D643-42A3-AC5C-A5DAA3E92CBA}"/>
                </a:ext>
              </a:extLst>
            </p:cNvPr>
            <p:cNvSpPr/>
            <p:nvPr userDrawn="1"/>
          </p:nvSpPr>
          <p:spPr>
            <a:xfrm>
              <a:off x="506749" y="1048542"/>
              <a:ext cx="11271123" cy="49384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23C9CF-F169-49F1-B8AB-FDF27C1A636D}"/>
                </a:ext>
              </a:extLst>
            </p:cNvPr>
            <p:cNvGrpSpPr/>
            <p:nvPr userDrawn="1"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BF84B6C-9694-4D63-9BD1-07883DF2E53E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14" name="Graphic 13">
                  <a:extLst>
                    <a:ext uri="{FF2B5EF4-FFF2-40B4-BE49-F238E27FC236}">
                      <a16:creationId xmlns:a16="http://schemas.microsoft.com/office/drawing/2014/main" id="{793677E3-9746-4658-854B-8350B5752F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AF56CE1-A3D3-4831-9568-A9F320D9A398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A380145-8BA0-4278-928C-9389E8915E6B}"/>
                    </a:ext>
                  </a:extLst>
                </p:cNvPr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E0F8A667-8135-45C1-AB04-66AECA9975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619930" y="2597419"/>
                <a:ext cx="2702201" cy="285661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66213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6539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7" name="Slide Number Placeholder 2">
            <a:extLst>
              <a:ext uri="{FF2B5EF4-FFF2-40B4-BE49-F238E27FC236}">
                <a16:creationId xmlns:a16="http://schemas.microsoft.com/office/drawing/2014/main" id="{558E9C84-8C7A-4740-85E2-8C45EBA2DE3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6BAA7D4D-CF78-446F-838F-4A4102910699}" type="slidenum">
              <a:rPr lang="th-TH" altLang="th-TH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th-TH" sz="120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FDAAA76-C155-47DB-A9E5-B1AB57E8158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03125F-DDCC-4B74-8471-08E396B58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13B189-426A-44F3-8BF4-B6B3DC3737C1}"/>
              </a:ext>
            </a:extLst>
          </p:cNvPr>
          <p:cNvSpPr/>
          <p:nvPr userDrawn="1"/>
        </p:nvSpPr>
        <p:spPr>
          <a:xfrm>
            <a:off x="166255" y="1149531"/>
            <a:ext cx="11830153" cy="5473008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B7CC628-F363-4CB8-ADD2-82E7D4B16C86}"/>
              </a:ext>
            </a:extLst>
          </p:cNvPr>
          <p:cNvSpPr/>
          <p:nvPr userDrawn="1"/>
        </p:nvSpPr>
        <p:spPr>
          <a:xfrm>
            <a:off x="460439" y="970164"/>
            <a:ext cx="11271123" cy="4938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07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7A340C3-9E38-494B-9CEE-64298BFB0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158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688CFF-17F2-4807-A398-FA651046DDB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851B1-F306-47EB-A6E3-26F8C0BD3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5A2D2A-AA78-411C-98AF-4E10D76913B9}"/>
              </a:ext>
            </a:extLst>
          </p:cNvPr>
          <p:cNvSpPr/>
          <p:nvPr userDrawn="1"/>
        </p:nvSpPr>
        <p:spPr>
          <a:xfrm>
            <a:off x="166255" y="1018903"/>
            <a:ext cx="11830153" cy="5603636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541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E392FAA-6EF7-4194-B483-691D33791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88329" y="63158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9B4825-0A5A-4808-9B0C-644E25A7AA4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41C45-4599-4DDD-8CFC-F1F2961BA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A32AED-87FD-4A65-A8D7-1B6C3CD76561}"/>
              </a:ext>
            </a:extLst>
          </p:cNvPr>
          <p:cNvSpPr/>
          <p:nvPr userDrawn="1"/>
        </p:nvSpPr>
        <p:spPr>
          <a:xfrm>
            <a:off x="608975" y="996291"/>
            <a:ext cx="10974050" cy="4938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66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F9685BD-A7BE-42BE-A06D-058A08F3D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4234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13C554-725F-41FE-A92E-3A290F04249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5C692-FC84-4132-8CA3-BC17085134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F4A1B4-291F-4ACB-8075-816767EEF3B2}"/>
              </a:ext>
            </a:extLst>
          </p:cNvPr>
          <p:cNvSpPr/>
          <p:nvPr userDrawn="1"/>
        </p:nvSpPr>
        <p:spPr>
          <a:xfrm>
            <a:off x="0" y="888237"/>
            <a:ext cx="12192000" cy="596976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45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C6E9632-4421-4C4C-A9A3-7C49001B8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2475" y="63158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897F73-292D-454D-9AFC-4FF6862E9B30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F91772-FB05-4475-9538-79DC488C7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0E4F75-DA93-4D41-AB9A-2391ADA90BDE}"/>
              </a:ext>
            </a:extLst>
          </p:cNvPr>
          <p:cNvGrpSpPr/>
          <p:nvPr userDrawn="1"/>
        </p:nvGrpSpPr>
        <p:grpSpPr>
          <a:xfrm>
            <a:off x="0" y="1244866"/>
            <a:ext cx="12192000" cy="5152045"/>
            <a:chOff x="0" y="1528971"/>
            <a:chExt cx="12192000" cy="515204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23F38A-A6A5-4D28-9F52-844FBFA13B14}"/>
                </a:ext>
              </a:extLst>
            </p:cNvPr>
            <p:cNvSpPr/>
            <p:nvPr userDrawn="1"/>
          </p:nvSpPr>
          <p:spPr>
            <a:xfrm>
              <a:off x="0" y="1854926"/>
              <a:ext cx="12192000" cy="482609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2DD5E0-20F1-40B5-AF49-1A1909C0DAD8}"/>
                </a:ext>
              </a:extLst>
            </p:cNvPr>
            <p:cNvSpPr/>
            <p:nvPr userDrawn="1"/>
          </p:nvSpPr>
          <p:spPr>
            <a:xfrm>
              <a:off x="303764" y="1528971"/>
              <a:ext cx="5694310" cy="786721"/>
            </a:xfrm>
            <a:prstGeom prst="roundRect">
              <a:avLst>
                <a:gd name="adj" fmla="val 33690"/>
              </a:avLst>
            </a:prstGeom>
            <a:solidFill>
              <a:schemeClr val="bg1"/>
            </a:solidFill>
            <a:ln w="38100">
              <a:solidFill>
                <a:srgbClr val="157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804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A3DF61-8927-48AA-BC7D-BB8C4F68F2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2C8CDA-1A77-4703-933A-B8B14499A77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83D02-4CBA-4F0C-957E-F3005704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9F6698-E1F6-48FE-94DF-C5472E8F2FB9}"/>
              </a:ext>
            </a:extLst>
          </p:cNvPr>
          <p:cNvSpPr/>
          <p:nvPr userDrawn="1"/>
        </p:nvSpPr>
        <p:spPr>
          <a:xfrm>
            <a:off x="302493" y="1741255"/>
            <a:ext cx="5694310" cy="786721"/>
          </a:xfrm>
          <a:prstGeom prst="roundRect">
            <a:avLst>
              <a:gd name="adj" fmla="val 33690"/>
            </a:avLst>
          </a:prstGeom>
          <a:solidFill>
            <a:schemeClr val="bg1"/>
          </a:solidFill>
          <a:ln w="38100">
            <a:solidFill>
              <a:srgbClr val="157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08783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/>
        </p:nvSpPr>
        <p:spPr>
          <a:xfrm flipH="1">
            <a:off x="1834067" y="4123300"/>
            <a:ext cx="85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endParaRPr sz="8000">
              <a:solidFill>
                <a:srgbClr val="FFFFFF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" y="-533007"/>
            <a:ext cx="12192000" cy="58258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;p1">
            <a:extLst>
              <a:ext uri="{FF2B5EF4-FFF2-40B4-BE49-F238E27FC236}">
                <a16:creationId xmlns:a16="http://schemas.microsoft.com/office/drawing/2014/main" id="{726A9AF6-D114-4DB0-B83D-40693E6BF13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07CFDB-DA0A-45AC-B351-F6AEC644F3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3" y="188965"/>
            <a:ext cx="744370" cy="6260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984383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0;p23">
            <a:extLst>
              <a:ext uri="{FF2B5EF4-FFF2-40B4-BE49-F238E27FC236}">
                <a16:creationId xmlns:a16="http://schemas.microsoft.com/office/drawing/2014/main" id="{C03F8DCC-7922-4523-8696-DC3EF5582D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188" y="155575"/>
            <a:ext cx="6461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79;p23">
            <a:extLst>
              <a:ext uri="{FF2B5EF4-FFF2-40B4-BE49-F238E27FC236}">
                <a16:creationId xmlns:a16="http://schemas.microsoft.com/office/drawing/2014/main" id="{2D125AC2-9E8F-4AF5-88CB-6D661F43DE3D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ADDD58D8-6845-4EE8-8C9E-B61089B6AFC5}" type="slidenum">
              <a:rPr lang="th-TH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199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6DA6F9-811F-48AF-8F6A-CD5E79C85645}"/>
              </a:ext>
            </a:extLst>
          </p:cNvPr>
          <p:cNvGrpSpPr/>
          <p:nvPr userDrawn="1"/>
        </p:nvGrpSpPr>
        <p:grpSpPr>
          <a:xfrm rot="10800000">
            <a:off x="7101854" y="-668908"/>
            <a:ext cx="5091855" cy="8195500"/>
            <a:chOff x="14" y="-668908"/>
            <a:chExt cx="5091855" cy="8195500"/>
          </a:xfrm>
        </p:grpSpPr>
        <p:pic>
          <p:nvPicPr>
            <p:cNvPr id="20" name="Google Shape;20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1569" y="-668908"/>
              <a:ext cx="5070300" cy="45749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14" y="2951659"/>
              <a:ext cx="5070300" cy="45749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8;p1">
            <a:extLst>
              <a:ext uri="{FF2B5EF4-FFF2-40B4-BE49-F238E27FC236}">
                <a16:creationId xmlns:a16="http://schemas.microsoft.com/office/drawing/2014/main" id="{2C02920F-598E-4A3F-83F8-9CDB32BB94E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B31EE-4CF5-403F-91D0-CABD5DF9FE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3" y="188965"/>
            <a:ext cx="744370" cy="6260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543087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31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99B220-C14C-405A-9126-468653641557}"/>
              </a:ext>
            </a:extLst>
          </p:cNvPr>
          <p:cNvSpPr/>
          <p:nvPr userDrawn="1"/>
        </p:nvSpPr>
        <p:spPr>
          <a:xfrm>
            <a:off x="302493" y="176982"/>
            <a:ext cx="11599343" cy="822960"/>
          </a:xfrm>
          <a:prstGeom prst="roundRect">
            <a:avLst>
              <a:gd name="adj" fmla="val 35833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h-TH" b="1" spc="3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364C2-1062-448D-8B5F-C508A199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653" y="298859"/>
            <a:ext cx="736734" cy="619641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18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2491"/>
          <a:stretch/>
        </p:blipFill>
        <p:spPr>
          <a:xfrm>
            <a:off x="-805069" y="-757296"/>
            <a:ext cx="3067567" cy="186855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389CF75-1C27-46A2-88FD-342755BDAD00}"/>
              </a:ext>
            </a:extLst>
          </p:cNvPr>
          <p:cNvSpPr/>
          <p:nvPr userDrawn="1"/>
        </p:nvSpPr>
        <p:spPr>
          <a:xfrm>
            <a:off x="302493" y="176982"/>
            <a:ext cx="11599343" cy="741518"/>
          </a:xfrm>
          <a:prstGeom prst="roundRect">
            <a:avLst>
              <a:gd name="adj" fmla="val 35833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h-TH" b="1" spc="3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6FDB22-7CFC-4264-A982-72A1480A93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653" y="259103"/>
            <a:ext cx="736734" cy="619641"/>
          </a:xfrm>
          <a:prstGeom prst="rect">
            <a:avLst/>
          </a:prstGeom>
          <a:effectLst>
            <a:softEdge rad="0"/>
          </a:effectLst>
        </p:spPr>
      </p:pic>
      <p:sp>
        <p:nvSpPr>
          <p:cNvPr id="14" name="Rectangle: Rounded Corners 145">
            <a:extLst>
              <a:ext uri="{FF2B5EF4-FFF2-40B4-BE49-F238E27FC236}">
                <a16:creationId xmlns:a16="http://schemas.microsoft.com/office/drawing/2014/main" id="{EF8FE253-D99D-49ED-8B59-C95C69088545}"/>
              </a:ext>
            </a:extLst>
          </p:cNvPr>
          <p:cNvSpPr/>
          <p:nvPr userDrawn="1"/>
        </p:nvSpPr>
        <p:spPr>
          <a:xfrm>
            <a:off x="302493" y="1040377"/>
            <a:ext cx="11653285" cy="5641147"/>
          </a:xfrm>
          <a:prstGeom prst="roundRect">
            <a:avLst>
              <a:gd name="adj" fmla="val 58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5792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438BD-112B-4363-BBA3-E374F16F6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C05144-1E5D-499A-B350-A8362574D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F9960-6D90-4A62-ADB1-7F7DB0D6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4D899-4E29-45D1-9181-B8C3AF4E00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6A6D4-0DDA-4F10-B032-EA4280EE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A3A4-8E2B-432F-A4FE-D6D8B552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14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3B661-61BC-4758-875D-C66BE45B4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DF3EA-7099-49DC-A468-DB0DEC1BF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C72F0-5866-4CEC-AE60-9F5B7947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BAC2-5386-43F5-8AE7-7D988D2CDF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28D9-DF13-4A0E-92E0-7D150359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B331A-F2D0-404B-B224-2895C994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64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80FBF-DF63-4A11-B384-355238E59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D7687-B879-4197-80F9-74979F830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F4C6E-3CB3-4B42-B4F6-984CAA21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9093-CFA4-4F6A-8642-650C2D0369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B8411-B526-43A7-8832-A41D0666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BEB8D-4B74-4996-81FB-E2350709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234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6512-E545-472C-9506-9CBB039A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3431A-F484-4FA4-8461-F204ED7A3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DC07B-C852-460F-A561-4178B91FF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1367F-8B29-4EE5-AAAE-FFB32A3D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5E13-33F4-4B46-A0CA-3D85B4CE40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9932-70AD-449B-99AB-EFAA6DCF2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9DFDB-BDF3-4D65-8DA9-11B357494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66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14864-5702-4BD7-A21B-108429AA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D4954-3437-4BF2-9E02-00AEE4934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330E0-C844-491D-B82B-741BB555C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B421A-B727-424F-B921-53D906C30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257E33-ECE5-44B7-BA55-C2E19D23B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FC435-01DE-4316-AFF4-5796045E8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7207-7CB7-4E00-B9C6-01A2B5679B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54D9C2-0E67-4BD0-BC40-7FE61C06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CD4860-9F9E-4142-9112-1D2799F1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04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B526-8AE5-4AFC-A07A-832E68A0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748578-1006-4C0A-AD31-6CBDE6D2F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C53E-1485-4347-B34C-78D9791E1A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F6E63-ABEE-4912-B50A-E34049637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DBD15-885C-4154-A3C0-64618BD3F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35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7;p25">
            <a:extLst>
              <a:ext uri="{FF2B5EF4-FFF2-40B4-BE49-F238E27FC236}">
                <a16:creationId xmlns:a16="http://schemas.microsoft.com/office/drawing/2014/main" id="{E9EF86B8-C5BF-4804-989A-51BAE24BDCA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9"/>
          <a:stretch>
            <a:fillRect/>
          </a:stretch>
        </p:blipFill>
        <p:spPr bwMode="auto">
          <a:xfrm>
            <a:off x="9080500" y="28575"/>
            <a:ext cx="3111500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88;p25">
            <a:extLst>
              <a:ext uri="{FF2B5EF4-FFF2-40B4-BE49-F238E27FC236}">
                <a16:creationId xmlns:a16="http://schemas.microsoft.com/office/drawing/2014/main" id="{3E63C33F-AA57-4AD0-866A-FAAFC452E89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69863"/>
            <a:ext cx="7445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89;p25">
            <a:extLst>
              <a:ext uri="{FF2B5EF4-FFF2-40B4-BE49-F238E27FC236}">
                <a16:creationId xmlns:a16="http://schemas.microsoft.com/office/drawing/2014/main" id="{37983FC0-F06C-4682-8525-3011629FDDB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50" b="10342"/>
          <a:stretch>
            <a:fillRect/>
          </a:stretch>
        </p:blipFill>
        <p:spPr bwMode="auto">
          <a:xfrm>
            <a:off x="8701088" y="0"/>
            <a:ext cx="3490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86;p25">
            <a:extLst>
              <a:ext uri="{FF2B5EF4-FFF2-40B4-BE49-F238E27FC236}">
                <a16:creationId xmlns:a16="http://schemas.microsoft.com/office/drawing/2014/main" id="{03D66A5B-7E7E-41E1-AF7D-A96D82608E5E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F30638AD-F621-46DE-9647-1D6632761584}" type="slidenum">
              <a:rPr lang="th-TH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9616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46DED3-6AE6-4980-B09C-3A9D48032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84A-24D8-4395-A7B8-1980A1A119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C603EA-2421-4E14-A746-2D4D00051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3C0AC-216A-4AE8-A23D-BB993467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977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86F30-6BBD-45FC-9D2C-AB90087B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66497-B161-44E5-B520-DA030EC8D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17534-CF64-40D8-91D3-B9584A72B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968EA-625C-4F56-9912-062D6D17B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F67-5E7D-4E25-BC4D-85C0A0C594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2D19D-761F-405C-B963-F936D611C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E2F80-349C-4C93-9A53-D88A5414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92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A8A9A-4DCF-41C4-A79F-3797E2CC6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6690B5-3FE6-4B56-83CF-90912EA415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52F5DA-AE26-491D-AA6C-10403F343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E4AF2-1A5C-4238-9B3F-1BF7A641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18D5B-0537-4598-BB2E-66D23523E8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5D171-5029-4576-A106-34576149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313FA-587C-40E7-BADD-4BD1F373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415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CFE7-9DD0-4639-9D3E-FA8CCE17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44FD93-BAE2-44E6-9B72-F8A3C1A58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2075F-F947-4737-A66C-7A554C2B9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70C8-95B5-4F16-9EB8-4F14A67477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792B6-1B39-4127-9423-50CD96856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7C8D8-20CA-4B3B-859C-602BC9C1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818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D310A6-2B8F-459E-8EF6-C428D87F5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2E4F35-E35B-48F7-A314-2F9F962AF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CB59B-D062-4A84-928F-DF39FE18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1D1E-284F-4ED0-BA52-3286A9E232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2FB92-27E3-45A9-833E-BA79FC3C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044FF-6A2C-406B-A238-F29B870D4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65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4498-E549-4427-81FF-FD904545BCD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17/10/65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CE093-0AC2-4D13-B92F-1971B0C0425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3" y="2553183"/>
            <a:ext cx="12186044" cy="16868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51398" tIns="25700" rIns="51398" bIns="25700" anchor="ctr"/>
          <a:lstStyle/>
          <a:p>
            <a:pPr defTabSz="257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1013" dirty="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14" name="Line 31"/>
          <p:cNvSpPr>
            <a:spLocks noChangeShapeType="1"/>
          </p:cNvSpPr>
          <p:nvPr userDrawn="1"/>
        </p:nvSpPr>
        <p:spPr bwMode="auto">
          <a:xfrm>
            <a:off x="0" y="4334995"/>
            <a:ext cx="12192000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ffectLst/>
        </p:spPr>
        <p:txBody>
          <a:bodyPr lIns="51398" tIns="25700" rIns="51398" bIns="25700"/>
          <a:lstStyle/>
          <a:p>
            <a:pPr defTabSz="257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1013" dirty="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15" name="Line 31"/>
          <p:cNvSpPr>
            <a:spLocks noChangeShapeType="1"/>
          </p:cNvSpPr>
          <p:nvPr userDrawn="1"/>
        </p:nvSpPr>
        <p:spPr bwMode="auto">
          <a:xfrm>
            <a:off x="0" y="2464277"/>
            <a:ext cx="12192000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ffectLst/>
        </p:spPr>
        <p:txBody>
          <a:bodyPr lIns="51398" tIns="25700" rIns="51398" bIns="25700"/>
          <a:lstStyle/>
          <a:p>
            <a:pPr defTabSz="257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1013" dirty="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171850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F9685BD-A7BE-42BE-A06D-058A08F3D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4234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13C554-725F-41FE-A92E-3A290F04249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5C692-FC84-4132-8CA3-BC17085134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F4A1B4-291F-4ACB-8075-816767EEF3B2}"/>
              </a:ext>
            </a:extLst>
          </p:cNvPr>
          <p:cNvSpPr/>
          <p:nvPr userDrawn="1"/>
        </p:nvSpPr>
        <p:spPr>
          <a:xfrm>
            <a:off x="0" y="888237"/>
            <a:ext cx="12192000" cy="596976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095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Vertical Text">
  <p:cSld name="1_Title and Vertical Tex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;p15">
            <a:extLst>
              <a:ext uri="{FF2B5EF4-FFF2-40B4-BE49-F238E27FC236}">
                <a16:creationId xmlns:a16="http://schemas.microsoft.com/office/drawing/2014/main" id="{89339F49-0AAD-4D38-B781-22D89FB5063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83"/>
          <a:stretch>
            <a:fillRect/>
          </a:stretch>
        </p:blipFill>
        <p:spPr bwMode="auto">
          <a:xfrm>
            <a:off x="10056813" y="92075"/>
            <a:ext cx="2135187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6;p15">
            <a:extLst>
              <a:ext uri="{FF2B5EF4-FFF2-40B4-BE49-F238E27FC236}">
                <a16:creationId xmlns:a16="http://schemas.microsoft.com/office/drawing/2014/main" id="{7E598FD3-D41A-40FA-9E5B-C1E88AB96D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69863"/>
            <a:ext cx="7445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oogle Shape;17;p15">
            <a:extLst>
              <a:ext uri="{FF2B5EF4-FFF2-40B4-BE49-F238E27FC236}">
                <a16:creationId xmlns:a16="http://schemas.microsoft.com/office/drawing/2014/main" id="{B663F4AD-CD08-4B78-867F-ACE97D8C8DC0}"/>
              </a:ext>
            </a:extLst>
          </p:cNvPr>
          <p:cNvGrpSpPr>
            <a:grpSpLocks/>
          </p:cNvGrpSpPr>
          <p:nvPr/>
        </p:nvGrpSpPr>
        <p:grpSpPr bwMode="auto">
          <a:xfrm>
            <a:off x="0" y="2487613"/>
            <a:ext cx="9925050" cy="1882775"/>
            <a:chOff x="-1132110" y="2487704"/>
            <a:chExt cx="9930034" cy="1882590"/>
          </a:xfrm>
        </p:grpSpPr>
        <p:sp>
          <p:nvSpPr>
            <p:cNvPr id="5" name="Google Shape;18;p15">
              <a:extLst>
                <a:ext uri="{FF2B5EF4-FFF2-40B4-BE49-F238E27FC236}">
                  <a16:creationId xmlns:a16="http://schemas.microsoft.com/office/drawing/2014/main" id="{1A57FBEB-A8FD-42BF-AA46-E5B1415BB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32110" y="2487704"/>
              <a:ext cx="9828383" cy="188259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Google Shape;19;p15">
              <a:extLst>
                <a:ext uri="{FF2B5EF4-FFF2-40B4-BE49-F238E27FC236}">
                  <a16:creationId xmlns:a16="http://schemas.microsoft.com/office/drawing/2014/main" id="{99EC4B09-2CED-410D-BB02-002A703FB1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454852" y="2487704"/>
              <a:ext cx="292247" cy="57938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Google Shape;20;p15">
              <a:extLst>
                <a:ext uri="{FF2B5EF4-FFF2-40B4-BE49-F238E27FC236}">
                  <a16:creationId xmlns:a16="http://schemas.microsoft.com/office/drawing/2014/main" id="{3DF32A7E-C41E-4DD0-AF20-3E1E993D17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61330" y="2487704"/>
              <a:ext cx="136594" cy="21111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Google Shape;21;p15">
              <a:extLst>
                <a:ext uri="{FF2B5EF4-FFF2-40B4-BE49-F238E27FC236}">
                  <a16:creationId xmlns:a16="http://schemas.microsoft.com/office/drawing/2014/main" id="{BBC7CB35-D8DA-45BB-B0A0-20DB4F8CFE0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445322" y="3790913"/>
              <a:ext cx="292247" cy="579381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Google Shape;22;p15">
              <a:extLst>
                <a:ext uri="{FF2B5EF4-FFF2-40B4-BE49-F238E27FC236}">
                  <a16:creationId xmlns:a16="http://schemas.microsoft.com/office/drawing/2014/main" id="{6FA2FCE8-E9A1-4784-BD27-C7917D22B85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40683" y="4159177"/>
              <a:ext cx="136594" cy="211117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" name="Google Shape;23;p15">
            <a:extLst>
              <a:ext uri="{FF2B5EF4-FFF2-40B4-BE49-F238E27FC236}">
                <a16:creationId xmlns:a16="http://schemas.microsoft.com/office/drawing/2014/main" id="{7B197D07-702D-49ED-BDAA-F5EB2CB2CD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50" b="10342"/>
          <a:stretch>
            <a:fillRect/>
          </a:stretch>
        </p:blipFill>
        <p:spPr bwMode="auto">
          <a:xfrm>
            <a:off x="9771063" y="0"/>
            <a:ext cx="349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14;p15">
            <a:extLst>
              <a:ext uri="{FF2B5EF4-FFF2-40B4-BE49-F238E27FC236}">
                <a16:creationId xmlns:a16="http://schemas.microsoft.com/office/drawing/2014/main" id="{9EEDAB51-CD96-41D4-8368-67A8EED3CAEF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4BA422E8-631B-4E6D-824C-FA00DC99C473}" type="slidenum">
              <a:rPr lang="th-TH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799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20">
            <a:extLst>
              <a:ext uri="{FF2B5EF4-FFF2-40B4-BE49-F238E27FC236}">
                <a16:creationId xmlns:a16="http://schemas.microsoft.com/office/drawing/2014/main" id="{060A30C9-BA68-456A-9BEA-E977ADDA8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>
              <a:defRPr/>
            </a:pPr>
            <a:fld id="{5215E50E-3E51-47E4-B80A-3802E4269008}" type="slidenum">
              <a:rPr lang="th-TH" altLang="en-US" sz="1200" smtClean="0">
                <a:solidFill>
                  <a:srgbClr val="888888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>
                <a:defRPr/>
              </a:pPr>
              <a:t>‹#›</a:t>
            </a:fld>
            <a:endParaRPr lang="en-US" altLang="en-US" sz="1200">
              <a:solidFill>
                <a:srgbClr val="888888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Google Shape;62;p20">
            <a:extLst>
              <a:ext uri="{FF2B5EF4-FFF2-40B4-BE49-F238E27FC236}">
                <a16:creationId xmlns:a16="http://schemas.microsoft.com/office/drawing/2014/main" id="{675828F3-22A6-472D-93A6-D0B8F0D23B23}"/>
              </a:ext>
            </a:extLst>
          </p:cNvPr>
          <p:cNvSpPr/>
          <p:nvPr/>
        </p:nvSpPr>
        <p:spPr>
          <a:xfrm>
            <a:off x="303213" y="176213"/>
            <a:ext cx="11598275" cy="655637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/>
            </a:pPr>
            <a:endParaRPr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63;p20">
            <a:extLst>
              <a:ext uri="{FF2B5EF4-FFF2-40B4-BE49-F238E27FC236}">
                <a16:creationId xmlns:a16="http://schemas.microsoft.com/office/drawing/2014/main" id="{1A77035E-7DE7-4269-9511-33F5B7C9FC3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138" y="233363"/>
            <a:ext cx="6445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64;p20">
            <a:extLst>
              <a:ext uri="{FF2B5EF4-FFF2-40B4-BE49-F238E27FC236}">
                <a16:creationId xmlns:a16="http://schemas.microsoft.com/office/drawing/2014/main" id="{97898524-6D4E-4733-AE6A-97E587FF08E5}"/>
              </a:ext>
            </a:extLst>
          </p:cNvPr>
          <p:cNvSpPr/>
          <p:nvPr/>
        </p:nvSpPr>
        <p:spPr>
          <a:xfrm>
            <a:off x="166688" y="1149350"/>
            <a:ext cx="11830050" cy="5473700"/>
          </a:xfrm>
          <a:prstGeom prst="roundRect">
            <a:avLst>
              <a:gd name="adj" fmla="val 781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/>
            </a:pP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5;p20">
            <a:extLst>
              <a:ext uri="{FF2B5EF4-FFF2-40B4-BE49-F238E27FC236}">
                <a16:creationId xmlns:a16="http://schemas.microsoft.com/office/drawing/2014/main" id="{CBD09B08-384E-46E0-AE41-D0FC9484F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" y="969963"/>
            <a:ext cx="11271250" cy="493712"/>
          </a:xfrm>
          <a:prstGeom prst="roundRect">
            <a:avLst>
              <a:gd name="adj" fmla="val 50000"/>
            </a:avLst>
          </a:prstGeom>
          <a:solidFill>
            <a:srgbClr val="DDEAF6"/>
          </a:solidFill>
          <a:ln w="381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60;p20">
            <a:extLst>
              <a:ext uri="{FF2B5EF4-FFF2-40B4-BE49-F238E27FC236}">
                <a16:creationId xmlns:a16="http://schemas.microsoft.com/office/drawing/2014/main" id="{970A1FF3-C832-4E34-968D-E4DCF8AB8A4E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9199079B-CD99-459A-9295-0F5D7C21211B}" type="slidenum">
              <a:rPr lang="th-TH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98802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0;p23">
            <a:extLst>
              <a:ext uri="{FF2B5EF4-FFF2-40B4-BE49-F238E27FC236}">
                <a16:creationId xmlns:a16="http://schemas.microsoft.com/office/drawing/2014/main" id="{C03F8DCC-7922-4523-8696-DC3EF5582D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188" y="155575"/>
            <a:ext cx="6461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79;p23">
            <a:extLst>
              <a:ext uri="{FF2B5EF4-FFF2-40B4-BE49-F238E27FC236}">
                <a16:creationId xmlns:a16="http://schemas.microsoft.com/office/drawing/2014/main" id="{2D125AC2-9E8F-4AF5-88CB-6D661F43DE3D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ADDD58D8-6845-4EE8-8C9E-B61089B6AFC5}" type="slidenum">
              <a:rPr lang="th-TH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744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;p26">
            <a:extLst>
              <a:ext uri="{FF2B5EF4-FFF2-40B4-BE49-F238E27FC236}">
                <a16:creationId xmlns:a16="http://schemas.microsoft.com/office/drawing/2014/main" id="{FF5E4C88-8F2F-49FD-8175-8032665ACA50}"/>
              </a:ext>
            </a:extLst>
          </p:cNvPr>
          <p:cNvSpPr/>
          <p:nvPr/>
        </p:nvSpPr>
        <p:spPr>
          <a:xfrm>
            <a:off x="303213" y="176213"/>
            <a:ext cx="11598275" cy="655637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/>
            </a:pPr>
            <a:endParaRPr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93;p26">
            <a:extLst>
              <a:ext uri="{FF2B5EF4-FFF2-40B4-BE49-F238E27FC236}">
                <a16:creationId xmlns:a16="http://schemas.microsoft.com/office/drawing/2014/main" id="{BD3F9F34-2696-45BF-A505-2CB265E3D12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138" y="233363"/>
            <a:ext cx="6445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94;p26">
            <a:extLst>
              <a:ext uri="{FF2B5EF4-FFF2-40B4-BE49-F238E27FC236}">
                <a16:creationId xmlns:a16="http://schemas.microsoft.com/office/drawing/2014/main" id="{1B858177-AFAA-4DAD-9A84-21556C9FE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1741488"/>
            <a:ext cx="5694362" cy="785812"/>
          </a:xfrm>
          <a:prstGeom prst="roundRect">
            <a:avLst>
              <a:gd name="adj" fmla="val 33690"/>
            </a:avLst>
          </a:prstGeom>
          <a:solidFill>
            <a:schemeClr val="bg1"/>
          </a:solidFill>
          <a:ln w="38100">
            <a:solidFill>
              <a:srgbClr val="1577A5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buClr>
                <a:srgbClr val="FFFFFF"/>
              </a:buClr>
              <a:buSzPts val="2800"/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91;p26">
            <a:extLst>
              <a:ext uri="{FF2B5EF4-FFF2-40B4-BE49-F238E27FC236}">
                <a16:creationId xmlns:a16="http://schemas.microsoft.com/office/drawing/2014/main" id="{58367638-C981-4ED4-8B0B-8BF82DEC6647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0A0870B6-06D1-409A-93AE-2A3D0C0F53F0}" type="slidenum">
              <a:rPr lang="th-TH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77786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7;p25">
            <a:extLst>
              <a:ext uri="{FF2B5EF4-FFF2-40B4-BE49-F238E27FC236}">
                <a16:creationId xmlns:a16="http://schemas.microsoft.com/office/drawing/2014/main" id="{E9EF86B8-C5BF-4804-989A-51BAE24BDCA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9"/>
          <a:stretch>
            <a:fillRect/>
          </a:stretch>
        </p:blipFill>
        <p:spPr bwMode="auto">
          <a:xfrm>
            <a:off x="9080500" y="28575"/>
            <a:ext cx="3111500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88;p25">
            <a:extLst>
              <a:ext uri="{FF2B5EF4-FFF2-40B4-BE49-F238E27FC236}">
                <a16:creationId xmlns:a16="http://schemas.microsoft.com/office/drawing/2014/main" id="{3E63C33F-AA57-4AD0-866A-FAAFC452E89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69863"/>
            <a:ext cx="7445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89;p25">
            <a:extLst>
              <a:ext uri="{FF2B5EF4-FFF2-40B4-BE49-F238E27FC236}">
                <a16:creationId xmlns:a16="http://schemas.microsoft.com/office/drawing/2014/main" id="{37983FC0-F06C-4682-8525-3011629FDDB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50" b="10342"/>
          <a:stretch>
            <a:fillRect/>
          </a:stretch>
        </p:blipFill>
        <p:spPr bwMode="auto">
          <a:xfrm>
            <a:off x="8701088" y="0"/>
            <a:ext cx="3490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86;p25">
            <a:extLst>
              <a:ext uri="{FF2B5EF4-FFF2-40B4-BE49-F238E27FC236}">
                <a16:creationId xmlns:a16="http://schemas.microsoft.com/office/drawing/2014/main" id="{03D66A5B-7E7E-41E1-AF7D-A96D82608E5E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F30638AD-F621-46DE-9647-1D6632761584}" type="slidenum">
              <a:rPr lang="th-TH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510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;p26">
            <a:extLst>
              <a:ext uri="{FF2B5EF4-FFF2-40B4-BE49-F238E27FC236}">
                <a16:creationId xmlns:a16="http://schemas.microsoft.com/office/drawing/2014/main" id="{FF5E4C88-8F2F-49FD-8175-8032665ACA50}"/>
              </a:ext>
            </a:extLst>
          </p:cNvPr>
          <p:cNvSpPr/>
          <p:nvPr/>
        </p:nvSpPr>
        <p:spPr>
          <a:xfrm>
            <a:off x="303213" y="176213"/>
            <a:ext cx="11598275" cy="655637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/>
            </a:pPr>
            <a:endParaRPr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93;p26">
            <a:extLst>
              <a:ext uri="{FF2B5EF4-FFF2-40B4-BE49-F238E27FC236}">
                <a16:creationId xmlns:a16="http://schemas.microsoft.com/office/drawing/2014/main" id="{BD3F9F34-2696-45BF-A505-2CB265E3D12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138" y="233363"/>
            <a:ext cx="6445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94;p26">
            <a:extLst>
              <a:ext uri="{FF2B5EF4-FFF2-40B4-BE49-F238E27FC236}">
                <a16:creationId xmlns:a16="http://schemas.microsoft.com/office/drawing/2014/main" id="{1B858177-AFAA-4DAD-9A84-21556C9FE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1741488"/>
            <a:ext cx="5694362" cy="785812"/>
          </a:xfrm>
          <a:prstGeom prst="roundRect">
            <a:avLst>
              <a:gd name="adj" fmla="val 33690"/>
            </a:avLst>
          </a:prstGeom>
          <a:solidFill>
            <a:schemeClr val="bg1"/>
          </a:solidFill>
          <a:ln w="38100">
            <a:solidFill>
              <a:srgbClr val="1577A5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buClr>
                <a:srgbClr val="FFFFFF"/>
              </a:buClr>
              <a:buSzPts val="2800"/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91;p26">
            <a:extLst>
              <a:ext uri="{FF2B5EF4-FFF2-40B4-BE49-F238E27FC236}">
                <a16:creationId xmlns:a16="http://schemas.microsoft.com/office/drawing/2014/main" id="{58367638-C981-4ED4-8B0B-8BF82DEC6647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0A0870B6-06D1-409A-93AE-2A3D0C0F53F0}" type="slidenum">
              <a:rPr lang="th-TH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0833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4B018B-7F1E-4B49-B9C1-AEB89CF4DA9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6595C3-2EBF-4C6E-88D7-87CB37447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A206D98-03D1-43B4-89C1-F7B9FFF8B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5250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4290A-7E8B-087E-C879-A7C8FF6E8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A30704-1AAB-8116-BCA2-BA4226EED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D2AF0-513F-F2D4-9A5D-B7BE4B79F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CED-349A-4BD3-9598-DF306C53035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F7DF3-29A7-061A-EE9E-5A0C7D80D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AE1C5-04C2-3BA1-B94D-C73F1855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A482-F50A-4129-8C07-F0B89FA5B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198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DFD2-916F-9417-6070-C5FC8968C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0EB27-D031-5E88-ED5A-C22D48D17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B5CBC-B603-49A6-87E2-7EE34BA91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CED-349A-4BD3-9598-DF306C53035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5A399-1CBB-A4F4-8ECF-7CCAEDF76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2BC78-2D6E-44F7-C0BA-5B3117D6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A482-F50A-4129-8C07-F0B89FA5B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40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1E7FC-F8E3-1964-18C6-DC5B693B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E10C5-5F81-D4CF-BA6D-5550FD2EE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F5365-0907-30F9-D795-40885E30A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CED-349A-4BD3-9598-DF306C53035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93373-6A12-63F9-6045-11D8A7291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2F5E6-1787-1877-7F5A-24E6673AC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A482-F50A-4129-8C07-F0B89FA5B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4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44E97-C9BB-250E-D223-57E2FD76B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E7355-A62B-6544-2E28-A08D5471A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3F48E-5EB0-9234-1FEF-9D4FFEF98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E6EC9-CF0A-639F-8BAA-3D4E6346D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CED-349A-4BD3-9598-DF306C53035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48215-C651-A5DB-50FD-3E1E903E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79363-00DF-15CA-C8DF-C5D98F05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A482-F50A-4129-8C07-F0B89FA5B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718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7193-F847-D5B1-DE8C-37D7CE82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557E2-66EF-49FE-CAA9-54B04B59F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D9F79-30B8-67BE-14AC-E114EFEFB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B1920-C4D4-7B27-4F89-9A1226C2FD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8EF0C8-43CD-31EE-4996-65A307837D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53F164-089C-F8AE-D47D-621AE1CC9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CED-349A-4BD3-9598-DF306C53035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C80F72-445E-21B5-4052-4CBFC250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EAD4F7-8FB7-7494-A265-2749C0BA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A482-F50A-4129-8C07-F0B89FA5B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53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6115-282B-CB68-AB2A-17A60086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E44703-9B6C-4991-61C0-FEC40909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CED-349A-4BD3-9598-DF306C53035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0F1DC-2B71-BD2D-44B0-8F928923F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C0B27-3723-96A5-38E7-649C89C91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A482-F50A-4129-8C07-F0B89FA5B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201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FC4A6D-A6CD-8E06-300D-572C60B91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CED-349A-4BD3-9598-DF306C53035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7716E2-36E1-AE88-2012-3E903F8E9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EF2A2-8D4A-873B-CB32-218BCA85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A482-F50A-4129-8C07-F0B89FA5B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20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4B018B-7F1E-4B49-B9C1-AEB89CF4DA9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6595C3-2EBF-4C6E-88D7-87CB37447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A206D98-03D1-43B4-89C1-F7B9FFF8B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5250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5970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A6CBE-E504-C096-B022-DF7B4237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F10B0-102F-6162-B65E-EA9220FB0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F7510-939B-696B-DEA9-5E533B1CB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E1523-8585-115D-E0DD-98D8F433D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CED-349A-4BD3-9598-DF306C53035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FD9251-8A5D-86FA-CC2C-DEF5F700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DA77D-A8C7-5B5F-23D2-78651E82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A482-F50A-4129-8C07-F0B89FA5B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36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D8962-19DC-5EFE-A2B0-08BF39D58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5F6202-B5E5-C261-E18C-DC1F4A6DA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7D0047-350B-EDE4-93AF-1003DDCFB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C39BC-A058-6364-282A-205609068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CED-349A-4BD3-9598-DF306C53035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E874A-CCA8-1969-2357-5D7A72E79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685B0-D234-C14D-6785-292C226F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A482-F50A-4129-8C07-F0B89FA5B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458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F3375-5C41-E999-FD96-93062EDD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C4131-458B-B26D-70E8-62ADECF0E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9D8FB-651D-34FB-6139-BD5AFE8B8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CED-349A-4BD3-9598-DF306C53035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84289-9186-C33A-2C04-B61EC4F04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EC49B-87C9-A7C9-326F-7C008479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A482-F50A-4129-8C07-F0B89FA5B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524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6E5E8-2E9E-70F5-F098-E4B68E47A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AC5180-070B-1F61-65EF-E0CF73A18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7AE78-D9FD-C3C3-2151-53B94633D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CED-349A-4BD3-9598-DF306C53035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ACA29-AC8D-D876-770D-3F4B8E120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90F3A-643E-6451-B4EE-41D2650D1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A482-F50A-4129-8C07-F0B89FA5B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69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9E1657B-569E-4F3E-955E-83FA92B42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3141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B0714-6637-4ECC-A835-449145DFB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811" y="155298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65124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F2A69-B8E9-4792-B7CC-50BEEBABBC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bg1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90014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539"/>
          <a:stretch/>
        </p:blipFill>
        <p:spPr>
          <a:xfrm>
            <a:off x="9080951" y="28281"/>
            <a:ext cx="3111049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2B3C41-8EF4-48CA-8FC4-16C283846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8700639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983"/>
          <a:stretch/>
        </p:blipFill>
        <p:spPr>
          <a:xfrm flipH="1">
            <a:off x="10057394" y="91440"/>
            <a:ext cx="2134605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C5C63C-74F1-4BB5-9DF5-4920AD1F3299}"/>
              </a:ext>
            </a:extLst>
          </p:cNvPr>
          <p:cNvGrpSpPr/>
          <p:nvPr userDrawn="1"/>
        </p:nvGrpSpPr>
        <p:grpSpPr>
          <a:xfrm>
            <a:off x="0" y="2487704"/>
            <a:ext cx="9924288" cy="1882590"/>
            <a:chOff x="-1132110" y="2487704"/>
            <a:chExt cx="9930034" cy="1882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17C8064-67D3-467C-905A-C4EDC043877E}"/>
                </a:ext>
              </a:extLst>
            </p:cNvPr>
            <p:cNvSpPr/>
            <p:nvPr userDrawn="1"/>
          </p:nvSpPr>
          <p:spPr>
            <a:xfrm>
              <a:off x="-1132110" y="2487706"/>
              <a:ext cx="9828683" cy="1882588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AFC8377E-A127-4ACC-A916-C5CD202AA437}"/>
                </a:ext>
              </a:extLst>
            </p:cNvPr>
            <p:cNvSpPr/>
            <p:nvPr userDrawn="1"/>
          </p:nvSpPr>
          <p:spPr>
            <a:xfrm flipH="1" flipV="1">
              <a:off x="8455005" y="2487706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9B8F48BA-E1FF-43DD-B062-2EFF4E2F4271}"/>
                </a:ext>
              </a:extLst>
            </p:cNvPr>
            <p:cNvSpPr/>
            <p:nvPr userDrawn="1"/>
          </p:nvSpPr>
          <p:spPr>
            <a:xfrm flipH="1" flipV="1">
              <a:off x="8661400" y="2487704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38E0A9E2-E57B-4D71-897F-0E7E21B69596}"/>
                </a:ext>
              </a:extLst>
            </p:cNvPr>
            <p:cNvSpPr/>
            <p:nvPr userDrawn="1"/>
          </p:nvSpPr>
          <p:spPr>
            <a:xfrm flipH="1">
              <a:off x="8445603" y="3790950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68E7D6CF-166B-4E1E-BA12-7AB46AE211DE}"/>
                </a:ext>
              </a:extLst>
            </p:cNvPr>
            <p:cNvSpPr/>
            <p:nvPr userDrawn="1"/>
          </p:nvSpPr>
          <p:spPr>
            <a:xfrm flipH="1">
              <a:off x="8640404" y="4159249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DD874E-BC7A-478B-9B92-D5F1C412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9771605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5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7C6D2"/>
            </a:gs>
            <a:gs pos="75999">
              <a:srgbClr val="1577A5"/>
            </a:gs>
            <a:gs pos="100000">
              <a:srgbClr val="1577A5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3">
            <a:extLst>
              <a:ext uri="{FF2B5EF4-FFF2-40B4-BE49-F238E27FC236}">
                <a16:creationId xmlns:a16="http://schemas.microsoft.com/office/drawing/2014/main" id="{F28B1C3E-FF54-4EB2-9EA4-0686BEDBFFB6}"/>
              </a:ext>
            </a:extLst>
          </p:cNvPr>
          <p:cNvPicPr preferRelativeResize="0"/>
          <p:nvPr/>
        </p:nvPicPr>
        <p:blipFill rotWithShape="1">
          <a:blip r:embed="rId7">
            <a:alphaModFix amt="7000"/>
          </a:blip>
          <a:srcRect l="17447" t="25355" r="1" b="9030"/>
          <a:stretch/>
        </p:blipFill>
        <p:spPr>
          <a:xfrm rot="10800000">
            <a:off x="-513882" y="-287012"/>
            <a:ext cx="12705882" cy="7145012"/>
          </a:xfrm>
          <a:custGeom>
            <a:avLst/>
            <a:gdLst/>
            <a:ahLst/>
            <a:cxnLst/>
            <a:rect l="l" t="t" r="r" b="b"/>
            <a:pathLst>
              <a:path w="10655455" h="6858000" extrusionOk="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" name="Google Shape;7;p13">
            <a:extLst>
              <a:ext uri="{FF2B5EF4-FFF2-40B4-BE49-F238E27FC236}">
                <a16:creationId xmlns:a16="http://schemas.microsoft.com/office/drawing/2014/main" id="{64CF1001-0A6F-4659-9B07-8C577B4D2CA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6888" y="65690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37339511-650C-458E-9805-64F172DEEFAD}" type="slidenum">
              <a:rPr lang="th-TH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8131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50" r:id="rId2"/>
    <p:sldLayoutId id="2147483752" r:id="rId3"/>
    <p:sldLayoutId id="2147483753" r:id="rId4"/>
    <p:sldLayoutId id="214748379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6D2"/>
            </a:gs>
            <a:gs pos="76000">
              <a:srgbClr val="1577A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0E4910-90BB-41C5-8EB5-7DD3904AD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t="25355" r="1" b="9031"/>
          <a:stretch/>
        </p:blipFill>
        <p:spPr>
          <a:xfrm rot="10800000">
            <a:off x="-513882" y="-287012"/>
            <a:ext cx="12705882" cy="7145012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D20F692-445A-4DF3-B034-83A19956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1333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848CCD"/>
            </a:gs>
            <a:gs pos="0">
              <a:schemeClr val="accent4">
                <a:lumMod val="20000"/>
                <a:lumOff val="80000"/>
              </a:schemeClr>
            </a:gs>
            <a:gs pos="100000">
              <a:srgbClr val="6699FF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93367"/>
            <a:ext cx="1097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quada One"/>
              <a:buNone/>
              <a:defRPr sz="3000">
                <a:solidFill>
                  <a:schemeClr val="lt1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536633"/>
            <a:ext cx="10972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Condensed Light"/>
              <a:buChar char="●"/>
              <a:defRPr sz="18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●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●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tx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8669536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E3F509-E3B8-4131-B149-CE69071A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D98E9-55F8-4013-9CAD-4B0C0C761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3DA9C-7751-419E-AD07-08A0DF4F8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57281-791E-48F1-A381-E8A97D965B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47B18-11AD-4AEF-9E95-6CDC7D340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218A4-29F1-44B8-901E-36494900A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8523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7C6D2"/>
            </a:gs>
            <a:gs pos="75999">
              <a:srgbClr val="1577A5"/>
            </a:gs>
            <a:gs pos="100000">
              <a:srgbClr val="1577A5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3">
            <a:extLst>
              <a:ext uri="{FF2B5EF4-FFF2-40B4-BE49-F238E27FC236}">
                <a16:creationId xmlns:a16="http://schemas.microsoft.com/office/drawing/2014/main" id="{F28B1C3E-FF54-4EB2-9EA4-0686BEDBFFB6}"/>
              </a:ext>
            </a:extLst>
          </p:cNvPr>
          <p:cNvPicPr preferRelativeResize="0"/>
          <p:nvPr/>
        </p:nvPicPr>
        <p:blipFill rotWithShape="1">
          <a:blip r:embed="rId8">
            <a:alphaModFix amt="7000"/>
          </a:blip>
          <a:srcRect l="17447" t="25355" r="1" b="9030"/>
          <a:stretch/>
        </p:blipFill>
        <p:spPr>
          <a:xfrm rot="10800000">
            <a:off x="-513882" y="-287012"/>
            <a:ext cx="12705882" cy="7145012"/>
          </a:xfrm>
          <a:custGeom>
            <a:avLst/>
            <a:gdLst/>
            <a:ahLst/>
            <a:cxnLst/>
            <a:rect l="l" t="t" r="r" b="b"/>
            <a:pathLst>
              <a:path w="10655455" h="6858000" extrusionOk="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" name="Google Shape;7;p13">
            <a:extLst>
              <a:ext uri="{FF2B5EF4-FFF2-40B4-BE49-F238E27FC236}">
                <a16:creationId xmlns:a16="http://schemas.microsoft.com/office/drawing/2014/main" id="{64CF1001-0A6F-4659-9B07-8C577B4D2CA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6888" y="65690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37339511-650C-458E-9805-64F172DEEFAD}" type="slidenum">
              <a:rPr lang="th-TH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91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340665-86DF-243B-2BDF-7FF789D7D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FF531-3276-2C5A-EDFD-19D565D71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3EE5D-E7D2-7ED2-7251-B669174266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13CED-349A-4BD3-9598-DF306C53035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4437F-A09C-C60E-842A-2B1631F12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7A8AD-09E4-9BF3-0A5F-7E35D4204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7A482-F50A-4129-8C07-F0B89FA5B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1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4.emf"/><Relationship Id="rId4" Type="http://schemas.openxmlformats.org/officeDocument/2006/relationships/image" Target="../media/image5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2.wdp"/><Relationship Id="rId18" Type="http://schemas.openxmlformats.org/officeDocument/2006/relationships/image" Target="../media/image72.png"/><Relationship Id="rId3" Type="http://schemas.openxmlformats.org/officeDocument/2006/relationships/image" Target="../media/image34.png"/><Relationship Id="rId21" Type="http://schemas.openxmlformats.org/officeDocument/2006/relationships/image" Target="../media/image75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" Type="http://schemas.openxmlformats.org/officeDocument/2006/relationships/image" Target="../media/image33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69.svg"/><Relationship Id="rId10" Type="http://schemas.openxmlformats.org/officeDocument/2006/relationships/image" Target="../media/image65.png"/><Relationship Id="rId19" Type="http://schemas.openxmlformats.org/officeDocument/2006/relationships/image" Target="../media/image73.sv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diagramDrawing" Target="../diagrams/drawing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78.png"/><Relationship Id="rId12" Type="http://schemas.openxmlformats.org/officeDocument/2006/relationships/diagramColors" Target="../diagrams/colors3.xml"/><Relationship Id="rId2" Type="http://schemas.openxmlformats.org/officeDocument/2006/relationships/diagramData" Target="../diagrams/data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11" Type="http://schemas.openxmlformats.org/officeDocument/2006/relationships/diagramQuickStyle" Target="../diagrams/quickStyle3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34.png"/><Relationship Id="rId10" Type="http://schemas.openxmlformats.org/officeDocument/2006/relationships/diagramLayout" Target="../diagrams/layout3.xml"/><Relationship Id="rId4" Type="http://schemas.openxmlformats.org/officeDocument/2006/relationships/diagramQuickStyle" Target="../diagrams/quickStyle2.xml"/><Relationship Id="rId9" Type="http://schemas.openxmlformats.org/officeDocument/2006/relationships/diagramData" Target="../diagrams/data3.xml"/><Relationship Id="rId1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0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2.wdp"/><Relationship Id="rId18" Type="http://schemas.openxmlformats.org/officeDocument/2006/relationships/image" Target="../media/image74.png"/><Relationship Id="rId3" Type="http://schemas.openxmlformats.org/officeDocument/2006/relationships/image" Target="../media/image34.png"/><Relationship Id="rId21" Type="http://schemas.openxmlformats.org/officeDocument/2006/relationships/image" Target="../media/image69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73.svg"/><Relationship Id="rId2" Type="http://schemas.openxmlformats.org/officeDocument/2006/relationships/image" Target="../media/image33.png"/><Relationship Id="rId16" Type="http://schemas.openxmlformats.org/officeDocument/2006/relationships/image" Target="../media/image72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11" Type="http://schemas.openxmlformats.org/officeDocument/2006/relationships/image" Target="../media/image82.svg"/><Relationship Id="rId5" Type="http://schemas.openxmlformats.org/officeDocument/2006/relationships/image" Target="../media/image81.svg"/><Relationship Id="rId15" Type="http://schemas.openxmlformats.org/officeDocument/2006/relationships/image" Target="../media/image71.png"/><Relationship Id="rId10" Type="http://schemas.openxmlformats.org/officeDocument/2006/relationships/image" Target="../media/image65.png"/><Relationship Id="rId19" Type="http://schemas.openxmlformats.org/officeDocument/2006/relationships/image" Target="../media/image75.sv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4AB213-590A-891C-1A82-242A183ABEF6}"/>
              </a:ext>
            </a:extLst>
          </p:cNvPr>
          <p:cNvSpPr txBox="1"/>
          <p:nvPr/>
        </p:nvSpPr>
        <p:spPr>
          <a:xfrm>
            <a:off x="60960" y="2547930"/>
            <a:ext cx="9794239" cy="17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แนวทางการประเมินส่วนราชการตามมาตรการปรับปรุงประสิทธิภาพ</a:t>
            </a:r>
            <a:b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ในการปฏิบัติราชการของส่วนราชการ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ประจำปีงบประมาณ พ.ศ.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2566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: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องค์ประกอบที่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การประเมินศักยภาพในการดำเนินงาน 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Potential Base)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947E53-CE4E-DABA-F88E-6FFFBB42E275}"/>
              </a:ext>
            </a:extLst>
          </p:cNvPr>
          <p:cNvSpPr txBox="1"/>
          <p:nvPr/>
        </p:nvSpPr>
        <p:spPr>
          <a:xfrm>
            <a:off x="7512891" y="4404049"/>
            <a:ext cx="2438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วันที่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17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16B977-9D95-6B5E-BE7B-84EAE8BD6D30}"/>
              </a:ext>
            </a:extLst>
          </p:cNvPr>
          <p:cNvSpPr txBox="1"/>
          <p:nvPr/>
        </p:nvSpPr>
        <p:spPr>
          <a:xfrm>
            <a:off x="10647988" y="0"/>
            <a:ext cx="15440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สิ่งที่ส่งมาด้วย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29281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930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081" y="-15861"/>
            <a:ext cx="9738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ความสำเร็จในการขับเคลื่อนการพัฒนางานบริการ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ตามมติคณะรัฐมนตรี (12 งานบริการ)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6F20411-A915-3D53-D61E-57C3B4BE72DC}"/>
              </a:ext>
            </a:extLst>
          </p:cNvPr>
          <p:cNvGrpSpPr/>
          <p:nvPr/>
        </p:nvGrpSpPr>
        <p:grpSpPr>
          <a:xfrm>
            <a:off x="10638005" y="31427"/>
            <a:ext cx="1107285" cy="676140"/>
            <a:chOff x="12240606" y="1307654"/>
            <a:chExt cx="1107285" cy="615553"/>
          </a:xfrm>
        </p:grpSpPr>
        <p:pic>
          <p:nvPicPr>
            <p:cNvPr id="15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2BA00D90-BF41-D336-C012-4D72B58D8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24E2FCCB-9046-9627-D0A8-2B6824B676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xx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05C3BA-E6A8-EDD8-A572-B28839552BB5}"/>
              </a:ext>
            </a:extLst>
          </p:cNvPr>
          <p:cNvSpPr txBox="1"/>
          <p:nvPr/>
        </p:nvSpPr>
        <p:spPr>
          <a:xfrm>
            <a:off x="8640837" y="339966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emplate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D2CA62B-54F7-8B39-5458-C4D231721152}"/>
              </a:ext>
            </a:extLst>
          </p:cNvPr>
          <p:cNvSpPr/>
          <p:nvPr/>
        </p:nvSpPr>
        <p:spPr>
          <a:xfrm>
            <a:off x="344481" y="1075169"/>
            <a:ext cx="7885869" cy="2094291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5113" marR="0" lvl="0" indent="-17621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มติคณะรัฐมนตรี วันที่ 3 สิงหาคม 2564 เห็นชอบการขับเคลื่อนการให้บริการประชาชนผ่านระบบอิเล็กทรอนิกส์ (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e-Service)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ปีงบประมาณ พ.ศ. 2565 รวมงานบริการ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12 Agenda</a:t>
            </a:r>
          </a:p>
          <a:p>
            <a:pPr marL="265113" marR="0" lvl="0" indent="-17621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สำนักงาน </a:t>
            </a:r>
            <a:r>
              <a:rPr kumimoji="0" lang="th-TH" sz="1800" b="0" i="0" u="none" strike="noStrike" kern="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ก.พ.ร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กำหนดให้หน่วยงานเจ้าภาพหลัก และหน่วยงานที่เกี่ยวข้องจัดทำทิศทางการพัฒนา (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Roadmap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ภายในระยะ</a:t>
            </a:r>
            <a:b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ไม่เกิน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ปี (พ.ศ.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2565 – 2567)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และจัดทำแผนปฏิบัติการ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(Action Plan)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ในการขับเคลื่อนเป้าหมายที่กำหนดในแต่ละปี </a:t>
            </a:r>
          </a:p>
          <a:p>
            <a:pPr marL="265113" marR="0" lvl="0" indent="-17621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แผนปฏิบัติการ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(Action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Plan)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ในปีงบประมาณ พ.ศ.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หมายถึง แผนดำเนินการที่ส่วนราชการระบุรายละเอียด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กิจกรรมสำคัญที่ต้องดำเนินการเพื่อให้บรรลุเป้าหมาย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ตามที่ได้กำหนดไว้ใน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Roadmap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ปี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โดยระบุหน่วยงานที่รับผิดชอบ</a:t>
            </a:r>
            <a:b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ให้ชัดเจน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ผลผลิตที่จะได้รับเ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ป็นรายเดือนหรือรายไตรมาสเพื่อใช้ติดตามความก้าวหน้าการขับเคลื่อน/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เป้าหมายในการวัดความสำเร็จ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ของแต่ละไตรมาส/การระบุ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เป้าหมายและบทบาทของหน่วยงานที่เกี่ยวข้อง</a:t>
            </a:r>
            <a:endParaRPr kumimoji="0" lang="en-US" sz="1800" b="1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76CA5C-1EAB-D45F-5A4C-70B4DEEBA5A3}"/>
              </a:ext>
            </a:extLst>
          </p:cNvPr>
          <p:cNvSpPr txBox="1"/>
          <p:nvPr/>
        </p:nvSpPr>
        <p:spPr>
          <a:xfrm>
            <a:off x="8328992" y="1443667"/>
            <a:ext cx="2965836" cy="1754326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1.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ชื่องานบริการ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………………………</a:t>
            </a:r>
            <a:endParaRPr kumimoji="0" lang="th-TH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 2" panose="05020102010507070707" pitchFamily="18" charset="2"/>
              </a:rPr>
              <a:t>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 2" panose="05020102010507070707" pitchFamily="18" charset="2"/>
              </a:rPr>
              <a:t>  หน่วยงานเจ้าภาพหลัก</a:t>
            </a: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◻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หน่วยงานที่เกี่ยวข้อง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ชื่องานบริการ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………………………</a:t>
            </a: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◻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 2" panose="05020102010507070707" pitchFamily="18" charset="2"/>
              </a:rPr>
              <a:t>หน่วยงานเจ้าภาพหลัก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Wingdings 2" panose="05020102010507070707" pitchFamily="18" charset="2"/>
            </a:endParaRP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H SarabunPSK" panose="020B0500040200020003" pitchFamily="34" charset="-34"/>
                <a:sym typeface="Wingdings 2" panose="05020102010507070707" pitchFamily="18" charset="2"/>
              </a:rPr>
              <a:t>◻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H SarabunPSK" panose="020B0500040200020003" pitchFamily="34" charset="-34"/>
                <a:sym typeface="Wingdings 2" panose="05020102010507070707" pitchFamily="18" charset="2"/>
              </a:rPr>
              <a:t>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 2" panose="05020102010507070707" pitchFamily="18" charset="2"/>
              </a:rPr>
              <a:t>หน่วยงาน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ที่เกี่ยวข้อง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17F29C-6EEC-72A9-FC77-FC2C954CDA1D}"/>
              </a:ext>
            </a:extLst>
          </p:cNvPr>
          <p:cNvSpPr txBox="1"/>
          <p:nvPr/>
        </p:nvSpPr>
        <p:spPr>
          <a:xfrm>
            <a:off x="8321041" y="1049746"/>
            <a:ext cx="29658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บทบาทของหน่วยงาน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FA212B2-EA65-A515-9C27-69B5A8DD158D}"/>
              </a:ext>
            </a:extLst>
          </p:cNvPr>
          <p:cNvSpPr/>
          <p:nvPr/>
        </p:nvSpPr>
        <p:spPr>
          <a:xfrm>
            <a:off x="344480" y="3212110"/>
            <a:ext cx="8480543" cy="98629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แนวทางการประเมิน</a:t>
            </a:r>
            <a: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5113" marR="0" lvl="0" indent="-17621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ประเมินความสำเร็จจากการดำเนินงานตามกิจกรรมที่ได้ระบุไว้ในแผนปฏิบัติการ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(Action Plan)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ปี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endParaRPr kumimoji="0" lang="th-TH" sz="1800" b="0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5113" marR="0" lvl="0" indent="-17621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โดยพิจารณาจากจำนวนกิจกรรมทั้งหมดที่ได้กำหนดไว้ในแต่ละไตรมาสที่ต้องดำเนินการ สามารถดำเนินการได้ตามแผนระยะเวลาที่กำหนด</a:t>
            </a:r>
          </a:p>
          <a:p>
            <a:pPr marL="265113" marR="0" lvl="0" indent="-17621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กรณีหน่วยงานเกี่ยวข้องในงานบริการ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หลายงานบริการ เป็นการวัดร้อยละความสำเร็จเฉลี่ยของงานบริการ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ที่เกี่ยวข้อง</a:t>
            </a:r>
            <a:endParaRPr kumimoji="0" lang="en-US" sz="1800" b="0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027EED17-CE66-0A8F-2B04-CAB1EC71BF38}"/>
              </a:ext>
            </a:extLst>
          </p:cNvPr>
          <p:cNvGraphicFramePr>
            <a:graphicFrameLocks noGrp="1"/>
          </p:cNvGraphicFramePr>
          <p:nvPr/>
        </p:nvGraphicFramePr>
        <p:xfrm>
          <a:off x="365853" y="4643024"/>
          <a:ext cx="7864497" cy="1076399"/>
        </p:xfrm>
        <a:graphic>
          <a:graphicData uri="http://schemas.openxmlformats.org/drawingml/2006/table">
            <a:tbl>
              <a:tblPr firstRow="1" bandRow="1"/>
              <a:tblGrid>
                <a:gridCol w="2621499">
                  <a:extLst>
                    <a:ext uri="{9D8B030D-6E8A-4147-A177-3AD203B41FA5}">
                      <a16:colId xmlns:a16="http://schemas.microsoft.com/office/drawing/2014/main" val="651319472"/>
                    </a:ext>
                  </a:extLst>
                </a:gridCol>
                <a:gridCol w="2621499">
                  <a:extLst>
                    <a:ext uri="{9D8B030D-6E8A-4147-A177-3AD203B41FA5}">
                      <a16:colId xmlns:a16="http://schemas.microsoft.com/office/drawing/2014/main" val="2251563796"/>
                    </a:ext>
                  </a:extLst>
                </a:gridCol>
                <a:gridCol w="2621499">
                  <a:extLst>
                    <a:ext uri="{9D8B030D-6E8A-4147-A177-3AD203B41FA5}">
                      <a16:colId xmlns:a16="http://schemas.microsoft.com/office/drawing/2014/main" val="3952533362"/>
                    </a:ext>
                  </a:extLst>
                </a:gridCol>
              </a:tblGrid>
              <a:tr h="1814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</a:t>
                      </a: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50</a:t>
                      </a: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</a:t>
                      </a: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</a:t>
                      </a: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(100)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59688"/>
                  </a:ext>
                </a:extLst>
              </a:tr>
              <a:tr h="7580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b="1" spc="-1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ดำเนินการได้ตาม</a:t>
                      </a:r>
                      <a:br>
                        <a:rPr lang="th-TH" sz="1800" b="1" spc="-1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แผนปฏิบัติการ (</a:t>
                      </a:r>
                      <a:r>
                        <a:rPr lang="en-US" sz="1800" b="1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Action Plan)</a:t>
                      </a:r>
                      <a:r>
                        <a:rPr lang="en-US" sz="1800" b="1" spc="-50" baseline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1" spc="-50" baseline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พ.ศ. 2566</a:t>
                      </a:r>
                      <a:r>
                        <a:rPr lang="th-TH" sz="1800" b="1" spc="-1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 </a:t>
                      </a:r>
                      <a:r>
                        <a:rPr lang="en-US" sz="1800" b="1" spc="-1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</a:t>
                      </a:r>
                      <a:r>
                        <a:rPr lang="th-TH" sz="1800" b="1" spc="-1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800" b="1" i="0" u="none" baseline="300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ดำเนินการได้ตาม</a:t>
                      </a:r>
                      <a:b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</a:br>
                      <a:r>
                        <a:rPr kumimoji="0" lang="th-TH" sz="18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แผนปฏิบัติการ (</a:t>
                      </a:r>
                      <a:r>
                        <a:rPr kumimoji="0" lang="en-US" sz="18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Action Plan)</a:t>
                      </a:r>
                      <a:r>
                        <a:rPr kumimoji="0" lang="en-US" sz="18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kumimoji="0" lang="th-TH" sz="18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พ.ศ. 2566</a:t>
                      </a:r>
                      <a: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ร้อยละ </a:t>
                      </a:r>
                      <a:r>
                        <a:rPr kumimoji="0" lang="en-US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90</a:t>
                      </a:r>
                      <a:endParaRPr kumimoji="0" lang="en-US" sz="1800" b="1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ดำเนินการได้ตาม</a:t>
                      </a:r>
                      <a:b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</a:br>
                      <a:r>
                        <a:rPr kumimoji="0" lang="th-TH" sz="18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แผนปฏิบัติการ (</a:t>
                      </a:r>
                      <a:r>
                        <a:rPr kumimoji="0" lang="en-US" sz="18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Action Plan) </a:t>
                      </a:r>
                      <a:r>
                        <a:rPr kumimoji="0" lang="th-TH" sz="18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พ.ศ. 2566</a:t>
                      </a:r>
                      <a: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ร้อยละ </a:t>
                      </a:r>
                      <a:r>
                        <a:rPr kumimoji="0" lang="en-US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100</a:t>
                      </a:r>
                      <a: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endParaRPr kumimoji="0" lang="en-US" sz="1800" b="1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905102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9D92E8F0-7518-C4BE-68E0-C2EC5D4CCF3F}"/>
              </a:ext>
            </a:extLst>
          </p:cNvPr>
          <p:cNvSpPr txBox="1"/>
          <p:nvPr/>
        </p:nvSpPr>
        <p:spPr>
          <a:xfrm>
            <a:off x="365853" y="4236542"/>
            <a:ext cx="160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เกณฑ์การประเมิน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4E082B-503D-CCBE-7D84-9313E113E5D5}"/>
              </a:ext>
            </a:extLst>
          </p:cNvPr>
          <p:cNvSpPr txBox="1"/>
          <p:nvPr/>
        </p:nvSpPr>
        <p:spPr>
          <a:xfrm>
            <a:off x="253739" y="5864553"/>
            <a:ext cx="11266637" cy="54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การรายงานผล 12 เดือน :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กำหนดให้หน่วยงานเจ้าภาพหลัก รายงานผลการดำเนินการตามแผนปฏิบัติการรายปี (ในภาพรวม) ระบุผลผลิตหรือความก้าวหน้า/ผลสำเร็จการดำเนินการของแต่ละหน่วยงานที่เกี่ยวข้องที่ระบุไว้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4ED11C-B312-EBD9-DECF-D019A3CDB2BB}"/>
              </a:ext>
            </a:extLst>
          </p:cNvPr>
          <p:cNvSpPr txBox="1"/>
          <p:nvPr/>
        </p:nvSpPr>
        <p:spPr>
          <a:xfrm>
            <a:off x="8908094" y="3595559"/>
            <a:ext cx="2965836" cy="986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การกำหนดเป้าหมาย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เดือน :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กำหนดเป้าหมายตามกิจกรรมที่หน่วยงานเกี่ยวข้องผลักดัน หรือกำหนดเป้าหมายร่วมกัน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ทุกส่วนราชการ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03A037-A592-AEDC-531F-E53B8586CA30}"/>
              </a:ext>
            </a:extLst>
          </p:cNvPr>
          <p:cNvSpPr txBox="1"/>
          <p:nvPr/>
        </p:nvSpPr>
        <p:spPr>
          <a:xfrm>
            <a:off x="8901942" y="3212110"/>
            <a:ext cx="110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7950491-C7CA-4B72-D910-35773E39EB92}"/>
              </a:ext>
            </a:extLst>
          </p:cNvPr>
          <p:cNvSpPr/>
          <p:nvPr/>
        </p:nvSpPr>
        <p:spPr>
          <a:xfrm>
            <a:off x="8901942" y="3240643"/>
            <a:ext cx="2945578" cy="2173690"/>
          </a:xfrm>
          <a:prstGeom prst="rect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99B731-AA58-F695-8401-B8D6D38A3E8E}"/>
              </a:ext>
            </a:extLst>
          </p:cNvPr>
          <p:cNvSpPr txBox="1"/>
          <p:nvPr/>
        </p:nvSpPr>
        <p:spPr>
          <a:xfrm>
            <a:off x="8942353" y="4605874"/>
            <a:ext cx="2864756" cy="764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สำนักงาน </a:t>
            </a:r>
            <a:r>
              <a:rPr kumimoji="0" lang="th-TH" sz="1800" b="0" i="0" u="none" strike="noStrike" kern="1200" cap="none" spc="-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ก.พ.ร</a:t>
            </a:r>
            <a:r>
              <a:rPr kumimoji="0" lang="th-TH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(ทีมขับเคลื่อน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ติดตามความก้าวหน้าทุก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เดือน (ช่วงวันที่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15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ของเดือนถัดไป (เริ่ม ม.ค.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66) </a:t>
            </a:r>
          </a:p>
        </p:txBody>
      </p:sp>
    </p:spTree>
    <p:extLst>
      <p:ext uri="{BB962C8B-B14F-4D97-AF65-F5344CB8AC3E}">
        <p14:creationId xmlns:p14="http://schemas.microsoft.com/office/powerpoint/2010/main" val="2161310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82F8D1-BE75-A15E-0DCB-88E153589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D03B25-FA0C-2367-0151-13D6AB26DC8B}"/>
              </a:ext>
            </a:extLst>
          </p:cNvPr>
          <p:cNvSpPr txBox="1"/>
          <p:nvPr/>
        </p:nvSpPr>
        <p:spPr>
          <a:xfrm>
            <a:off x="1814902" y="233786"/>
            <a:ext cx="9451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การถ่ายทอด 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Roadmap 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ไปสู่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1 (1)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ตามมาตรการปรับปรุงฯ ปี 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2566 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ของส่วนราชการ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6D79B9-50D4-F764-AFE3-8540E89C4266}"/>
              </a:ext>
            </a:extLst>
          </p:cNvPr>
          <p:cNvSpPr txBox="1"/>
          <p:nvPr/>
        </p:nvSpPr>
        <p:spPr>
          <a:xfrm>
            <a:off x="456930" y="243579"/>
            <a:ext cx="1260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3FBEA36-596D-06F5-B460-3B557C72261C}"/>
              </a:ext>
            </a:extLst>
          </p:cNvPr>
          <p:cNvSpPr/>
          <p:nvPr/>
        </p:nvSpPr>
        <p:spPr>
          <a:xfrm rot="5400000">
            <a:off x="5888651" y="3904510"/>
            <a:ext cx="414698" cy="596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9A4B1D-06F7-8BC0-A628-5D35F99A53A1}"/>
              </a:ext>
            </a:extLst>
          </p:cNvPr>
          <p:cNvSpPr txBox="1"/>
          <p:nvPr/>
        </p:nvSpPr>
        <p:spPr>
          <a:xfrm>
            <a:off x="902512" y="952691"/>
            <a:ext cx="658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กรณี กรมประมง ในฐานะหน่วยงานสนับสนุนจำนวน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 Agenda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57" name="Table 57">
            <a:extLst>
              <a:ext uri="{FF2B5EF4-FFF2-40B4-BE49-F238E27FC236}">
                <a16:creationId xmlns:a16="http://schemas.microsoft.com/office/drawing/2014/main" id="{38EC29E4-3F76-5D48-460D-AF4AB05884C3}"/>
              </a:ext>
            </a:extLst>
          </p:cNvPr>
          <p:cNvGraphicFramePr>
            <a:graphicFrameLocks noGrp="1"/>
          </p:cNvGraphicFramePr>
          <p:nvPr/>
        </p:nvGraphicFramePr>
        <p:xfrm>
          <a:off x="913398" y="4428970"/>
          <a:ext cx="10242975" cy="2194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48595">
                  <a:extLst>
                    <a:ext uri="{9D8B030D-6E8A-4147-A177-3AD203B41FA5}">
                      <a16:colId xmlns:a16="http://schemas.microsoft.com/office/drawing/2014/main" val="550191434"/>
                    </a:ext>
                  </a:extLst>
                </a:gridCol>
                <a:gridCol w="2048595">
                  <a:extLst>
                    <a:ext uri="{9D8B030D-6E8A-4147-A177-3AD203B41FA5}">
                      <a16:colId xmlns:a16="http://schemas.microsoft.com/office/drawing/2014/main" val="4273172447"/>
                    </a:ext>
                  </a:extLst>
                </a:gridCol>
                <a:gridCol w="2048595">
                  <a:extLst>
                    <a:ext uri="{9D8B030D-6E8A-4147-A177-3AD203B41FA5}">
                      <a16:colId xmlns:a16="http://schemas.microsoft.com/office/drawing/2014/main" val="312364529"/>
                    </a:ext>
                  </a:extLst>
                </a:gridCol>
                <a:gridCol w="2048595">
                  <a:extLst>
                    <a:ext uri="{9D8B030D-6E8A-4147-A177-3AD203B41FA5}">
                      <a16:colId xmlns:a16="http://schemas.microsoft.com/office/drawing/2014/main" val="970642793"/>
                    </a:ext>
                  </a:extLst>
                </a:gridCol>
                <a:gridCol w="2048595">
                  <a:extLst>
                    <a:ext uri="{9D8B030D-6E8A-4147-A177-3AD203B41FA5}">
                      <a16:colId xmlns:a16="http://schemas.microsoft.com/office/drawing/2014/main" val="2255947097"/>
                    </a:ext>
                  </a:extLst>
                </a:gridCol>
              </a:tblGrid>
              <a:tr h="226856">
                <a:tc rowSpan="2"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น้ำหนักร้อยละ 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ดำเนินการได้ตามแผนปฏิบัติการ (</a:t>
                      </a:r>
                      <a:r>
                        <a:rPr kumimoji="0" lang="en-US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Action Plan) </a:t>
                      </a:r>
                      <a: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พ.ศ. 2566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617643"/>
                  </a:ext>
                </a:extLst>
              </a:tr>
              <a:tr h="226856"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A4 HSSS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A5 GAP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A8 NSW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A9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ขึ้นทะเบียนเกษตรกร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251448"/>
                  </a:ext>
                </a:extLst>
              </a:tr>
              <a:tr h="226856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127332"/>
                  </a:ext>
                </a:extLst>
              </a:tr>
              <a:tr h="226856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355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089641"/>
                  </a:ext>
                </a:extLst>
              </a:tr>
              <a:tr h="226856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เฉลี่ย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88.75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403704"/>
                  </a:ext>
                </a:extLst>
              </a:tr>
              <a:tr h="226856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คะแนนถ่วงน้ำหนัก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4.44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243228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7B974FA-4546-AFAE-288A-8E37354AEC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345"/>
          <a:stretch/>
        </p:blipFill>
        <p:spPr>
          <a:xfrm>
            <a:off x="913398" y="1319438"/>
            <a:ext cx="10242975" cy="265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10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9C3D7-C726-4381-3B0F-B2D68FE05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AF815-A5AD-7AD7-580F-3D3F255C1030}"/>
              </a:ext>
            </a:extLst>
          </p:cNvPr>
          <p:cNvSpPr txBox="1"/>
          <p:nvPr/>
        </p:nvSpPr>
        <p:spPr>
          <a:xfrm>
            <a:off x="461983" y="176983"/>
            <a:ext cx="11085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การสร้างนวัตกรรมในการปรับปรุงกระบวนงาน (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e-Service)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L1/L2/L3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ABAEB7-2FB6-BD7C-B042-B3BFB791E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567" y="1167512"/>
            <a:ext cx="2498284" cy="1422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378E84-B685-78BE-68C9-FDD3D33BD6DB}"/>
              </a:ext>
            </a:extLst>
          </p:cNvPr>
          <p:cNvSpPr txBox="1"/>
          <p:nvPr/>
        </p:nvSpPr>
        <p:spPr>
          <a:xfrm>
            <a:off x="2259296" y="1819593"/>
            <a:ext cx="198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18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7E953A-9411-1828-6A73-7876283410F6}"/>
              </a:ext>
            </a:extLst>
          </p:cNvPr>
          <p:cNvSpPr txBox="1"/>
          <p:nvPr/>
        </p:nvSpPr>
        <p:spPr>
          <a:xfrm>
            <a:off x="2246635" y="1495937"/>
            <a:ext cx="197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D6130C-009A-E94A-552D-FCC41CEDF1C1}"/>
              </a:ext>
            </a:extLst>
          </p:cNvPr>
          <p:cNvSpPr txBox="1"/>
          <p:nvPr/>
        </p:nvSpPr>
        <p:spPr>
          <a:xfrm>
            <a:off x="2299599" y="1133570"/>
            <a:ext cx="198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C27EB2-0FF3-90BC-C75D-957DBE6E95EF}"/>
              </a:ext>
            </a:extLst>
          </p:cNvPr>
          <p:cNvSpPr txBox="1"/>
          <p:nvPr/>
        </p:nvSpPr>
        <p:spPr>
          <a:xfrm>
            <a:off x="226849" y="1041237"/>
            <a:ext cx="1467348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  <a:outerShdw blurRad="63500" sx="102000" sy="102000" algn="ctr" rotWithShape="0">
              <a:sysClr val="window" lastClr="FFFFFF">
                <a:alpha val="40000"/>
              </a:sys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bertus Extra Bold" panose="020E0802040304020204" pitchFamily="34" charset="0"/>
                <a:ea typeface="Tahoma" panose="020B0604030504040204" pitchFamily="34" charset="0"/>
                <a:cs typeface="Tahoma" pitchFamily="34" charset="0"/>
              </a:rPr>
              <a:t>65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162B45-F90F-06D6-271C-5593337FD5D3}"/>
              </a:ext>
            </a:extLst>
          </p:cNvPr>
          <p:cNvSpPr txBox="1"/>
          <p:nvPr/>
        </p:nvSpPr>
        <p:spPr>
          <a:xfrm>
            <a:off x="7779719" y="1088390"/>
            <a:ext cx="3180899" cy="1871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งานบริการรายส่วนราชการ </a:t>
            </a:r>
            <a:r>
              <a:rPr kumimoji="0" lang="en-US" sz="24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24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th-TH" sz="24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ส่วนราชการเลือกงานบริการ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มาพัฒนาเป็น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มุ่งเน้นเชื่อมโยงเข้าสู่ระบบแพลตฟอร์มกลาง</a:t>
            </a:r>
          </a:p>
          <a:p>
            <a:pPr marL="179388" marR="0" lvl="0" indent="-179388" algn="l" defTabSz="914400" rtl="0" eaLnBrk="1" fontAlgn="base" latinLnBrk="0" hangingPunct="1">
              <a:lnSpc>
                <a:spcPts val="19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ระบบ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Biz Portal </a:t>
            </a:r>
            <a:endParaRPr kumimoji="0" lang="th-TH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79388" marR="0" lvl="0" indent="-179388" algn="l" defTabSz="914400" rtl="0" eaLnBrk="1" fontAlgn="base" latinLnBrk="0" hangingPunct="1">
              <a:lnSpc>
                <a:spcPts val="19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ระบบ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Citizen Portal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1FB874-CA6B-B853-92AE-351AB496A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626" y="2081812"/>
            <a:ext cx="565115" cy="3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167459-0CF7-46A6-152E-BB9484D1D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626" y="2526888"/>
            <a:ext cx="481657" cy="36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623FF9C-15FB-5E7C-A6A1-5FE56A50CE3B}"/>
              </a:ext>
            </a:extLst>
          </p:cNvPr>
          <p:cNvSpPr txBox="1"/>
          <p:nvPr/>
        </p:nvSpPr>
        <p:spPr>
          <a:xfrm>
            <a:off x="5871304" y="1161771"/>
            <a:ext cx="1467348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  <a:outerShdw blurRad="63500" sx="102000" sy="102000" algn="ctr" rotWithShape="0">
              <a:sysClr val="window" lastClr="FFFFFF">
                <a:alpha val="40000"/>
              </a:sys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bertus Extra Bold" panose="020E0802040304020204" pitchFamily="34" charset="0"/>
                <a:ea typeface="Tahoma" panose="020B0604030504040204" pitchFamily="34" charset="0"/>
                <a:cs typeface="Tahoma" pitchFamily="34" charset="0"/>
              </a:rPr>
              <a:t>66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C781D6D2-1098-9E6B-7EE3-0172785557E6}"/>
              </a:ext>
            </a:extLst>
          </p:cNvPr>
          <p:cNvSpPr/>
          <p:nvPr/>
        </p:nvSpPr>
        <p:spPr>
          <a:xfrm>
            <a:off x="5185951" y="1355397"/>
            <a:ext cx="601831" cy="610208"/>
          </a:xfrm>
          <a:prstGeom prst="chevron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8AF5BB-6784-6843-8A4B-F3D07AACA74E}"/>
              </a:ext>
            </a:extLst>
          </p:cNvPr>
          <p:cNvSpPr txBox="1"/>
          <p:nvPr/>
        </p:nvSpPr>
        <p:spPr>
          <a:xfrm>
            <a:off x="2235362" y="2497815"/>
            <a:ext cx="253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51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50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44D5D3CC-A42A-B386-7E59-464232475AF6}"/>
              </a:ext>
            </a:extLst>
          </p:cNvPr>
          <p:cNvSpPr/>
          <p:nvPr/>
        </p:nvSpPr>
        <p:spPr>
          <a:xfrm>
            <a:off x="3431748" y="2316835"/>
            <a:ext cx="360000" cy="252000"/>
          </a:xfrm>
          <a:prstGeom prst="downArrow">
            <a:avLst/>
          </a:prstGeom>
          <a:solidFill>
            <a:srgbClr val="00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phic 29" descr="Double Tap Gesture with solid fill">
            <a:extLst>
              <a:ext uri="{FF2B5EF4-FFF2-40B4-BE49-F238E27FC236}">
                <a16:creationId xmlns:a16="http://schemas.microsoft.com/office/drawing/2014/main" id="{06B4559E-A176-1428-D50C-F70D010F6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7106" y="2898974"/>
            <a:ext cx="619082" cy="6190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8840D7A-3F56-9D07-95CA-75115524F593}"/>
              </a:ext>
            </a:extLst>
          </p:cNvPr>
          <p:cNvSpPr txBox="1"/>
          <p:nvPr/>
        </p:nvSpPr>
        <p:spPr>
          <a:xfrm>
            <a:off x="7229134" y="3027722"/>
            <a:ext cx="463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แนวทางการคัดเลือกงานบริการ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3080F1-C5F1-FFE5-5784-187832B1B284}"/>
              </a:ext>
            </a:extLst>
          </p:cNvPr>
          <p:cNvSpPr txBox="1"/>
          <p:nvPr/>
        </p:nvSpPr>
        <p:spPr>
          <a:xfrm>
            <a:off x="1240244" y="3649485"/>
            <a:ext cx="10729468" cy="757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เป็นงานบริการที่ส่วนราชการมีการพัฒนาเป็นระบบอิเล็กทรอนิกส์อยู่แล้ว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(L1 / L2)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หรือ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L3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แต่ยังไม่สมบูรณ์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เพื่อพัฒนางานบริการให้เป็นระบบบริการอิเล็กทรอนิกส์ได้ตั้งแต่ต้นจนจบกระบวนการ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(End-to-End Process)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1F37AD-ED64-658A-D132-9E3A93D7D0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t="17734" r="84478" b="48000"/>
          <a:stretch/>
        </p:blipFill>
        <p:spPr>
          <a:xfrm>
            <a:off x="712482" y="3709985"/>
            <a:ext cx="481784" cy="8309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8C739E-E1D5-701F-E781-BF9130CC8F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9" t="17734" r="67597" b="48000"/>
          <a:stretch/>
        </p:blipFill>
        <p:spPr>
          <a:xfrm>
            <a:off x="707909" y="4730719"/>
            <a:ext cx="554463" cy="757963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15E7561-C8AD-6D6F-C992-FBC1E14E3A33}"/>
              </a:ext>
            </a:extLst>
          </p:cNvPr>
          <p:cNvCxnSpPr>
            <a:cxnSpLocks/>
          </p:cNvCxnSpPr>
          <p:nvPr/>
        </p:nvCxnSpPr>
        <p:spPr>
          <a:xfrm>
            <a:off x="930853" y="4444113"/>
            <a:ext cx="1054303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DD58638-AEBF-2F9D-DCCB-1DEFF73FE2E3}"/>
              </a:ext>
            </a:extLst>
          </p:cNvPr>
          <p:cNvSpPr txBox="1"/>
          <p:nvPr/>
        </p:nvSpPr>
        <p:spPr>
          <a:xfrm>
            <a:off x="1240244" y="4597448"/>
            <a:ext cx="10729468" cy="757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เป็นงานบริการที่ส่วนราชการมีแผนในการพัฒนาเป็นระบบอิเล็กทรอนิกส์ และ/หรือ มีแผนในการพัฒนาระบบบริการ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ผ่าน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Biz Portal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หรือ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Citizen Portal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9C63F1F-F1BB-3313-FF73-DCC866EB102E}"/>
              </a:ext>
            </a:extLst>
          </p:cNvPr>
          <p:cNvCxnSpPr>
            <a:cxnSpLocks/>
          </p:cNvCxnSpPr>
          <p:nvPr/>
        </p:nvCxnSpPr>
        <p:spPr>
          <a:xfrm>
            <a:off x="930853" y="5363399"/>
            <a:ext cx="1054303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2A10493-C968-B5FC-732C-92AA03336B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4" t="17734" r="49316" b="50000"/>
          <a:stretch/>
        </p:blipFill>
        <p:spPr>
          <a:xfrm>
            <a:off x="707908" y="5654940"/>
            <a:ext cx="554463" cy="68459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537C92A-FAC5-5240-06B7-51999D4989C8}"/>
              </a:ext>
            </a:extLst>
          </p:cNvPr>
          <p:cNvSpPr txBox="1"/>
          <p:nvPr/>
        </p:nvSpPr>
        <p:spPr>
          <a:xfrm>
            <a:off x="1262372" y="5557928"/>
            <a:ext cx="10729468" cy="757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เป็นงานบริการที่มีคู่มือประชาชน 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(คู่มือมาตรฐานกลางสำหรับประชาชน ตาม พ.ร.บ.การอำนายความสะดวกฯ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&gt;&gt; info.go.th)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7801431-FADB-4877-0EC3-F861F93C6B23}"/>
              </a:ext>
            </a:extLst>
          </p:cNvPr>
          <p:cNvCxnSpPr>
            <a:cxnSpLocks/>
          </p:cNvCxnSpPr>
          <p:nvPr/>
        </p:nvCxnSpPr>
        <p:spPr>
          <a:xfrm>
            <a:off x="921709" y="6316906"/>
            <a:ext cx="1054303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Provider ">
            <a:extLst>
              <a:ext uri="{FF2B5EF4-FFF2-40B4-BE49-F238E27FC236}">
                <a16:creationId xmlns:a16="http://schemas.microsoft.com/office/drawing/2014/main" id="{4C6BA7E7-03D6-4BDF-6E3B-AA90D1014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398" y="5907701"/>
            <a:ext cx="540633" cy="5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rrow: Right 43">
            <a:extLst>
              <a:ext uri="{FF2B5EF4-FFF2-40B4-BE49-F238E27FC236}">
                <a16:creationId xmlns:a16="http://schemas.microsoft.com/office/drawing/2014/main" id="{AD81F570-3BB9-1407-3AFE-587491F97902}"/>
              </a:ext>
            </a:extLst>
          </p:cNvPr>
          <p:cNvSpPr/>
          <p:nvPr/>
        </p:nvSpPr>
        <p:spPr>
          <a:xfrm>
            <a:off x="9116568" y="5862475"/>
            <a:ext cx="1551215" cy="445416"/>
          </a:xfrm>
          <a:prstGeom prst="rightArrow">
            <a:avLst/>
          </a:prstGeom>
          <a:noFill/>
          <a:ln w="635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CFA9C6-723E-33A0-EAEB-46885EEB2D33}"/>
              </a:ext>
            </a:extLst>
          </p:cNvPr>
          <p:cNvSpPr txBox="1"/>
          <p:nvPr/>
        </p:nvSpPr>
        <p:spPr>
          <a:xfrm>
            <a:off x="8507269" y="5403469"/>
            <a:ext cx="3319925" cy="54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1,395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งานบริการที่พัฒนาเป็นออนไลน์แล้ว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อยู่ระหว่างการพัฒนา  มากว่า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500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กระบวนงาน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33510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55C160A-4D07-BD0B-6BE1-AECCF203281E}"/>
              </a:ext>
            </a:extLst>
          </p:cNvPr>
          <p:cNvSpPr/>
          <p:nvPr/>
        </p:nvSpPr>
        <p:spPr>
          <a:xfrm>
            <a:off x="156000" y="955610"/>
            <a:ext cx="11880000" cy="5693279"/>
          </a:xfrm>
          <a:prstGeom prst="roundRect">
            <a:avLst>
              <a:gd name="adj" fmla="val 750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SarabunPSK" panose="020B0500040200020003" pitchFamily="34" charset="-34"/>
              <a:ea typeface="+mn-ea"/>
              <a:cs typeface="THSarabunPSK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4AA9A2-1485-4EC8-825B-B777E6355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8E2E-FDAB-9373-F6D9-D607CE6D4101}"/>
              </a:ext>
            </a:extLst>
          </p:cNvPr>
          <p:cNvSpPr txBox="1"/>
          <p:nvPr/>
        </p:nvSpPr>
        <p:spPr>
          <a:xfrm>
            <a:off x="506683" y="209111"/>
            <a:ext cx="10865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ภาพรวมงานบริการ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ของหน่วยงานภาครัฐ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DFDB9B-55AB-F9DA-F969-A4AD610A1424}"/>
              </a:ext>
            </a:extLst>
          </p:cNvPr>
          <p:cNvSpPr/>
          <p:nvPr/>
        </p:nvSpPr>
        <p:spPr>
          <a:xfrm>
            <a:off x="4314872" y="2831082"/>
            <a:ext cx="5108028" cy="1330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2,420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ที่สามารถพัฒนาการให้บริการเป็นรูปแบบออนไลน์ได้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AFE7D3-18A7-12AD-5861-333779D2E042}"/>
              </a:ext>
            </a:extLst>
          </p:cNvPr>
          <p:cNvSpPr/>
          <p:nvPr/>
        </p:nvSpPr>
        <p:spPr>
          <a:xfrm>
            <a:off x="1039183" y="4841163"/>
            <a:ext cx="4264776" cy="7746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1,395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ที่มีการพัฒนาให้สามารถ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บริการในรูปแบบออนไลน์ได้แล้ว 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28F3430-42A2-2C6A-C139-943EA51E0F9C}"/>
              </a:ext>
            </a:extLst>
          </p:cNvPr>
          <p:cNvSpPr/>
          <p:nvPr/>
        </p:nvSpPr>
        <p:spPr>
          <a:xfrm>
            <a:off x="7266581" y="4841164"/>
            <a:ext cx="3774563" cy="774642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1,025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ยังไม่มีช่องทาง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ให้บริการในรูปแบบ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ออนไลน์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CD83AC2-0335-5C01-047B-0584CED20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38" t="961" r="12077" b="15706"/>
          <a:stretch/>
        </p:blipFill>
        <p:spPr>
          <a:xfrm>
            <a:off x="10609433" y="5622789"/>
            <a:ext cx="1273548" cy="946817"/>
          </a:xfrm>
          <a:prstGeom prst="rect">
            <a:avLst/>
          </a:prstGeom>
        </p:spPr>
      </p:pic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FED69DF8-E699-7A8D-3F77-643967B060D7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 rot="5400000">
            <a:off x="4680273" y="2652549"/>
            <a:ext cx="679913" cy="3697315"/>
          </a:xfrm>
          <a:prstGeom prst="bentConnector3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05097FD8-8F77-CAA7-EBA2-9B99FC97504C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 rot="16200000" flipH="1">
            <a:off x="7671417" y="3358718"/>
            <a:ext cx="679914" cy="2284977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06D3310C-0A91-8E4A-0245-CC46DCD54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51" y="2676757"/>
            <a:ext cx="2871465" cy="12375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B22697-AF6F-A60A-38A6-3664B5083FE0}"/>
              </a:ext>
            </a:extLst>
          </p:cNvPr>
          <p:cNvSpPr/>
          <p:nvPr/>
        </p:nvSpPr>
        <p:spPr>
          <a:xfrm>
            <a:off x="4313596" y="1760118"/>
            <a:ext cx="5108028" cy="75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งานบริการที่มีข้อจำกัด ทำให้ไม่สามารถพัฒนาเป็นช่องทางบริการในรูปแบบออนไลน์ได้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1,410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pic>
        <p:nvPicPr>
          <p:cNvPr id="18" name="Picture 2" descr="Provider ">
            <a:extLst>
              <a:ext uri="{FF2B5EF4-FFF2-40B4-BE49-F238E27FC236}">
                <a16:creationId xmlns:a16="http://schemas.microsoft.com/office/drawing/2014/main" id="{0200696A-9F7E-B033-EBC7-6A6C7326D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46" y="4522006"/>
            <a:ext cx="638313" cy="6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C1054CFE-E0E3-72FD-8291-D4B07A63816C}"/>
              </a:ext>
            </a:extLst>
          </p:cNvPr>
          <p:cNvCxnSpPr>
            <a:cxnSpLocks/>
          </p:cNvCxnSpPr>
          <p:nvPr/>
        </p:nvCxnSpPr>
        <p:spPr>
          <a:xfrm flipV="1">
            <a:off x="3244434" y="2140240"/>
            <a:ext cx="1066080" cy="1159533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AF171C1-9CEC-36C6-ECDE-3A1512F056A0}"/>
              </a:ext>
            </a:extLst>
          </p:cNvPr>
          <p:cNvCxnSpPr>
            <a:cxnSpLocks/>
          </p:cNvCxnSpPr>
          <p:nvPr/>
        </p:nvCxnSpPr>
        <p:spPr>
          <a:xfrm rot="10800000">
            <a:off x="3183510" y="3304698"/>
            <a:ext cx="1170730" cy="492941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EAC4B75-C39D-36E7-7581-EA00927D9EB7}"/>
              </a:ext>
            </a:extLst>
          </p:cNvPr>
          <p:cNvSpPr txBox="1"/>
          <p:nvPr/>
        </p:nvSpPr>
        <p:spPr>
          <a:xfrm>
            <a:off x="510085" y="6378861"/>
            <a:ext cx="6351317" cy="30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  <a:t>หมายเหตุ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  <a:t>: 530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  <a:t>งานบริการ สถานะระดับการให้บริการ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  <a:t>(L1/L2/L3)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  <a:t>ไม่ชัดเจน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HSarabunPSK" panose="020B0500040200020003" pitchFamily="34" charset="-34"/>
              <a:ea typeface="+mn-ea"/>
              <a:cs typeface="THSarabunPSK" panose="020B0500040200020003" pitchFamily="34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58F8A9-04A4-931B-FF39-2F92B8E005ED}"/>
              </a:ext>
            </a:extLst>
          </p:cNvPr>
          <p:cNvSpPr txBox="1"/>
          <p:nvPr/>
        </p:nvSpPr>
        <p:spPr>
          <a:xfrm>
            <a:off x="285825" y="2190759"/>
            <a:ext cx="2897685" cy="49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  <a:t>จำนวนงานบริการภาครัฐทั้งหมด 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  <a:t>ตามคู่มือมาตรฐานกลาง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SarabunPSK" panose="020B0500040200020003" pitchFamily="34" charset="-34"/>
              <a:ea typeface="+mn-ea"/>
              <a:cs typeface="THSarabunPSK" panose="020B0500040200020003" pitchFamily="34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9AF6FF-9399-37E5-8148-CF6D9F4DBE6D}"/>
              </a:ext>
            </a:extLst>
          </p:cNvPr>
          <p:cNvSpPr txBox="1"/>
          <p:nvPr/>
        </p:nvSpPr>
        <p:spPr>
          <a:xfrm>
            <a:off x="450989" y="5785739"/>
            <a:ext cx="638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304E08-8961-B0C2-ECC5-56642AB12789}"/>
              </a:ext>
            </a:extLst>
          </p:cNvPr>
          <p:cNvSpPr txBox="1"/>
          <p:nvPr/>
        </p:nvSpPr>
        <p:spPr>
          <a:xfrm>
            <a:off x="1100213" y="5856370"/>
            <a:ext cx="914400" cy="54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  <a:t>442 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  <a:t>งานบริการ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SarabunPSK" panose="020B0500040200020003" pitchFamily="34" charset="-34"/>
              <a:ea typeface="+mn-ea"/>
              <a:cs typeface="THSarabunPSK" panose="020B0500040200020003" pitchFamily="34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015364-7464-6253-F9E4-AA11607064AD}"/>
              </a:ext>
            </a:extLst>
          </p:cNvPr>
          <p:cNvSpPr txBox="1"/>
          <p:nvPr/>
        </p:nvSpPr>
        <p:spPr>
          <a:xfrm>
            <a:off x="2265396" y="5739685"/>
            <a:ext cx="638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EB19FB-44BD-64A5-158A-E90B04BD7311}"/>
              </a:ext>
            </a:extLst>
          </p:cNvPr>
          <p:cNvSpPr txBox="1"/>
          <p:nvPr/>
        </p:nvSpPr>
        <p:spPr>
          <a:xfrm>
            <a:off x="2914620" y="5810316"/>
            <a:ext cx="914400" cy="54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  <a:t>114 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  <a:t>งานบริการ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SarabunPSK" panose="020B0500040200020003" pitchFamily="34" charset="-34"/>
              <a:ea typeface="+mn-ea"/>
              <a:cs typeface="THSarabunPSK" panose="020B0500040200020003" pitchFamily="34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933375-85D6-0807-9C10-FCCE13C31F38}"/>
              </a:ext>
            </a:extLst>
          </p:cNvPr>
          <p:cNvSpPr txBox="1"/>
          <p:nvPr/>
        </p:nvSpPr>
        <p:spPr>
          <a:xfrm>
            <a:off x="3898690" y="5707165"/>
            <a:ext cx="638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CAD731-C864-5A02-682D-26E6630FF7BF}"/>
              </a:ext>
            </a:extLst>
          </p:cNvPr>
          <p:cNvSpPr txBox="1"/>
          <p:nvPr/>
        </p:nvSpPr>
        <p:spPr>
          <a:xfrm>
            <a:off x="4547914" y="5777796"/>
            <a:ext cx="914400" cy="54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  <a:t>309 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SarabunPSK" panose="020B0500040200020003" pitchFamily="34" charset="-34"/>
                <a:ea typeface="+mn-ea"/>
                <a:cs typeface="THSarabunPSK" panose="020B0500040200020003" pitchFamily="34" charset="-34"/>
              </a:rPr>
              <a:t>งานบริการ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SarabunPSK" panose="020B0500040200020003" pitchFamily="34" charset="-34"/>
              <a:ea typeface="+mn-ea"/>
              <a:cs typeface="TH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9D2F3-7B32-32E1-4448-4911F673537B}"/>
              </a:ext>
            </a:extLst>
          </p:cNvPr>
          <p:cNvSpPr txBox="1"/>
          <p:nvPr/>
        </p:nvSpPr>
        <p:spPr>
          <a:xfrm>
            <a:off x="9416142" y="1759576"/>
            <a:ext cx="2636257" cy="1207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งานบริการที่มีผู้ใช้บริการน้อย 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ไม่คุ้มค่าต่อการพัฒนาระบบออนไลน์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งานบริการที่มีลักษณะต้องยืนยันตัวตน หรือสอบสวนและกระทบสิทธิ์ของประชาชน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F8EDF5-6F96-2883-D2BF-FA7F667F0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02" y="5138532"/>
            <a:ext cx="900000" cy="9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763661-1286-5803-A5DC-B1EA660991B2}"/>
              </a:ext>
            </a:extLst>
          </p:cNvPr>
          <p:cNvSpPr txBox="1"/>
          <p:nvPr/>
        </p:nvSpPr>
        <p:spPr>
          <a:xfrm>
            <a:off x="5617449" y="6074270"/>
            <a:ext cx="1587905" cy="484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QR Code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รายชื่อ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1,395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9E42BC-73D7-0469-E6C9-40B26F5F36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4" t="17734" r="49316" b="50000"/>
          <a:stretch/>
        </p:blipFill>
        <p:spPr>
          <a:xfrm>
            <a:off x="421500" y="986336"/>
            <a:ext cx="554463" cy="6845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38025E-DCE3-0261-23AD-74F538EF08B3}"/>
              </a:ext>
            </a:extLst>
          </p:cNvPr>
          <p:cNvSpPr txBox="1"/>
          <p:nvPr/>
        </p:nvSpPr>
        <p:spPr>
          <a:xfrm>
            <a:off x="944094" y="954811"/>
            <a:ext cx="10729468" cy="757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เป็นงานบริการที่มีคู่มือประชาชน 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(คู่มือมาตรฐานกลางสำหรับประชาชน ตาม พ.ร.บ.การอำนายความสะดวกฯ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&gt;&gt; info.go.th)</a:t>
            </a:r>
          </a:p>
        </p:txBody>
      </p:sp>
    </p:spTree>
    <p:extLst>
      <p:ext uri="{BB962C8B-B14F-4D97-AF65-F5344CB8AC3E}">
        <p14:creationId xmlns:p14="http://schemas.microsoft.com/office/powerpoint/2010/main" val="324466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CF6EEC-2858-748D-50F0-CCCEEA897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B39DD-55BA-4014-FF2E-F88BA2364220}"/>
              </a:ext>
            </a:extLst>
          </p:cNvPr>
          <p:cNvSpPr txBox="1"/>
          <p:nvPr/>
        </p:nvSpPr>
        <p:spPr>
          <a:xfrm>
            <a:off x="553423" y="251411"/>
            <a:ext cx="11085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เกณฑ์การประเมิน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การสร้างนวัตกรรมในการปรับปรุงกระบวนงาน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e-Service)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L1/L2/L3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14ECBD-C71D-C00F-E246-74D5BCB2044D}"/>
              </a:ext>
            </a:extLst>
          </p:cNvPr>
          <p:cNvSpPr txBox="1"/>
          <p:nvPr/>
        </p:nvSpPr>
        <p:spPr>
          <a:xfrm>
            <a:off x="553423" y="990024"/>
            <a:ext cx="1691937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เดิม  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7F8341-24CF-EB98-7B1B-DE8C540DB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23" y="1368159"/>
            <a:ext cx="11264302" cy="17835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6D8C15-2DD0-5EF6-7642-2884AD88D486}"/>
              </a:ext>
            </a:extLst>
          </p:cNvPr>
          <p:cNvSpPr txBox="1"/>
          <p:nvPr/>
        </p:nvSpPr>
        <p:spPr>
          <a:xfrm>
            <a:off x="463848" y="3003069"/>
            <a:ext cx="11264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 * 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เช่น ระบบชำระเงินกลางของบริการภาครัฐ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e-Payment Portal of Government)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589CB8-269D-6BB3-54EB-DAB2140F68C8}"/>
              </a:ext>
            </a:extLst>
          </p:cNvPr>
          <p:cNvSpPr txBox="1"/>
          <p:nvPr/>
        </p:nvSpPr>
        <p:spPr>
          <a:xfrm>
            <a:off x="553422" y="3329779"/>
            <a:ext cx="1691937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ใหม่  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A6875F5F-1A61-7F15-41E4-2BD5BDF4BDB5}"/>
              </a:ext>
            </a:extLst>
          </p:cNvPr>
          <p:cNvSpPr/>
          <p:nvPr/>
        </p:nvSpPr>
        <p:spPr>
          <a:xfrm>
            <a:off x="9728790" y="2935308"/>
            <a:ext cx="903768" cy="532054"/>
          </a:xfrm>
          <a:prstGeom prst="downArrow">
            <a:avLst/>
          </a:prstGeom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0F1BB-BED0-1761-E445-2360393EA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54" y="3743360"/>
            <a:ext cx="11290771" cy="25725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4FE8EB-81B8-2624-F97A-36A1C9E61538}"/>
              </a:ext>
            </a:extLst>
          </p:cNvPr>
          <p:cNvSpPr txBox="1"/>
          <p:nvPr/>
        </p:nvSpPr>
        <p:spPr>
          <a:xfrm>
            <a:off x="463847" y="6191761"/>
            <a:ext cx="1126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เงื่อนไขการประเมิน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กำหนดให้ส่วนราชการรายงานผลจำนวนผู้ใช้บริการผ่านระบบบริการออนไลน์ ในรอบรายงาน 12 เดือน ประกอบการพิจารณา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988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930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6F20411-A915-3D53-D61E-57C3B4BE72DC}"/>
              </a:ext>
            </a:extLst>
          </p:cNvPr>
          <p:cNvGrpSpPr/>
          <p:nvPr/>
        </p:nvGrpSpPr>
        <p:grpSpPr>
          <a:xfrm>
            <a:off x="10638005" y="31427"/>
            <a:ext cx="1107285" cy="676140"/>
            <a:chOff x="12240606" y="1307654"/>
            <a:chExt cx="1107285" cy="615553"/>
          </a:xfrm>
        </p:grpSpPr>
        <p:pic>
          <p:nvPicPr>
            <p:cNvPr id="15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2BA00D90-BF41-D336-C012-4D72B58D8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24E2FCCB-9046-9627-D0A8-2B6824B676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xx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05C3BA-E6A8-EDD8-A572-B28839552BB5}"/>
              </a:ext>
            </a:extLst>
          </p:cNvPr>
          <p:cNvSpPr txBox="1"/>
          <p:nvPr/>
        </p:nvSpPr>
        <p:spPr>
          <a:xfrm>
            <a:off x="8640837" y="339966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emplate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099668-C5C3-FDC3-DA92-8790BD177053}"/>
              </a:ext>
            </a:extLst>
          </p:cNvPr>
          <p:cNvSpPr txBox="1"/>
          <p:nvPr/>
        </p:nvSpPr>
        <p:spPr>
          <a:xfrm>
            <a:off x="344482" y="2107499"/>
            <a:ext cx="6709143" cy="1285901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</p:spPr>
        <p:txBody>
          <a:bodyPr wrap="square">
            <a:noAutofit/>
          </a:bodyPr>
          <a:lstStyle>
            <a:defPPr>
              <a:defRPr lang="th-TH"/>
            </a:defPPr>
            <a:lvl1pPr algn="thaiDist"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แนวทางการคัดเลือกงานบริการ</a:t>
            </a:r>
            <a:endParaRPr kumimoji="0" lang="en-US" sz="1600" b="0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33363" marR="0" lvl="0" indent="-1222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เป็นงานบริการที่ส่วนราชการมีการพัฒนาเป็นระบบอิเล็กทรอนิกส์อยู่แล้ว (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L1 / L2)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หรือ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L3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แต่ยังไม่สมบูรณ์เป้าหมาย เพื่อพัฒนางานบริการให้เป็นระบบบริการอิเล็กทรอนิกส์ได้ตั้งแต่ต้นจนจบกระบวนการ (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End-to-End Process)</a:t>
            </a:r>
          </a:p>
          <a:p>
            <a:pPr marL="233363" marR="0" lvl="0" indent="-1222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เป็นงานบริการที่ส่วนราชการมีแผนในการพัฒนาเป็นระบบอิเล็กทรอนิกส์ และ/หรือ มีแผนในการพัฒนาระบบบริการผ่าน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Biz Portal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หรือ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Citizen Portal</a:t>
            </a:r>
          </a:p>
          <a:p>
            <a:pPr marL="233363" marR="0" lvl="0" indent="-1222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เป็นงานบริการที่มีคู่มือประชาชน</a:t>
            </a:r>
            <a:r>
              <a:rPr kumimoji="0" lang="en-US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</a:t>
            </a:r>
            <a:r>
              <a:rPr kumimoji="0" lang="th-TH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คู่มือมาตรฐานกลางสำหรับประชาชน ตาม พ.ร.บ.การอำนายความสะดวกฯ</a:t>
            </a:r>
            <a:r>
              <a:rPr kumimoji="0" lang="en-US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</a:p>
          <a:p>
            <a:pPr marL="233363" marR="0" lvl="0" indent="-1222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h-TH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327634-18C7-6902-235C-056FC1AD6ADD}"/>
              </a:ext>
            </a:extLst>
          </p:cNvPr>
          <p:cNvSpPr txBox="1"/>
          <p:nvPr/>
        </p:nvSpPr>
        <p:spPr>
          <a:xfrm>
            <a:off x="7200715" y="978252"/>
            <a:ext cx="4608512" cy="204581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เป้าหมายการยกระดับงานบริการ 3 ระดับ ได้แก่</a:t>
            </a:r>
          </a:p>
          <a:p>
            <a:pPr marL="231775" marR="0" lvl="0" indent="-231775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 1 (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Level 1 : L1) </a:t>
            </a:r>
            <a:b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งานบริการที่ยื่นคำขอและเอกสารที่เกี่ยวข้องผ่านระบบอิเล็กทรอนิกส์ได้</a:t>
            </a:r>
          </a:p>
          <a:p>
            <a:pPr marL="231775" marR="0" lvl="0" indent="-231775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 2 (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Level 2 : L2)  </a:t>
            </a:r>
            <a:b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งานบริการที่ยื่นคำขอและชำระค่าธรรมเนียมผ่านทางระบบอิเล็กทรอนิกส์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หรือช่องทางอื่น ๆ และมีการออกใบเสร็จรับเงินทางระบบอิเล็กทรอนิกส์ได้</a:t>
            </a:r>
          </a:p>
          <a:p>
            <a:pPr marL="231775" marR="0" lvl="0" indent="-231775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 3 (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Level 3 : L3) </a:t>
            </a:r>
            <a:b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งานบริการที่ยื่นคำขอ ชำระค่าธรรมเนียม และออกใบอนุมัติ/ใบอนุญาต/เอกสารทางราชการได้ทางอิเล็กทรอนิกส์หรือการอนุมัติผ่านช่องทางอิเล็กทรอนิกส์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0E8B7B4-130B-BE45-742E-DF8830B508F7}"/>
              </a:ext>
            </a:extLst>
          </p:cNvPr>
          <p:cNvGraphicFramePr>
            <a:graphicFrameLocks noGrp="1"/>
          </p:cNvGraphicFramePr>
          <p:nvPr/>
        </p:nvGraphicFramePr>
        <p:xfrm>
          <a:off x="317050" y="3427465"/>
          <a:ext cx="11600121" cy="2919604"/>
        </p:xfrm>
        <a:graphic>
          <a:graphicData uri="http://schemas.openxmlformats.org/drawingml/2006/table">
            <a:tbl>
              <a:tblPr firstRow="1" bandRow="1"/>
              <a:tblGrid>
                <a:gridCol w="1620798">
                  <a:extLst>
                    <a:ext uri="{9D8B030D-6E8A-4147-A177-3AD203B41FA5}">
                      <a16:colId xmlns:a16="http://schemas.microsoft.com/office/drawing/2014/main" val="3457092975"/>
                    </a:ext>
                  </a:extLst>
                </a:gridCol>
                <a:gridCol w="3470615">
                  <a:extLst>
                    <a:ext uri="{9D8B030D-6E8A-4147-A177-3AD203B41FA5}">
                      <a16:colId xmlns:a16="http://schemas.microsoft.com/office/drawing/2014/main" val="1661457189"/>
                    </a:ext>
                  </a:extLst>
                </a:gridCol>
                <a:gridCol w="3448304">
                  <a:extLst>
                    <a:ext uri="{9D8B030D-6E8A-4147-A177-3AD203B41FA5}">
                      <a16:colId xmlns:a16="http://schemas.microsoft.com/office/drawing/2014/main" val="2395773697"/>
                    </a:ext>
                  </a:extLst>
                </a:gridCol>
                <a:gridCol w="3060404">
                  <a:extLst>
                    <a:ext uri="{9D8B030D-6E8A-4147-A177-3AD203B41FA5}">
                      <a16:colId xmlns:a16="http://schemas.microsoft.com/office/drawing/2014/main" val="2019525282"/>
                    </a:ext>
                  </a:extLst>
                </a:gridCol>
              </a:tblGrid>
              <a:tr h="2468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หลักเกณฑ์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50</a:t>
                      </a: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(100)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969053"/>
                  </a:ext>
                </a:extLst>
              </a:tr>
              <a:tr h="6389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ระดับ 1 (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Level 1)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การยื่นคำขอ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ยื่นเรื่อง/ยื่นคำทางอออนไลน์ </a:t>
                      </a:r>
                      <a:r>
                        <a:rPr lang="th-TH" sz="1600" b="1" u="sng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1" u="none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e-form) </a:t>
                      </a:r>
                      <a:r>
                        <a:rPr lang="th-TH" sz="1600" b="1" u="none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ต่ยังไม่สามารถแนบเอกสารมาพร้อมกันผ่านระบบได้ โดยให้ประชาชนจัดส่งแยกมาในรูปแบบ 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scan file </a:t>
                      </a:r>
                    </a:p>
                  </a:txBody>
                  <a:tcPr marL="45720" marR="4572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spc="-10" baseline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มีระบบยื่นเรื่อง/ยื่นคำขอทางออนไลน์ (</a:t>
                      </a:r>
                      <a:r>
                        <a:rPr lang="en-US" sz="1600" b="1" spc="-10" baseline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e-form)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</a:t>
                      </a:r>
                      <a:r>
                        <a:rPr lang="th-TH" sz="1600" b="1" u="none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ประชาชนมีความปลอดภัย รักษาข้อมูลส่วนบุคคล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และแนบเอกสารประกอบการพิจารณาได้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  <a:spcAft>
                          <a:spcPts val="300"/>
                        </a:spcAft>
                      </a:pPr>
                      <a:r>
                        <a:rPr lang="th-TH" sz="16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ทั้ง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ระดับ ใช้เกณฑ์เดียวกัน โดยแบ่งเป็น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กรณี</a:t>
                      </a:r>
                    </a:p>
                    <a:p>
                      <a:pPr marL="182563" indent="-182563"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6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กรณีงานบริการที่เชื่อมโยงกับ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Biz Portal</a:t>
                      </a:r>
                      <a:br>
                        <a:rPr lang="th-TH" sz="16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ขั้นสูง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สามารถให้บริการผ่านระบบ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Biz Portal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ได้ ภายในกันยายน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2566</a:t>
                      </a:r>
                    </a:p>
                    <a:p>
                      <a:pPr marL="182563" indent="-182563"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6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กรณีงานบริการที่เชื่อมโยงกับ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Citizen Portal</a:t>
                      </a:r>
                      <a:b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ขั้นสูง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สามารถให้บริการผ่านระบบบริการออนไลน์ของหน่วยงานได้ ภายในกันยายน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2566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และมีแผนการเชื่อมโยงระบบบริการผ่าน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Citizen Portal</a:t>
                      </a:r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82563" indent="-182563" algn="l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กรณีเป็นงานบริการที่</a:t>
                      </a:r>
                      <a:r>
                        <a:rPr lang="th-TH" sz="1600" b="1" u="sng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ไม่เชื่อมโยง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ผ่านระบบ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Biz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Citizen Portal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ขั้นสูง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สามารถให้บริการผ่านระบบบริการออนไลน์ของหน่วยงานได้ ภายในสิงหาคม 2566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062997"/>
                  </a:ext>
                </a:extLst>
              </a:tr>
              <a:tr h="6389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ระดับ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Level 2)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การชำระค่าธรรมเนียม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ยื่นชำระผ่านช่องทางอื่น ๆ ได้โดยประชาชนไม่ต้องเดินทางไปติดต่อ ณ สำนักงาน เช่น 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counter 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ธนาคาร, </a:t>
                      </a:r>
                      <a:r>
                        <a:rPr lang="en-US" sz="1600" b="1" spc="-2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Counter service, 7-ELEVEN </a:t>
                      </a:r>
                      <a:r>
                        <a:rPr lang="th-TH" sz="1600" b="1" spc="-2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เป็นต้น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ยื่นชำระผ่านระบบออนไลน์ของหน่วยงาน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หรือของหน่วยงานอื่น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*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และ/หรือออก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ใบเสร็จรับเงินอิเล็กทรอนิกส์ได้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5542"/>
                  </a:ext>
                </a:extLst>
              </a:tr>
              <a:tr h="6389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ระดับ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 (Level 3)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การออกเอกสารอิเล็กทรอนิกส์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ออกเอกสารเป็นเอกสารอิเล็กทรอนิกส์ (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e-License/</a:t>
                      </a:r>
                      <a:b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e-Certificate/e-Document) 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ผ่านทาง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Mobile 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หรือ  เว็บไซต์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ออกเอกสารเป็นเอกสารอิเล็กทรอนิกส์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e-License/</a:t>
                      </a:r>
                      <a:b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e-Certificate/e-Document) 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ตามมาตรฐาน 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ETDA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ผ่านทาง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Mobile 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หรือ เว็บไซต์ และผู้รับบริการสามารถ 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print out 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เอกสารได้ 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51050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B76B183-E258-722B-7D15-775DEC648767}"/>
              </a:ext>
            </a:extLst>
          </p:cNvPr>
          <p:cNvSpPr/>
          <p:nvPr/>
        </p:nvSpPr>
        <p:spPr>
          <a:xfrm>
            <a:off x="344483" y="960869"/>
            <a:ext cx="6709142" cy="1083951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endParaRPr kumimoji="0" lang="th-TH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5113" marR="0" lvl="0" indent="-17621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6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เป็นการประเมินผลสำเร็จของการยกระดับงานบริการของส่วนราชการ ไปสู่การให้บริการผ่านออนไลน์เพื่อลดภาระการเดินทางมาติดต่อราชการของประชาชน โดยมีเป้าหมายให้มีการยกระดับงานบริการออนไลน์แบบเบ็ดเสร็จตั้งแต่ต้นจนจบกระบวนการ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End-to-End Process)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ตั้งแต่ยื่นคำขอทางอิเล็กทรอนิกส์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(L1)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ชำระค่าธรรมเนียม/ค่าบริการทางอิเล็กทรอนิกส์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(L2)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(ถ้ามี) การออกเอกสารราชการทางอิเล็กทรอนิกส์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(L3)</a:t>
            </a:r>
            <a:endParaRPr kumimoji="0" lang="th-TH" sz="1600" b="0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2DB733-E449-3211-A4AC-D1B957C3722C}"/>
              </a:ext>
            </a:extLst>
          </p:cNvPr>
          <p:cNvSpPr txBox="1"/>
          <p:nvPr/>
        </p:nvSpPr>
        <p:spPr>
          <a:xfrm>
            <a:off x="356093" y="6032315"/>
            <a:ext cx="5761017" cy="338554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*  </a:t>
            </a: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เช่น ระบบชำระเงินกลางของบริการภาครัฐ (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e-Payment Portal of Government)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1CBB3-CB01-63EF-54FE-4867057748C1}"/>
              </a:ext>
            </a:extLst>
          </p:cNvPr>
          <p:cNvSpPr txBox="1"/>
          <p:nvPr/>
        </p:nvSpPr>
        <p:spPr>
          <a:xfrm>
            <a:off x="119194" y="-29684"/>
            <a:ext cx="11085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การสร้างนวัตกรรมในการปรับปรุงกระบวนงาน (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e-Service)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L1/L2/L3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096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2DC560-CC6A-E89F-7041-86F627D44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2EA79B-D98A-D39C-9DA1-6C5DCE64677F}"/>
              </a:ext>
            </a:extLst>
          </p:cNvPr>
          <p:cNvSpPr/>
          <p:nvPr/>
        </p:nvSpPr>
        <p:spPr>
          <a:xfrm>
            <a:off x="631072" y="176983"/>
            <a:ext cx="12273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6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กลไกการสนับสนุนการพัฒนา </a:t>
            </a:r>
            <a:r>
              <a:rPr kumimoji="0" lang="en-US" altLang="th-TH" sz="36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 </a:t>
            </a:r>
            <a:r>
              <a:rPr kumimoji="0" lang="th-TH" altLang="th-TH" sz="36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ของส่วนราชการ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5DE225-60CC-511A-1B35-9FE84C9A2BCA}"/>
              </a:ext>
            </a:extLst>
          </p:cNvPr>
          <p:cNvGrpSpPr/>
          <p:nvPr/>
        </p:nvGrpSpPr>
        <p:grpSpPr>
          <a:xfrm>
            <a:off x="573178" y="1186781"/>
            <a:ext cx="1368832" cy="822960"/>
            <a:chOff x="2237514" y="4020147"/>
            <a:chExt cx="1676471" cy="1154805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9B811DE-E2FF-6BD8-9ACB-4BCF8C02E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4" t="5699" r="6038" b="8707"/>
            <a:stretch/>
          </p:blipFill>
          <p:spPr>
            <a:xfrm>
              <a:off x="2316386" y="4020147"/>
              <a:ext cx="1597599" cy="11548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29C5E9-CBA3-0E40-826E-1ED25B223373}"/>
                </a:ext>
              </a:extLst>
            </p:cNvPr>
            <p:cNvSpPr txBox="1"/>
            <p:nvPr/>
          </p:nvSpPr>
          <p:spPr>
            <a:xfrm>
              <a:off x="2237514" y="4873243"/>
              <a:ext cx="731520" cy="1733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Tahoma" pitchFamily="34" charset="0"/>
                </a:rPr>
                <a:t>www.freepik.com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51514B43-1F2D-058F-1EB5-E8D306CE6A9C}"/>
              </a:ext>
            </a:extLst>
          </p:cNvPr>
          <p:cNvSpPr/>
          <p:nvPr/>
        </p:nvSpPr>
        <p:spPr>
          <a:xfrm>
            <a:off x="546137" y="1155991"/>
            <a:ext cx="182880" cy="1828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20819D-0986-B4B7-39A3-231E6613A0E4}"/>
              </a:ext>
            </a:extLst>
          </p:cNvPr>
          <p:cNvSpPr txBox="1"/>
          <p:nvPr/>
        </p:nvSpPr>
        <p:spPr>
          <a:xfrm>
            <a:off x="1986352" y="1345636"/>
            <a:ext cx="9562951" cy="43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ts val="28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ทีมขับเคลื่อน </a:t>
            </a:r>
            <a:r>
              <a:rPr kumimoji="0" lang="en-US" sz="2000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 </a:t>
            </a: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ช่วยเหลือ</a:t>
            </a: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ให้คำปรึกษาการพัฒนา </a:t>
            </a:r>
            <a:r>
              <a:rPr kumimoji="0" lang="en-US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</a:t>
            </a: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ของส่วนราชการ</a:t>
            </a:r>
            <a:endParaRPr kumimoji="0" lang="en-US" sz="2000" b="1" i="0" u="none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6EA9C104-871B-F48C-EDBA-8E0004970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27" y="2385179"/>
            <a:ext cx="6273586" cy="2347690"/>
          </a:xfrm>
          <a:prstGeom prst="rect">
            <a:avLst/>
          </a:prstGeom>
        </p:spPr>
      </p:pic>
      <p:sp>
        <p:nvSpPr>
          <p:cNvPr id="1041" name="TextBox 1040">
            <a:extLst>
              <a:ext uri="{FF2B5EF4-FFF2-40B4-BE49-F238E27FC236}">
                <a16:creationId xmlns:a16="http://schemas.microsoft.com/office/drawing/2014/main" id="{4201809C-1103-73DF-CF32-213F0EB0C6FF}"/>
              </a:ext>
            </a:extLst>
          </p:cNvPr>
          <p:cNvSpPr txBox="1"/>
          <p:nvPr/>
        </p:nvSpPr>
        <p:spPr>
          <a:xfrm>
            <a:off x="2142273" y="1930219"/>
            <a:ext cx="283889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OPDC Team e-Service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B50F72D2-63F3-50AB-538F-6CBF2C29DEB8}"/>
              </a:ext>
            </a:extLst>
          </p:cNvPr>
          <p:cNvSpPr txBox="1"/>
          <p:nvPr/>
        </p:nvSpPr>
        <p:spPr>
          <a:xfrm>
            <a:off x="7898031" y="1937271"/>
            <a:ext cx="375525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OPDC Team e-Service : 12 Agenda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40C25514-9E61-67B2-C5FC-57D70DD3DFF3}"/>
              </a:ext>
            </a:extLst>
          </p:cNvPr>
          <p:cNvSpPr txBox="1"/>
          <p:nvPr/>
        </p:nvSpPr>
        <p:spPr>
          <a:xfrm>
            <a:off x="7485321" y="2621157"/>
            <a:ext cx="4167963" cy="923330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ทีมกองดิจิทัลฯ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A1 (Digital ID) A6 (Ease of traveling)</a:t>
            </a:r>
          </a:p>
          <a:p>
            <a:pPr marL="989013" marR="0" lvl="0" indent="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A7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(ช่วยเหลือแรงงาน)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A8 (NSW)</a:t>
            </a:r>
          </a:p>
          <a:p>
            <a:pPr marL="989013" marR="0" lvl="0" indent="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A10 (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แจ้งเตือนสิทธิ์)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0776D819-9167-6DDB-6680-8B022BA0F292}"/>
              </a:ext>
            </a:extLst>
          </p:cNvPr>
          <p:cNvSpPr txBox="1"/>
          <p:nvPr/>
        </p:nvSpPr>
        <p:spPr>
          <a:xfrm>
            <a:off x="7485320" y="3809539"/>
            <a:ext cx="4167963" cy="369332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ทีมกองนวัตกรรมฯ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A3 (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ชำระภาษีที่ดิน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F8A81AE9-7EEC-48D5-8EA3-C3472C8E177A}"/>
              </a:ext>
            </a:extLst>
          </p:cNvPr>
          <p:cNvSpPr txBox="1"/>
          <p:nvPr/>
        </p:nvSpPr>
        <p:spPr>
          <a:xfrm>
            <a:off x="7485320" y="4463271"/>
            <a:ext cx="4167963" cy="923330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1073150" marR="0" lvl="0" indent="-1073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ทีม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 &amp; Desk Officer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A2 (One ID One SMEs)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A4 (HSSS) A5 (GAP) A9 </a:t>
            </a:r>
            <a:r>
              <a:rPr kumimoji="0" lang="th-TH" sz="1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(ขึ้นทะเบียนเกษตรกร)</a:t>
            </a:r>
          </a:p>
          <a:p>
            <a:pPr marL="10731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A11 (</a:t>
            </a:r>
            <a:r>
              <a:rPr kumimoji="0" lang="th-TH" sz="1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ออกบัตรสุขภาพ) </a:t>
            </a:r>
            <a:r>
              <a:rPr kumimoji="0" lang="en-US" sz="1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A12 </a:t>
            </a:r>
            <a:r>
              <a:rPr kumimoji="0" lang="th-TH" sz="1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(รับเรื่องร้องเรียน)</a:t>
            </a:r>
            <a:endParaRPr kumimoji="0" lang="en-US" sz="18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66083EC5-627D-05E1-4675-95ABFA8C8A8A}"/>
              </a:ext>
            </a:extLst>
          </p:cNvPr>
          <p:cNvCxnSpPr>
            <a:stCxn id="1041" idx="3"/>
            <a:endCxn id="1043" idx="1"/>
          </p:cNvCxnSpPr>
          <p:nvPr/>
        </p:nvCxnSpPr>
        <p:spPr>
          <a:xfrm>
            <a:off x="4981166" y="2114885"/>
            <a:ext cx="2916865" cy="7052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2" name="Connector: Elbow 1051">
            <a:extLst>
              <a:ext uri="{FF2B5EF4-FFF2-40B4-BE49-F238E27FC236}">
                <a16:creationId xmlns:a16="http://schemas.microsoft.com/office/drawing/2014/main" id="{FCC10A10-0474-B8AA-AB2C-0A52C904E3E9}"/>
              </a:ext>
            </a:extLst>
          </p:cNvPr>
          <p:cNvCxnSpPr>
            <a:endCxn id="1048" idx="1"/>
          </p:cNvCxnSpPr>
          <p:nvPr/>
        </p:nvCxnSpPr>
        <p:spPr>
          <a:xfrm rot="16200000" flipH="1">
            <a:off x="5573458" y="3013073"/>
            <a:ext cx="2802999" cy="1020725"/>
          </a:xfrm>
          <a:prstGeom prst="bentConnector2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B70013AC-447E-88D1-B2A2-081424D5A3AB}"/>
              </a:ext>
            </a:extLst>
          </p:cNvPr>
          <p:cNvCxnSpPr>
            <a:endCxn id="1044" idx="1"/>
          </p:cNvCxnSpPr>
          <p:nvPr/>
        </p:nvCxnSpPr>
        <p:spPr>
          <a:xfrm>
            <a:off x="6496493" y="3048461"/>
            <a:ext cx="882502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Straight Connector 1054">
            <a:extLst>
              <a:ext uri="{FF2B5EF4-FFF2-40B4-BE49-F238E27FC236}">
                <a16:creationId xmlns:a16="http://schemas.microsoft.com/office/drawing/2014/main" id="{8BFDB412-C0A5-E3C3-A2FA-7AC98C44DB5E}"/>
              </a:ext>
            </a:extLst>
          </p:cNvPr>
          <p:cNvCxnSpPr/>
          <p:nvPr/>
        </p:nvCxnSpPr>
        <p:spPr>
          <a:xfrm>
            <a:off x="6496493" y="3955773"/>
            <a:ext cx="882502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5244CC71-D105-BEEE-417B-F262B35959B9}"/>
              </a:ext>
            </a:extLst>
          </p:cNvPr>
          <p:cNvGrpSpPr/>
          <p:nvPr/>
        </p:nvGrpSpPr>
        <p:grpSpPr>
          <a:xfrm>
            <a:off x="424927" y="5065546"/>
            <a:ext cx="1364819" cy="914400"/>
            <a:chOff x="5433427" y="3967046"/>
            <a:chExt cx="1870811" cy="1168510"/>
          </a:xfrm>
        </p:grpSpPr>
        <p:pic>
          <p:nvPicPr>
            <p:cNvPr id="1057" name="Picture 1056" descr="A group of people standing in front of a sign&#10;&#10;Description automatically generated with low confidence">
              <a:extLst>
                <a:ext uri="{FF2B5EF4-FFF2-40B4-BE49-F238E27FC236}">
                  <a16:creationId xmlns:a16="http://schemas.microsoft.com/office/drawing/2014/main" id="{D1E0C6FC-70DC-E596-BCD5-EBDAC94F9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3427" y="3967046"/>
              <a:ext cx="1870811" cy="1168510"/>
            </a:xfrm>
            <a:prstGeom prst="rect">
              <a:avLst/>
            </a:prstGeom>
          </p:spPr>
        </p:pic>
        <p:sp>
          <p:nvSpPr>
            <p:cNvPr id="1058" name="TextBox 1057">
              <a:extLst>
                <a:ext uri="{FF2B5EF4-FFF2-40B4-BE49-F238E27FC236}">
                  <a16:creationId xmlns:a16="http://schemas.microsoft.com/office/drawing/2014/main" id="{378C01A6-CC1D-B3E3-D4CA-C4C423BA2F97}"/>
                </a:ext>
              </a:extLst>
            </p:cNvPr>
            <p:cNvSpPr txBox="1"/>
            <p:nvPr/>
          </p:nvSpPr>
          <p:spPr>
            <a:xfrm>
              <a:off x="6205992" y="4742810"/>
              <a:ext cx="731520" cy="159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Tahoma" pitchFamily="34" charset="0"/>
                </a:rPr>
                <a:t>www.freepik.com</a:t>
              </a:r>
            </a:p>
          </p:txBody>
        </p:sp>
      </p:grpSp>
      <p:sp>
        <p:nvSpPr>
          <p:cNvPr id="1059" name="TextBox 1058">
            <a:extLst>
              <a:ext uri="{FF2B5EF4-FFF2-40B4-BE49-F238E27FC236}">
                <a16:creationId xmlns:a16="http://schemas.microsoft.com/office/drawing/2014/main" id="{057EBEF7-85EF-A265-78B6-941DEBBF80B7}"/>
              </a:ext>
            </a:extLst>
          </p:cNvPr>
          <p:cNvSpPr txBox="1"/>
          <p:nvPr/>
        </p:nvSpPr>
        <p:spPr>
          <a:xfrm>
            <a:off x="1730894" y="5009993"/>
            <a:ext cx="8455659" cy="783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ts val="2800"/>
              </a:lnSpc>
              <a:spcBef>
                <a:spcPts val="300"/>
              </a:spcBef>
              <a:spcAft>
                <a:spcPct val="0"/>
              </a:spcAft>
              <a:buClrTx/>
              <a:buSzPct val="10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1800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จัดให้มีช่องทางติดต่อสื่อสาร </a:t>
            </a:r>
            <a:r>
              <a:rPr kumimoji="0" lang="en-US" sz="1800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 </a:t>
            </a:r>
            <a:r>
              <a:rPr kumimoji="0" lang="th-TH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ส่วนราชการกับ</a:t>
            </a:r>
            <a:br>
              <a:rPr kumimoji="0" 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 ก.พ.ร.</a:t>
            </a:r>
            <a:r>
              <a:rPr kumimoji="0" 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สมาชิกกลุ่มไลน์มี จำนวน </a:t>
            </a:r>
            <a:r>
              <a:rPr kumimoji="0" 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361</a:t>
            </a:r>
            <a:r>
              <a:rPr kumimoji="0" lang="th-TH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คน</a:t>
            </a:r>
            <a:endParaRPr kumimoji="0" lang="en-US" sz="1800" b="1" i="0" u="none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060" name="Oval 1059">
            <a:extLst>
              <a:ext uri="{FF2B5EF4-FFF2-40B4-BE49-F238E27FC236}">
                <a16:creationId xmlns:a16="http://schemas.microsoft.com/office/drawing/2014/main" id="{AE5A0AE4-E409-FA80-78F5-A184A47F12D5}"/>
              </a:ext>
            </a:extLst>
          </p:cNvPr>
          <p:cNvSpPr/>
          <p:nvPr/>
        </p:nvSpPr>
        <p:spPr>
          <a:xfrm>
            <a:off x="445150" y="5083210"/>
            <a:ext cx="182880" cy="1828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id="{3F4D6E12-A6E6-E0C3-E177-AEC605EEEF64}"/>
              </a:ext>
            </a:extLst>
          </p:cNvPr>
          <p:cNvSpPr txBox="1"/>
          <p:nvPr/>
        </p:nvSpPr>
        <p:spPr>
          <a:xfrm>
            <a:off x="5239617" y="4974928"/>
            <a:ext cx="2194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4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e-Service @OPDC</a:t>
            </a:r>
          </a:p>
        </p:txBody>
      </p: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D936995E-383C-6897-9D4D-E195092A73F8}"/>
              </a:ext>
            </a:extLst>
          </p:cNvPr>
          <p:cNvGrpSpPr/>
          <p:nvPr/>
        </p:nvGrpSpPr>
        <p:grpSpPr>
          <a:xfrm>
            <a:off x="5416011" y="5386602"/>
            <a:ext cx="1967023" cy="1177888"/>
            <a:chOff x="8922074" y="6178072"/>
            <a:chExt cx="1949735" cy="1411740"/>
          </a:xfrm>
        </p:grpSpPr>
        <p:pic>
          <p:nvPicPr>
            <p:cNvPr id="1063" name="Picture 2" descr="ผลการค้นหารูปภาพสำหรับ line สนเน">
              <a:extLst>
                <a:ext uri="{FF2B5EF4-FFF2-40B4-BE49-F238E27FC236}">
                  <a16:creationId xmlns:a16="http://schemas.microsoft.com/office/drawing/2014/main" id="{725A93B4-7408-99AC-19E6-8CEA02788C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7791" y="6375432"/>
              <a:ext cx="804453" cy="1042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">
              <a:extLst>
                <a:ext uri="{FF2B5EF4-FFF2-40B4-BE49-F238E27FC236}">
                  <a16:creationId xmlns:a16="http://schemas.microsoft.com/office/drawing/2014/main" id="{0F1B9D72-43CF-3C20-5251-D0C8B69D1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8990" y="6375432"/>
              <a:ext cx="804453" cy="1042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5" name="Rectangle 1064">
              <a:extLst>
                <a:ext uri="{FF2B5EF4-FFF2-40B4-BE49-F238E27FC236}">
                  <a16:creationId xmlns:a16="http://schemas.microsoft.com/office/drawing/2014/main" id="{47149E11-8F15-A671-7BFF-95AB147447AB}"/>
                </a:ext>
              </a:extLst>
            </p:cNvPr>
            <p:cNvSpPr/>
            <p:nvPr/>
          </p:nvSpPr>
          <p:spPr>
            <a:xfrm>
              <a:off x="8922074" y="6178072"/>
              <a:ext cx="1949735" cy="141174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34DB46C-5FB2-9475-E6F5-534752B542E2}"/>
              </a:ext>
            </a:extLst>
          </p:cNvPr>
          <p:cNvSpPr txBox="1"/>
          <p:nvPr/>
        </p:nvSpPr>
        <p:spPr>
          <a:xfrm>
            <a:off x="7556351" y="5421666"/>
            <a:ext cx="4025900" cy="54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ติดตามความก้าวหน้าทุก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เดือน (ช่วงวันที่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15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ของเดือนถัดไป (เริ่ม ม.ค.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66) </a:t>
            </a:r>
          </a:p>
        </p:txBody>
      </p:sp>
    </p:spTree>
    <p:extLst>
      <p:ext uri="{BB962C8B-B14F-4D97-AF65-F5344CB8AC3E}">
        <p14:creationId xmlns:p14="http://schemas.microsoft.com/office/powerpoint/2010/main" val="1712534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A4A235-C6A8-689E-6323-30383E990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17</a:t>
            </a:fld>
            <a:endParaRPr lang="th-T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82DB4-7A6E-2B57-E3DA-D3CD23A1C6EE}"/>
              </a:ext>
            </a:extLst>
          </p:cNvPr>
          <p:cNvSpPr txBox="1"/>
          <p:nvPr/>
        </p:nvSpPr>
        <p:spPr>
          <a:xfrm>
            <a:off x="1401335" y="2533751"/>
            <a:ext cx="8795658" cy="11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l"/>
            <a:r>
              <a:rPr lang="th-TH" altLang="ko-KR" sz="2800" dirty="0"/>
              <a:t>การพัฒนาระบบข้อมูลให้เป็นดิจิทัล (</a:t>
            </a:r>
            <a:r>
              <a:rPr lang="en-US" altLang="ko-KR" sz="2800" dirty="0"/>
              <a:t>Digitize Data)</a:t>
            </a:r>
            <a:r>
              <a:rPr lang="th-TH" altLang="ko-KR" sz="2800" dirty="0"/>
              <a:t> ทั้งข้อมูลที่ใช้ภายในหน่วยงาน </a:t>
            </a:r>
            <a:br>
              <a:rPr lang="en-US" altLang="ko-KR" sz="2800" dirty="0"/>
            </a:br>
            <a:r>
              <a:rPr lang="th-TH" altLang="ko-KR" sz="2800" dirty="0"/>
              <a:t>และข้อมูลที่จะเผยแพร่สู่หน่วยงานภายนอก/สาธารณะ เพื่อนำไปสู่การเปิดเผย</a:t>
            </a:r>
            <a:br>
              <a:rPr lang="en-US" altLang="ko-KR" sz="2800" dirty="0"/>
            </a:br>
            <a:r>
              <a:rPr lang="th-TH" altLang="ko-KR" sz="2800" dirty="0"/>
              <a:t>ข้อมูลภาครัฐ (</a:t>
            </a:r>
            <a:r>
              <a:rPr lang="en-US" altLang="ko-KR" sz="2800" dirty="0"/>
              <a:t>Open Data)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00F17E-F1C6-41DE-A615-4221FACC4DB0}"/>
              </a:ext>
            </a:extLst>
          </p:cNvPr>
          <p:cNvGrpSpPr/>
          <p:nvPr/>
        </p:nvGrpSpPr>
        <p:grpSpPr>
          <a:xfrm>
            <a:off x="34039" y="3132473"/>
            <a:ext cx="1084970" cy="1085141"/>
            <a:chOff x="719700" y="2865027"/>
            <a:chExt cx="1084970" cy="108514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4547BCA-4375-141D-799C-055E962A3624}"/>
                </a:ext>
              </a:extLst>
            </p:cNvPr>
            <p:cNvSpPr/>
            <p:nvPr/>
          </p:nvSpPr>
          <p:spPr>
            <a:xfrm>
              <a:off x="719700" y="2907831"/>
              <a:ext cx="1084970" cy="1042337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A01C01-0731-8A16-33AB-0349B05B0C9E}"/>
                </a:ext>
              </a:extLst>
            </p:cNvPr>
            <p:cNvSpPr txBox="1"/>
            <p:nvPr/>
          </p:nvSpPr>
          <p:spPr>
            <a:xfrm>
              <a:off x="926247" y="2865027"/>
              <a:ext cx="4977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25AB403-96C1-1CB2-514C-A79B4B8DB869}"/>
              </a:ext>
            </a:extLst>
          </p:cNvPr>
          <p:cNvSpPr txBox="1"/>
          <p:nvPr/>
        </p:nvSpPr>
        <p:spPr>
          <a:xfrm>
            <a:off x="1401335" y="3706818"/>
            <a:ext cx="7764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marL="358775" indent="-358775" algn="l">
              <a:lnSpc>
                <a:spcPct val="100000"/>
              </a:lnSpc>
              <a:buAutoNum type="arabicParenBoth"/>
            </a:pPr>
            <a:r>
              <a:rPr lang="th-TH" altLang="ko-KR" sz="1800" dirty="0"/>
              <a:t>การพัฒนาระบบบัญชีข้อมูล (</a:t>
            </a:r>
            <a:r>
              <a:rPr lang="en-US" altLang="ko-KR" sz="1800" dirty="0"/>
              <a:t>Data Catalog) </a:t>
            </a:r>
            <a:r>
              <a:rPr lang="th-TH" altLang="ko-KR" sz="1800" dirty="0"/>
              <a:t>เพื่อนำไปสู่การเปิดเผยข้อมูลภาครัฐ (</a:t>
            </a:r>
            <a:r>
              <a:rPr lang="en-US" altLang="ko-KR" sz="1800" dirty="0"/>
              <a:t>Open Data) </a:t>
            </a:r>
          </a:p>
          <a:p>
            <a:pPr marL="358775" indent="-358775" algn="l">
              <a:lnSpc>
                <a:spcPct val="100000"/>
              </a:lnSpc>
              <a:buAutoNum type="arabicParenBoth"/>
            </a:pPr>
            <a:r>
              <a:rPr lang="th-TH" altLang="ko-KR" sz="1800" dirty="0"/>
              <a:t>การจัดทำชุดข้อมูลตัวชี้วัดสำหรับการรายงานการจัดอันดับขีดความสามารถในการแข่งขันของประเทศ โดย </a:t>
            </a:r>
            <a:r>
              <a:rPr lang="en-US" altLang="ko-KR" sz="1800" dirty="0"/>
              <a:t>IMD </a:t>
            </a:r>
            <a:endParaRPr lang="ko-KR" alt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6C30CB-C2D2-3821-0AF5-AC8821F16C7A}"/>
              </a:ext>
            </a:extLst>
          </p:cNvPr>
          <p:cNvSpPr txBox="1"/>
          <p:nvPr/>
        </p:nvSpPr>
        <p:spPr>
          <a:xfrm>
            <a:off x="34039" y="2507544"/>
            <a:ext cx="1323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ตัวชี้วัดการพัฒนาองค์การสู่ดิจิทัล</a:t>
            </a:r>
          </a:p>
        </p:txBody>
      </p:sp>
    </p:spTree>
    <p:extLst>
      <p:ext uri="{BB962C8B-B14F-4D97-AF65-F5344CB8AC3E}">
        <p14:creationId xmlns:p14="http://schemas.microsoft.com/office/powerpoint/2010/main" val="1106721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18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4919" y="939977"/>
            <a:ext cx="11830153" cy="5785612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743DDC30-788E-7506-C910-A1245D46DCBB}"/>
              </a:ext>
            </a:extLst>
          </p:cNvPr>
          <p:cNvGraphicFramePr/>
          <p:nvPr/>
        </p:nvGraphicFramePr>
        <p:xfrm>
          <a:off x="643643" y="1365953"/>
          <a:ext cx="10904713" cy="4349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9B2C2D95-0894-5439-C975-8A054ABEF90B}"/>
              </a:ext>
            </a:extLst>
          </p:cNvPr>
          <p:cNvSpPr txBox="1"/>
          <p:nvPr/>
        </p:nvSpPr>
        <p:spPr>
          <a:xfrm>
            <a:off x="1381680" y="2259436"/>
            <a:ext cx="45549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h-TH" sz="2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จัดทำชุดข้อมูลที่ตอบโจทย์การพัฒนาประเทศหรือการบริการประชาชน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h-TH" sz="2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การพัฒนาระบบบัญชีข้อมูลของหน่วยงาน (</a:t>
            </a:r>
            <a:r>
              <a:rPr lang="en-US" sz="2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Agency Data Catalog)</a:t>
            </a:r>
            <a:r>
              <a:rPr lang="th-TH" sz="2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th-TH" sz="2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</a:t>
            </a:r>
            <a:r>
              <a:rPr lang="th-TH" sz="2400" b="1" u="sng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ครบทุกส่วนราชการ</a:t>
            </a:r>
            <a:endParaRPr lang="en-US" sz="2400" b="1" u="sng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h-TH" sz="2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ผลักดันให้ชุดข้อมูลเปิดลงทะเบียนในระบบบัญชีข้อมูลภาครัฐ (</a:t>
            </a:r>
            <a:r>
              <a:rPr lang="en-US" sz="2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Government Data Catalog) </a:t>
            </a:r>
            <a:r>
              <a:rPr lang="th-TH" sz="2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อย่างครบถ้วน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8C4A07-97E1-1295-BBFD-C29BDBA02332}"/>
              </a:ext>
            </a:extLst>
          </p:cNvPr>
          <p:cNvSpPr txBox="1"/>
          <p:nvPr/>
        </p:nvSpPr>
        <p:spPr>
          <a:xfrm>
            <a:off x="1381680" y="1803447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th-TH" sz="2800" b="1" u="sng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จุดเน้น</a:t>
            </a:r>
            <a:endParaRPr lang="en-US" sz="2800" b="1" u="sng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624CF7-FE3B-2FF8-C154-4018335973BC}"/>
              </a:ext>
            </a:extLst>
          </p:cNvPr>
          <p:cNvSpPr txBox="1"/>
          <p:nvPr/>
        </p:nvSpPr>
        <p:spPr>
          <a:xfrm>
            <a:off x="6851871" y="2618994"/>
            <a:ext cx="4625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h-TH" sz="2400" dirty="0">
                <a:solidFill>
                  <a:srgbClr val="59595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ประเมินคุณภาพของชุดข้อมูลเป็นไปตามมาตรฐานคุณลักษณะแบบเปิดที่ สพร. กำหนด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h-TH" sz="2400" dirty="0">
                <a:solidFill>
                  <a:srgbClr val="59595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ประเมินผลการนำชุดข้อมูลไปใช้ประโยชน์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A43C33-ABD5-1B26-5E06-57F303F89383}"/>
              </a:ext>
            </a:extLst>
          </p:cNvPr>
          <p:cNvSpPr txBox="1"/>
          <p:nvPr/>
        </p:nvSpPr>
        <p:spPr>
          <a:xfrm>
            <a:off x="6851871" y="2174558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th-TH" sz="2800" b="1" u="sng" dirty="0">
                <a:solidFill>
                  <a:srgbClr val="59595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จุดเน้น</a:t>
            </a:r>
            <a:endParaRPr lang="en-US" sz="2800" b="1" u="sng" dirty="0">
              <a:solidFill>
                <a:srgbClr val="59595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6B9B476-7C97-019A-1CE8-506BE1366168}"/>
              </a:ext>
            </a:extLst>
          </p:cNvPr>
          <p:cNvGrpSpPr/>
          <p:nvPr/>
        </p:nvGrpSpPr>
        <p:grpSpPr>
          <a:xfrm>
            <a:off x="3621340" y="1427374"/>
            <a:ext cx="2315313" cy="769917"/>
            <a:chOff x="3611337" y="2555570"/>
            <a:chExt cx="2315313" cy="76991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12E8D5B-23E2-973E-C86E-9CE695CBB7D1}"/>
                </a:ext>
              </a:extLst>
            </p:cNvPr>
            <p:cNvSpPr/>
            <p:nvPr/>
          </p:nvSpPr>
          <p:spPr>
            <a:xfrm>
              <a:off x="3611337" y="2555570"/>
              <a:ext cx="2315313" cy="76991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1B19B3B-CA11-EB61-2CCB-270F3933A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75219"/>
            <a:stretch/>
          </p:blipFill>
          <p:spPr>
            <a:xfrm>
              <a:off x="4842421" y="2603521"/>
              <a:ext cx="856325" cy="70019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FA9BE94-2494-8083-2DB2-65F2DEEB9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13314" y="2662744"/>
              <a:ext cx="1055680" cy="59668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5AA1316-9891-9043-1A2B-1BD1A06E9C48}"/>
              </a:ext>
            </a:extLst>
          </p:cNvPr>
          <p:cNvGrpSpPr/>
          <p:nvPr/>
        </p:nvGrpSpPr>
        <p:grpSpPr>
          <a:xfrm>
            <a:off x="9763602" y="1418489"/>
            <a:ext cx="1714195" cy="769917"/>
            <a:chOff x="9808029" y="2546685"/>
            <a:chExt cx="1714195" cy="76991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C30E790-F529-9D50-426A-89789DEA164C}"/>
                </a:ext>
              </a:extLst>
            </p:cNvPr>
            <p:cNvSpPr/>
            <p:nvPr/>
          </p:nvSpPr>
          <p:spPr>
            <a:xfrm>
              <a:off x="9808029" y="2546685"/>
              <a:ext cx="1714195" cy="76991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D299710-5C11-93EF-0196-88A5DE549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12494" y="2600575"/>
              <a:ext cx="1327994" cy="67240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B9A2E7A-D43C-0254-940F-A36424FC2F08}"/>
              </a:ext>
            </a:extLst>
          </p:cNvPr>
          <p:cNvSpPr txBox="1"/>
          <p:nvPr/>
        </p:nvSpPr>
        <p:spPr>
          <a:xfrm>
            <a:off x="643643" y="6325479"/>
            <a:ext cx="11208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เป็นตัวชี้วัดบังคับของ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39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ส่วนราชการ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ซึ่งเป็นกลุ่มเป้าหมายที่ยังไม่ได้ดำเนินการ/เป็นตัวชี้วัดในปีที่ผ่านมา แต่ไม่เป็นตัวชี้วัดบังคับสำหรับองค์การมหาชน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A65BE1-A7D8-9E5E-43BE-E771BB85852D}"/>
              </a:ext>
            </a:extLst>
          </p:cNvPr>
          <p:cNvSpPr txBox="1"/>
          <p:nvPr/>
        </p:nvSpPr>
        <p:spPr>
          <a:xfrm>
            <a:off x="388024" y="250998"/>
            <a:ext cx="11085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การพัฒนาระบบบัญชีข้อมูล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 Catalog)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เพื่อนำไปสู่การเปิดเผยข้อมูลภาครัฐ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Open Data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  <a:endParaRPr kumimoji="0" lang="th-TH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58292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19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4919" y="939977"/>
            <a:ext cx="11830153" cy="5785612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59FF1-66E8-DAB4-8F76-12B42DE48E7C}"/>
              </a:ext>
            </a:extLst>
          </p:cNvPr>
          <p:cNvSpPr txBox="1"/>
          <p:nvPr/>
        </p:nvSpPr>
        <p:spPr>
          <a:xfrm>
            <a:off x="520226" y="1124448"/>
            <a:ext cx="716819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รายชื่อส่วนราชการกลุ่มเป้าหมาย ปีงบประมาณ พ.ศ.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จำนวน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39 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ส่วนราชการ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00DC521C-10B9-06E0-4246-CE6354E88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250625"/>
              </p:ext>
            </p:extLst>
          </p:nvPr>
        </p:nvGraphicFramePr>
        <p:xfrm>
          <a:off x="520226" y="1685716"/>
          <a:ext cx="5160166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079">
                  <a:extLst>
                    <a:ext uri="{9D8B030D-6E8A-4147-A177-3AD203B41FA5}">
                      <a16:colId xmlns:a16="http://schemas.microsoft.com/office/drawing/2014/main" val="3464322670"/>
                    </a:ext>
                  </a:extLst>
                </a:gridCol>
                <a:gridCol w="3516087">
                  <a:extLst>
                    <a:ext uri="{9D8B030D-6E8A-4147-A177-3AD203B41FA5}">
                      <a16:colId xmlns:a16="http://schemas.microsoft.com/office/drawing/2014/main" val="19055106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500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สำนักนายกรัฐมนตรี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สำนักเลขาธิการนายกรัฐมนตรี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 ป.ย.ป.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088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ส่วนราชการไม่สังกัดสำนักนายกรัฐมนตรีฯ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สำนักงานคณะกรรมการพิเศษเพื่อประสานงานโครงการอันเนื่องมาจากพระราชดำริ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300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กระทรวงการคลัง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กรมธนารักษ์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กรมบัญชีกลาง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กรมสรรพากร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457608"/>
                  </a:ext>
                </a:extLst>
              </a:tr>
            </a:tbl>
          </a:graphicData>
        </a:graphic>
      </p:graphicFrame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ECC9FA6A-5051-D0BE-C7D2-41E0BB632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564909"/>
              </p:ext>
            </p:extLst>
          </p:nvPr>
        </p:nvGraphicFramePr>
        <p:xfrm>
          <a:off x="5928156" y="1685716"/>
          <a:ext cx="5501479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825">
                  <a:extLst>
                    <a:ext uri="{9D8B030D-6E8A-4147-A177-3AD203B41FA5}">
                      <a16:colId xmlns:a16="http://schemas.microsoft.com/office/drawing/2014/main" val="3464322670"/>
                    </a:ext>
                  </a:extLst>
                </a:gridCol>
                <a:gridCol w="3748654">
                  <a:extLst>
                    <a:ext uri="{9D8B030D-6E8A-4147-A177-3AD203B41FA5}">
                      <a16:colId xmlns:a16="http://schemas.microsoft.com/office/drawing/2014/main" val="19055106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500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กระทรวงการต่างประเทศ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สำนักงานปลัดกระทรวงการต่างประเทศ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กรมการกงสุล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กรมพิธีการทูต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กรมยุโรป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กรมเศรษฐกิจระหว่างประเทศ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กรมสนธิสัญญาและกฎหมาย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กรมสารนิเทศ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กรมองค์การระหว่างประเทศ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กรมอเมริกาและแปซิฟิกใต้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กรมอาเซียน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กรมเอเชียตะวันออก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กรมเอเชียใต้ ตะวันออกกลางและแอฟริกา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กรมความร่วมมือระหว่างประเทศ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0358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885EEAA-70B7-A70D-649F-BE146744E344}"/>
              </a:ext>
            </a:extLst>
          </p:cNvPr>
          <p:cNvSpPr txBox="1"/>
          <p:nvPr/>
        </p:nvSpPr>
        <p:spPr>
          <a:xfrm>
            <a:off x="643643" y="6325479"/>
            <a:ext cx="11208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เป็นตัวชี้วัดบังคับของ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39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ส่วนราชการ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ซึ่งเป็นกลุ่มเป้าหมายที่ยังไม่ได้ดำเนินการ/เป็นตัวชี้วัดในปีที่ผ่านมา แต่ไม่เป็นตัวชี้วัดบังคับสำหรับองค์การมหาชน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514D1-0F43-482F-9E8D-CCEC730C7A75}"/>
              </a:ext>
            </a:extLst>
          </p:cNvPr>
          <p:cNvSpPr txBox="1"/>
          <p:nvPr/>
        </p:nvSpPr>
        <p:spPr>
          <a:xfrm>
            <a:off x="388024" y="250998"/>
            <a:ext cx="11085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การพัฒนาระบบบัญชีข้อมูล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 Catalog)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เพื่อนำไปสู่การเปิดเผยข้อมูลภาครัฐ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Open Data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  <a:endParaRPr kumimoji="0" lang="th-TH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65753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C730AC-E569-95C7-08BB-3368B4A4A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sym typeface="Arial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4B19BE6-C654-4278-7FD9-A14AC7E2AEE0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343979" y="160707"/>
            <a:ext cx="9658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กรอบการประเมิน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ส่วนราชการ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ประจำปีงบประมาณ พ.ศ.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A354E-CABB-5F11-5BC2-91BF3AA1EB8D}"/>
              </a:ext>
            </a:extLst>
          </p:cNvPr>
          <p:cNvSpPr txBox="1"/>
          <p:nvPr/>
        </p:nvSpPr>
        <p:spPr>
          <a:xfrm>
            <a:off x="263827" y="1314629"/>
            <a:ext cx="11599342" cy="523220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การประเมินประสิทธิผล</a:t>
            </a:r>
            <a:r>
              <a:rPr kumimoji="0" lang="th-TH" sz="2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 Base) (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ร้อยละ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70)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8A0650-755F-C9C4-AA5C-0A6019B47351}"/>
              </a:ext>
            </a:extLst>
          </p:cNvPr>
          <p:cNvSpPr txBox="1"/>
          <p:nvPr/>
        </p:nvSpPr>
        <p:spPr>
          <a:xfrm>
            <a:off x="263825" y="4291320"/>
            <a:ext cx="11599346" cy="523220"/>
          </a:xfrm>
          <a:prstGeom prst="rect">
            <a:avLst/>
          </a:prstGeom>
          <a:solidFill>
            <a:srgbClr val="C092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การประเมินศักยภาพใน</a:t>
            </a:r>
            <a:r>
              <a:rPr kumimoji="0" lang="th-TH" sz="2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</a:t>
            </a: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(Potential Base) (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ร้อยละ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30)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E9B3734F-FB8F-5F5E-1FF4-E5B82F828760}"/>
              </a:ext>
            </a:extLst>
          </p:cNvPr>
          <p:cNvGraphicFramePr>
            <a:graphicFrameLocks noGrp="1"/>
          </p:cNvGraphicFramePr>
          <p:nvPr/>
        </p:nvGraphicFramePr>
        <p:xfrm>
          <a:off x="263826" y="2209338"/>
          <a:ext cx="11599343" cy="1696177"/>
        </p:xfrm>
        <a:graphic>
          <a:graphicData uri="http://schemas.openxmlformats.org/drawingml/2006/table">
            <a:tbl>
              <a:tblPr firstRow="1" bandRow="1"/>
              <a:tblGrid>
                <a:gridCol w="11599343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315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509588" marR="0" lvl="0" indent="-1698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kern="120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</a:t>
                      </a:r>
                      <a:r>
                        <a:rPr lang="th-TH" sz="1800" b="0" kern="120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การดำเนินงานตาม</a:t>
                      </a:r>
                      <a:r>
                        <a:rPr lang="th-TH" sz="1800" b="0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ยุทธศาสตร์ชาติ</a:t>
                      </a:r>
                      <a:r>
                        <a:rPr lang="en-US" sz="1800" b="0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แผนแม่บทฯ </a:t>
                      </a:r>
                      <a:r>
                        <a:rPr lang="th-TH" sz="1800" b="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มติ</a:t>
                      </a:r>
                      <a:r>
                        <a:rPr lang="en-US" sz="1800" b="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ครม. นโยบาย</a:t>
                      </a:r>
                      <a:r>
                        <a:rPr lang="th-TH" sz="1800" b="0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รัฐบาล โดยเฉพาะนโยบายเร่งด่วน </a:t>
                      </a:r>
                      <a:r>
                        <a:rPr lang="th-TH" sz="1800" b="0" kern="120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เช่น การฟื้นฟูเศรษฐกิจ (</a:t>
                      </a:r>
                      <a:r>
                        <a:rPr lang="en-US" sz="1800" b="0" kern="120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Agenda KPI)</a:t>
                      </a: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3451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09588" indent="-169863" algn="l" defTabSz="914400" rtl="0" eaLnBrk="1" latinLnBrk="0" hangingPunct="1">
                        <a:lnSpc>
                          <a:spcPct val="8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ผลการดำเนินงานตาม</a:t>
                      </a:r>
                      <a:r>
                        <a:rPr lang="th-TH" sz="1800" b="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แผนการปฏิรูปประเทศ</a:t>
                      </a:r>
                      <a:r>
                        <a:rPr lang="th-TH" sz="1800" b="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ในประเด็นที่เกี่ยวข้องกับส่วนราชการ</a:t>
                      </a:r>
                      <a:endParaRPr lang="en-US" sz="1800" b="0" kern="1200" spc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  <a:tr h="3451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09588" marR="0" lvl="0" indent="-1698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spc="0" baseline="0" dirty="0">
                          <a:solidFill>
                            <a:srgbClr val="004B53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ผลการดำเนินงานตามนโยบายสำคัญที่เป็น</a:t>
                      </a:r>
                      <a:r>
                        <a:rPr lang="th-TH" sz="1800" b="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การบูรณาการการดำเนินงานร่วมกันหลายหน่วยงาน</a:t>
                      </a:r>
                      <a:r>
                        <a:rPr lang="th-TH" sz="1800" b="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(</a:t>
                      </a:r>
                      <a:r>
                        <a:rPr lang="en-US" sz="1800" b="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KPIs) </a:t>
                      </a:r>
                      <a:endParaRPr lang="en-US" sz="1800" b="0" kern="1200" spc="0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858073"/>
                  </a:ext>
                </a:extLst>
              </a:tr>
              <a:tr h="3451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09588" indent="-169863" algn="l" defTabSz="914400" rtl="0" eaLnBrk="1" latinLnBrk="0" hangingPunct="1">
                        <a:lnSpc>
                          <a:spcPct val="8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ผลการดำเนินงานตาม</a:t>
                      </a:r>
                      <a:r>
                        <a:rPr lang="th-TH" sz="1800" b="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ภารกิจพื้นฐาน งานประจำ งานตามหน้าที่</a:t>
                      </a:r>
                      <a:r>
                        <a:rPr lang="th-TH" sz="1800" b="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ความรับผิดชอบหลัก งานตามกฎหมาย กฎ</a:t>
                      </a:r>
                      <a:endParaRPr lang="en-US" sz="1800" b="0" spc="0" baseline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774816"/>
                  </a:ext>
                </a:extLst>
              </a:tr>
              <a:tr h="3451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09588" indent="-169863" algn="l" defTabSz="914400" rtl="0" eaLnBrk="1" latinLnBrk="0" hangingPunct="1">
                        <a:lnSpc>
                          <a:spcPct val="8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ดัชนีชี้วัดสากล</a:t>
                      </a:r>
                      <a:r>
                        <a:rPr lang="th-TH" sz="1800" b="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ที่วัดผลตามภารกิจของหน่วยงาน (</a:t>
                      </a:r>
                      <a:r>
                        <a:rPr lang="en-US" sz="1800" b="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International KPIs)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013397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A3ACD40-E01F-04B6-C90E-9D6829BA4FDF}"/>
              </a:ext>
            </a:extLst>
          </p:cNvPr>
          <p:cNvGrpSpPr/>
          <p:nvPr/>
        </p:nvGrpSpPr>
        <p:grpSpPr>
          <a:xfrm>
            <a:off x="413905" y="1373354"/>
            <a:ext cx="316406" cy="400110"/>
            <a:chOff x="365808" y="1121369"/>
            <a:chExt cx="321526" cy="406585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B332D45C-84FB-4911-530B-78D86B97A895}"/>
                </a:ext>
              </a:extLst>
            </p:cNvPr>
            <p:cNvSpPr/>
            <p:nvPr/>
          </p:nvSpPr>
          <p:spPr>
            <a:xfrm rot="8100000">
              <a:off x="367294" y="1143156"/>
              <a:ext cx="320040" cy="320040"/>
            </a:xfrm>
            <a:prstGeom prst="teardrop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BAAD49-8772-18AD-8680-FC4B63233A92}"/>
                </a:ext>
              </a:extLst>
            </p:cNvPr>
            <p:cNvSpPr txBox="1"/>
            <p:nvPr/>
          </p:nvSpPr>
          <p:spPr>
            <a:xfrm>
              <a:off x="365808" y="1121369"/>
              <a:ext cx="309095" cy="406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066898-8D10-A4D7-9735-55924E56ADB9}"/>
              </a:ext>
            </a:extLst>
          </p:cNvPr>
          <p:cNvGrpSpPr/>
          <p:nvPr/>
        </p:nvGrpSpPr>
        <p:grpSpPr>
          <a:xfrm>
            <a:off x="350140" y="4319801"/>
            <a:ext cx="321786" cy="400110"/>
            <a:chOff x="360340" y="1099883"/>
            <a:chExt cx="326994" cy="406585"/>
          </a:xfrm>
        </p:grpSpPr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9EC42AA9-6339-AEAA-5257-287843D76881}"/>
                </a:ext>
              </a:extLst>
            </p:cNvPr>
            <p:cNvSpPr/>
            <p:nvPr/>
          </p:nvSpPr>
          <p:spPr>
            <a:xfrm rot="8100000">
              <a:off x="367294" y="1143156"/>
              <a:ext cx="320040" cy="320040"/>
            </a:xfrm>
            <a:prstGeom prst="teardrop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5E2355-55FB-A22A-9A74-55D2671F04BA}"/>
                </a:ext>
              </a:extLst>
            </p:cNvPr>
            <p:cNvSpPr txBox="1"/>
            <p:nvPr/>
          </p:nvSpPr>
          <p:spPr>
            <a:xfrm>
              <a:off x="360340" y="1099883"/>
              <a:ext cx="293981" cy="406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9A75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Tahoma" pitchFamily="34" charset="0"/>
                </a:rPr>
                <a:t>2</a:t>
              </a:r>
            </a:p>
          </p:txBody>
        </p:sp>
      </p:grp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60A49FB2-1C96-414F-C0B2-3C781A32A152}"/>
              </a:ext>
            </a:extLst>
          </p:cNvPr>
          <p:cNvGraphicFramePr>
            <a:graphicFrameLocks noGrp="1"/>
          </p:cNvGraphicFramePr>
          <p:nvPr/>
        </p:nvGraphicFramePr>
        <p:xfrm>
          <a:off x="263824" y="4804874"/>
          <a:ext cx="11599347" cy="1733932"/>
        </p:xfrm>
        <a:graphic>
          <a:graphicData uri="http://schemas.openxmlformats.org/drawingml/2006/table">
            <a:tbl>
              <a:tblPr firstRow="1" bandRow="1"/>
              <a:tblGrid>
                <a:gridCol w="11599347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2.1</a:t>
                      </a:r>
                      <a:r>
                        <a:rPr lang="th-TH" sz="2400" b="1" kern="120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24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การพัฒนาองค์การสู่ดิจิทัล (ร้อยละ 15)</a:t>
                      </a:r>
                      <a:endParaRPr lang="en-US" sz="2400" b="1" kern="1200" spc="0" baseline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36575" marR="0" lvl="0" indent="-1793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kern="1200" spc="0" baseline="0" dirty="0">
                          <a:solidFill>
                            <a:srgbClr val="004B53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การสร้างนวัตกรรมในการปรับปรุงกระบวนงานหรือการให้บริการ</a:t>
                      </a:r>
                      <a:r>
                        <a:rPr lang="en-US" sz="1800" b="0" kern="1200" spc="0" baseline="0" dirty="0">
                          <a:solidFill>
                            <a:srgbClr val="004B53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1800" b="0" kern="1200" spc="0" baseline="0" dirty="0">
                          <a:solidFill>
                            <a:srgbClr val="004B53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</a:t>
                      </a:r>
                      <a:r>
                        <a:rPr lang="en-US" sz="1800" b="0" kern="1200" spc="0" baseline="0" dirty="0">
                          <a:solidFill>
                            <a:srgbClr val="004B53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e-Service)</a:t>
                      </a:r>
                    </a:p>
                    <a:p>
                      <a:pPr marL="536575" marR="0" lvl="0" indent="-1793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kern="1200" spc="-40" baseline="0" dirty="0">
                          <a:solidFill>
                            <a:srgbClr val="004B53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การพัฒนาระบบข้อมูลให้เป็นดิจิทัล (</a:t>
                      </a:r>
                      <a:r>
                        <a:rPr lang="en-US" sz="1800" b="0" kern="1200" spc="-40" baseline="0" dirty="0">
                          <a:solidFill>
                            <a:srgbClr val="004B53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Digitize Data) </a:t>
                      </a:r>
                      <a:r>
                        <a:rPr lang="th-TH" sz="1800" b="0" kern="1200" spc="-40" baseline="0" dirty="0">
                          <a:solidFill>
                            <a:srgbClr val="004B53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ทั้งข้อมูลที่ใช้ภายในหน่วยงาน และข้อมูลที่จะเผยแพร่สู่หน่วยงานภายนอก/สาธารณะ เพื่อนำไปสู่การเปิดเผยข้อมูลภาครัฐ (</a:t>
                      </a:r>
                      <a:r>
                        <a:rPr lang="en-US" sz="1800" b="0" kern="1200" spc="-40" baseline="0" dirty="0">
                          <a:solidFill>
                            <a:srgbClr val="004B53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Open Data)</a:t>
                      </a:r>
                    </a:p>
                    <a:p>
                      <a:pPr marL="536575" marR="0" lvl="0" indent="-1793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kern="1200" spc="0" baseline="0" dirty="0">
                          <a:solidFill>
                            <a:srgbClr val="004B53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การเชื่อมโยงและแบ่งปันข้อมูล (</a:t>
                      </a:r>
                      <a:r>
                        <a:rPr lang="en-US" sz="1800" b="0" kern="1200" spc="0" baseline="0" dirty="0">
                          <a:solidFill>
                            <a:srgbClr val="004B53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Sharing Data)</a:t>
                      </a:r>
                    </a:p>
                    <a:p>
                      <a:pPr marL="536575" marR="0" lvl="0" indent="-1793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kern="1200" spc="0" baseline="0" dirty="0">
                          <a:solidFill>
                            <a:srgbClr val="004B53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การพัฒนากระบวนการปฏิบัติงานโดยการนำเทคโนโลยีดิจิทัลมาเป็นกลไกหลักในการดำเนินงาน (</a:t>
                      </a:r>
                      <a:r>
                        <a:rPr lang="en-US" sz="1800" b="0" kern="1200" spc="0" baseline="0" dirty="0">
                          <a:solidFill>
                            <a:srgbClr val="004B53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Digitalize Process) 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352048"/>
                  </a:ext>
                </a:extLst>
              </a:tr>
              <a:tr h="247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4163" indent="-284163" algn="l" defTabSz="914400" rtl="0" eaLnBrk="1" latinLnBrk="0" hangingPunct="1">
                        <a:lnSpc>
                          <a:spcPct val="85000"/>
                        </a:lnSpc>
                        <a:buFontTx/>
                        <a:buNone/>
                      </a:pPr>
                      <a:r>
                        <a:rPr lang="en-US" sz="2400" b="1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2.2	</a:t>
                      </a:r>
                      <a:r>
                        <a:rPr lang="th-TH" sz="2400" b="1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2400" b="1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การประเมินสถานะของหน่วยงานในการเป็นระบบราชการ 4.0 (</a:t>
                      </a:r>
                      <a:r>
                        <a:rPr lang="en-US" sz="2400" b="1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PMQA 4.0) (</a:t>
                      </a:r>
                      <a:r>
                        <a:rPr lang="th-TH" sz="2400" b="1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ร้อยละ 15)</a:t>
                      </a:r>
                      <a:endParaRPr lang="en-US" sz="2400" b="1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1F37E859-1FC4-B2C8-7CCE-609B8149179C}"/>
              </a:ext>
            </a:extLst>
          </p:cNvPr>
          <p:cNvSpPr/>
          <p:nvPr/>
        </p:nvSpPr>
        <p:spPr>
          <a:xfrm>
            <a:off x="1998670" y="776594"/>
            <a:ext cx="8194660" cy="58477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1158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องค์ประกอบการประเมิน ปี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2566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15" name="Table 13">
            <a:extLst>
              <a:ext uri="{FF2B5EF4-FFF2-40B4-BE49-F238E27FC236}">
                <a16:creationId xmlns:a16="http://schemas.microsoft.com/office/drawing/2014/main" id="{3AC9C56C-661A-601C-5169-37D5D3EF104E}"/>
              </a:ext>
            </a:extLst>
          </p:cNvPr>
          <p:cNvGraphicFramePr>
            <a:graphicFrameLocks noGrp="1"/>
          </p:cNvGraphicFramePr>
          <p:nvPr/>
        </p:nvGraphicFramePr>
        <p:xfrm>
          <a:off x="263827" y="1825540"/>
          <a:ext cx="11599342" cy="371158"/>
        </p:xfrm>
        <a:graphic>
          <a:graphicData uri="http://schemas.openxmlformats.org/drawingml/2006/table">
            <a:tbl>
              <a:tblPr firstRow="1" bandRow="1"/>
              <a:tblGrid>
                <a:gridCol w="11599342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1.1	</a:t>
                      </a:r>
                      <a:r>
                        <a:rPr lang="th-TH" sz="2400" b="1" kern="120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sz="24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Functional KPIs</a:t>
                      </a:r>
                      <a:endParaRPr lang="en-US" sz="2400" b="1" kern="1200" spc="0" baseline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16" name="Table 13">
            <a:extLst>
              <a:ext uri="{FF2B5EF4-FFF2-40B4-BE49-F238E27FC236}">
                <a16:creationId xmlns:a16="http://schemas.microsoft.com/office/drawing/2014/main" id="{7462FEDD-ED0A-9B2A-41B1-7532D92F6C9F}"/>
              </a:ext>
            </a:extLst>
          </p:cNvPr>
          <p:cNvGraphicFramePr>
            <a:graphicFrameLocks noGrp="1"/>
          </p:cNvGraphicFramePr>
          <p:nvPr/>
        </p:nvGraphicFramePr>
        <p:xfrm>
          <a:off x="263825" y="3902652"/>
          <a:ext cx="11599346" cy="371158"/>
        </p:xfrm>
        <a:graphic>
          <a:graphicData uri="http://schemas.openxmlformats.org/drawingml/2006/table">
            <a:tbl>
              <a:tblPr firstRow="1" bandRow="1"/>
              <a:tblGrid>
                <a:gridCol w="11599346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1.2	 </a:t>
                      </a:r>
                      <a:r>
                        <a:rPr lang="th-TH" sz="2400" b="1" kern="120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sz="24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</a:t>
                      </a:r>
                      <a:endParaRPr lang="en-US" sz="2400" b="1" kern="1200" spc="0" baseline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F7576E82-E299-6013-4DF2-FEF62ECE113B}"/>
              </a:ext>
            </a:extLst>
          </p:cNvPr>
          <p:cNvSpPr/>
          <p:nvPr/>
        </p:nvSpPr>
        <p:spPr>
          <a:xfrm>
            <a:off x="158619" y="4273810"/>
            <a:ext cx="11775232" cy="2347282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181815-FC46-794E-81F1-3186803881FE}"/>
              </a:ext>
            </a:extLst>
          </p:cNvPr>
          <p:cNvSpPr txBox="1"/>
          <p:nvPr/>
        </p:nvSpPr>
        <p:spPr>
          <a:xfrm>
            <a:off x="343979" y="6631978"/>
            <a:ext cx="6420601" cy="27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ชี้แจงกรอบการประเมินฯ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ส่วนราชการ ประจำปีงบประมาณ พ.ศ.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เมื่อ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29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มิ.ย.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2565</a:t>
            </a:r>
          </a:p>
        </p:txBody>
      </p:sp>
    </p:spTree>
    <p:extLst>
      <p:ext uri="{BB962C8B-B14F-4D97-AF65-F5344CB8AC3E}">
        <p14:creationId xmlns:p14="http://schemas.microsoft.com/office/powerpoint/2010/main" val="1659964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20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4919" y="939977"/>
            <a:ext cx="11830153" cy="5785612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12">
            <a:extLst>
              <a:ext uri="{FF2B5EF4-FFF2-40B4-BE49-F238E27FC236}">
                <a16:creationId xmlns:a16="http://schemas.microsoft.com/office/drawing/2014/main" id="{417FE975-160C-F1FE-3C68-F3F141D93D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653392"/>
              </p:ext>
            </p:extLst>
          </p:nvPr>
        </p:nvGraphicFramePr>
        <p:xfrm>
          <a:off x="714422" y="1663943"/>
          <a:ext cx="5160166" cy="348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673">
                  <a:extLst>
                    <a:ext uri="{9D8B030D-6E8A-4147-A177-3AD203B41FA5}">
                      <a16:colId xmlns:a16="http://schemas.microsoft.com/office/drawing/2014/main" val="3464322670"/>
                    </a:ext>
                  </a:extLst>
                </a:gridCol>
                <a:gridCol w="3061493">
                  <a:extLst>
                    <a:ext uri="{9D8B030D-6E8A-4147-A177-3AD203B41FA5}">
                      <a16:colId xmlns:a16="http://schemas.microsoft.com/office/drawing/2014/main" val="19055106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500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กระทรวงการท่องเที่ยวและกีฬา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กรมการท่องเที่ยว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088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กระทรวงเกษตรและสหกรณ์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กรมปศุสัตว์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กรมวิชาการเกษตร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กรมส่งเสริมสหกรณ์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457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กระทรวงทรัพยากรธรรมชาติและสิ่งแวดล้อม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กรมทรัพยากรน้ำบาดาล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03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กระทรวงพาณิชย์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กรมการค้าต่างประเทศ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กรมการค้าภายใน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กรมทรัพย์สินทางปัญญา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การพัฒนาธุรกิจการค้า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0827226"/>
                  </a:ext>
                </a:extLst>
              </a:tr>
            </a:tbl>
          </a:graphicData>
        </a:graphic>
      </p:graphicFrame>
      <p:graphicFrame>
        <p:nvGraphicFramePr>
          <p:cNvPr id="8" name="Table 12">
            <a:extLst>
              <a:ext uri="{FF2B5EF4-FFF2-40B4-BE49-F238E27FC236}">
                <a16:creationId xmlns:a16="http://schemas.microsoft.com/office/drawing/2014/main" id="{0DDD43A2-51B7-D486-EBED-58D64C356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851742"/>
              </p:ext>
            </p:extLst>
          </p:nvPr>
        </p:nvGraphicFramePr>
        <p:xfrm>
          <a:off x="6269469" y="1663943"/>
          <a:ext cx="5160166" cy="395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2054">
                  <a:extLst>
                    <a:ext uri="{9D8B030D-6E8A-4147-A177-3AD203B41FA5}">
                      <a16:colId xmlns:a16="http://schemas.microsoft.com/office/drawing/2014/main" val="3464322670"/>
                    </a:ext>
                  </a:extLst>
                </a:gridCol>
                <a:gridCol w="3228112">
                  <a:extLst>
                    <a:ext uri="{9D8B030D-6E8A-4147-A177-3AD203B41FA5}">
                      <a16:colId xmlns:a16="http://schemas.microsoft.com/office/drawing/2014/main" val="19055106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500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กระทรวงมหาดไทย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สำนักงานปลัดกระทรวงมหาดไทย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กรมการพัฒนาชุมชน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319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กระทรวงยุติธรรม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กรมคุมประพฤติ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กรมสอบสวนคดีพิเศษ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5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กระทรวงแรงงาน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สำนักงานปลัดกระทรวงแรงงาน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119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กระทรวงวัฒนธรรม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สำนักงานศิลปวัฒนธรรมร่วมสมัย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113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กระทรวงการอุดมศึกษาฯ 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สำนักงานการวิจัยแห่งชาติ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928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กระทรวงสาธารณสุข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36.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สำนักงานปลัดกระทรวงสาธารณสุข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กรมควบคุมโรค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กรมการแพทย์แผนไทยและการแพทย์ทางเลือก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กรมวิทยาศาสตร์การแพทย์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6514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C53EFB6-088D-2FC7-D16A-4F7E5D8EFAC4}"/>
              </a:ext>
            </a:extLst>
          </p:cNvPr>
          <p:cNvSpPr txBox="1"/>
          <p:nvPr/>
        </p:nvSpPr>
        <p:spPr>
          <a:xfrm>
            <a:off x="643643" y="6325479"/>
            <a:ext cx="11208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เป็นตัวชี้วัดบังคับของ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39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ส่วนราชการ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ซึ่งเป็นกลุ่มเป้าหมายที่ยังไม่ได้ดำเนินการ/เป็นตัวชี้วัดในปีที่ผ่านมา แต่ไม่เป็นตัวชี้วัดบังคับสำหรับองค์การมหาชน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DB437E-68CB-00FC-09F9-E6559545662D}"/>
              </a:ext>
            </a:extLst>
          </p:cNvPr>
          <p:cNvSpPr txBox="1"/>
          <p:nvPr/>
        </p:nvSpPr>
        <p:spPr>
          <a:xfrm>
            <a:off x="388024" y="250998"/>
            <a:ext cx="11085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การพัฒนาระบบบัญชีข้อมูล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 Catalog)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เพื่อนำไปสู่การเปิดเผยข้อมูลภาครัฐ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Open Data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  <a:endParaRPr kumimoji="0" lang="th-TH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E8767C-6119-71E2-EDCB-2310DC117D5A}"/>
              </a:ext>
            </a:extLst>
          </p:cNvPr>
          <p:cNvSpPr txBox="1"/>
          <p:nvPr/>
        </p:nvSpPr>
        <p:spPr>
          <a:xfrm>
            <a:off x="520226" y="1124448"/>
            <a:ext cx="762539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รายชื่อส่วนราชการกลุ่มเป้าหมาย ปีงบประมาณ พ.ศ.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จำนวน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39 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ส่วนราชการ (ต่อ)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3352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21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4919" y="939977"/>
            <a:ext cx="11830153" cy="5785612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8B547-2448-9F34-CB86-048AA2F15831}"/>
              </a:ext>
            </a:extLst>
          </p:cNvPr>
          <p:cNvSpPr txBox="1"/>
          <p:nvPr/>
        </p:nvSpPr>
        <p:spPr>
          <a:xfrm>
            <a:off x="493248" y="1094052"/>
            <a:ext cx="722428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รายชื่อ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องค์การมหาชน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กลุ่มเป้าหมาย ปีงบประมาณ พ.ศ.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จำนวน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 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967B85-19AE-60B9-35A2-C9C207FDD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530188"/>
              </p:ext>
            </p:extLst>
          </p:nvPr>
        </p:nvGraphicFramePr>
        <p:xfrm>
          <a:off x="480651" y="1673835"/>
          <a:ext cx="11230698" cy="3162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6613">
                  <a:extLst>
                    <a:ext uri="{9D8B030D-6E8A-4147-A177-3AD203B41FA5}">
                      <a16:colId xmlns:a16="http://schemas.microsoft.com/office/drawing/2014/main" val="1154371283"/>
                    </a:ext>
                  </a:extLst>
                </a:gridCol>
                <a:gridCol w="5509548">
                  <a:extLst>
                    <a:ext uri="{9D8B030D-6E8A-4147-A177-3AD203B41FA5}">
                      <a16:colId xmlns:a16="http://schemas.microsoft.com/office/drawing/2014/main" val="374860926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94703140"/>
                    </a:ext>
                  </a:extLst>
                </a:gridCol>
                <a:gridCol w="3248137">
                  <a:extLst>
                    <a:ext uri="{9D8B030D-6E8A-4147-A177-3AD203B41FA5}">
                      <a16:colId xmlns:a16="http://schemas.microsoft.com/office/drawing/2014/main" val="318569247"/>
                    </a:ext>
                  </a:extLst>
                </a:gridCol>
              </a:tblGrid>
              <a:tr h="10720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องค์การมหาชน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หน่วยงานที่ไม่มีระบบ</a:t>
                      </a:r>
                      <a:b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(ตามข้อมูลของ สสช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3542437"/>
                  </a:ext>
                </a:extLst>
              </a:tr>
              <a:tr h="348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สถาบันเทคโนโลยีนิวเคลียร์แห่งชาติ (องค์การมหาชน)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องค์การมหาชนที่จัดตั้งตามพระราชบัญญัติ</a:t>
                      </a:r>
                      <a:b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องค์การมหาชน พ.ศ. 2542 และที่แก้ไขเพิ่มเติม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(อยู่ภายใต้ระบบการประเมินของสำนักงาน ก.พ.ร.)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9720618"/>
                  </a:ext>
                </a:extLst>
              </a:tr>
              <a:tr h="348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สำนักงานบริหารและพัฒนาองค์ความรู้ (องค์การมหาชน)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106820"/>
                  </a:ext>
                </a:extLst>
              </a:tr>
              <a:tr h="348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สถาบันวิจัยแสงซินโครตรอน (องค์การมหาชน)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151284"/>
                  </a:ext>
                </a:extLst>
              </a:tr>
              <a:tr h="348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สถาบันอนุญาโตตุลาการ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องค์การมหาชนที่จัดตั้งตามพระราชบัญญัติเฉพาะ</a:t>
                      </a:r>
                      <a:b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(อยู่ภายใต้ระบบการประเมินของสำนักงาน ก.พ.ร.)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9514776"/>
                  </a:ext>
                </a:extLst>
              </a:tr>
              <a:tr h="348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สำนักงานคณะกรรมการส่งเสริมสวัสดิการและสวัสดิภาพครูและบุคลากรทางการศึกษา 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678360"/>
                  </a:ext>
                </a:extLst>
              </a:tr>
              <a:tr h="34832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7465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740CFFD-D5F2-E1AC-6E86-37A2066BC5B3}"/>
              </a:ext>
            </a:extLst>
          </p:cNvPr>
          <p:cNvSpPr txBox="1"/>
          <p:nvPr/>
        </p:nvSpPr>
        <p:spPr>
          <a:xfrm>
            <a:off x="480651" y="4927398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ไม่ใช่ตัวชี้วัดบังคับเลือกสำหรับองค์การมหาชน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A952F-7388-8AB8-C998-F4D9F00843C2}"/>
              </a:ext>
            </a:extLst>
          </p:cNvPr>
          <p:cNvSpPr txBox="1"/>
          <p:nvPr/>
        </p:nvSpPr>
        <p:spPr>
          <a:xfrm>
            <a:off x="388024" y="250998"/>
            <a:ext cx="11085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การพัฒนาระบบบัญชีข้อมูล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 Catalog)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เพื่อนำไปสู่การเปิดเผยข้อมูลภาครัฐ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Open Data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endParaRPr kumimoji="0" lang="th-TH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3245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081" y="-15861"/>
            <a:ext cx="9738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(1)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การพัฒนาระบบบัญชีข้อมูล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 Catalog)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เพื่อนำไปสู่การเปิดเผยข้อมูลภาครัฐ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Open Data)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2433" y="584446"/>
            <a:ext cx="8879689" cy="12792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บัญชีข้อมูล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เอกสารแสดงบรรดารายการของชุดข้อมูล ที่จำแนกแยกแยะโดยการจัดกลุ่มหรือจัดประเภทข้อมูลที่อยู่ในความครอบครองหรือควบคุมของหน่วยงานของรัฐ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คำอธิบายข้อมูลที่สอดคล้องตามมาตรฐานที่ สพร. กำหนด </a:t>
            </a:r>
            <a:r>
              <a:rPr kumimoji="0" lang="th-TH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คำอธิบายข้อมูลส่วนหลัก (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Mandatory</a:t>
            </a:r>
            <a:r>
              <a:rPr kumimoji="0" lang="th-TH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Metadata)</a:t>
            </a:r>
            <a:r>
              <a:rPr kumimoji="0" lang="th-TH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สำหรับชุดข้อมูลภาครัฐ เป็นส่วนที่บังคับต้องทำการอธิบายข้อมูล ประกอบด้วยคำอธิบายข้อมูล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 14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รายการสำหรับ 1 ชุดข้อมูล ที่หน่วยงานของรัฐต้องจัดทำและระบุรายละเอียด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ระบบบัญชีข้อมูล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คือ ระบบงานที่ทำหน้าที่บริหารจัดการบัญชีข้อมูลของหน่วยงาน เช่น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CKAN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หรือ อื่น ๆ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ข้อมูลสาธารณะ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ข้อมูลที่สามารถเปิดเผยได้สามารถนำไปใช้ได้อย่างอิสระไม่ว่าจะเป็นข้อมูลข่าวสาร/ข้อมูลส่วนบุคคล/ข้อมูลอิเล็กทรอนิกส์ เป็นต้น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คุณลักษณะแบบเปิด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คุณลักษณะของไฟล์ที่ไม่ถูกจำกัดด้วยเงื่อนไขต่าง ๆ จากเจ้าของผลิตภัณฑ์ สามารถเข้าถึงได้อย่างเสรีโดยไม่เสียค่าใช้จ่าย ใช้งานหรือประมวลผลได้หลากหลายซอฟต์แวร์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ที่มา: ประกาศคณะกรรมการพัฒนารัฐบาลดิจิทัล เรื่อง มาตรฐานและหลักเกณฑ์การเปิดเผยข้อมูลเปิดภาครัฐในรูปแบบข้อมูลดิจิทัลต่อสาธารณะ</a:t>
            </a: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7F428EEF-67B9-F4F5-3AB1-820B7C9B89AB}"/>
              </a:ext>
            </a:extLst>
          </p:cNvPr>
          <p:cNvGraphicFramePr>
            <a:graphicFrameLocks noGrp="1"/>
          </p:cNvGraphicFramePr>
          <p:nvPr/>
        </p:nvGraphicFramePr>
        <p:xfrm>
          <a:off x="130277" y="3692444"/>
          <a:ext cx="8869788" cy="2930997"/>
        </p:xfrm>
        <a:graphic>
          <a:graphicData uri="http://schemas.openxmlformats.org/drawingml/2006/table">
            <a:tbl>
              <a:tblPr firstRow="1" bandRow="1"/>
              <a:tblGrid>
                <a:gridCol w="2956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6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6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3992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endParaRPr lang="en-US" sz="1400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9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2022">
                <a:tc>
                  <a:txBody>
                    <a:bodyPr/>
                    <a:lstStyle/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รายชื่อชุดข้อมูล</a:t>
                      </a:r>
                      <a:r>
                        <a:rPr lang="th-TH" sz="1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ที่มีคุณค่า</a:t>
                      </a:r>
                      <a:r>
                        <a:rPr lang="th-TH" sz="14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สามารถนำไปใช้ตอบโจทย์การพัฒนาประเทศหรือการบริการประชาชน</a:t>
                      </a: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มีคำอธิบายชุดข้อมูล (</a:t>
                      </a:r>
                      <a:r>
                        <a:rPr lang="en-US" sz="14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Metadata)</a:t>
                      </a:r>
                      <a:r>
                        <a:rPr lang="th-TH" sz="14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ที่สอดคล้องตามมาตรฐานที่ สพร. กำหนด (</a:t>
                      </a:r>
                      <a:r>
                        <a:rPr lang="en-US" sz="1400" b="0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14</a:t>
                      </a:r>
                      <a:r>
                        <a:rPr lang="th-TH" sz="1400" b="0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รายการ) ของทุกชุดข้อมูล </a:t>
                      </a:r>
                      <a:endParaRPr lang="en-US" sz="1400" b="0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มีคำอธิบายทรัพยากรข้อมูล (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Resource)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ของชุด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ข้อมูลเปิดทั้งหมด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มีระบบบัญชีข้อมูลหน่วยงาน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(Agency Data Catalog) 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พร้อมแจ้ง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URL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ระบบบัญชีข้อมูลหน่วยงาน และ</a:t>
                      </a:r>
                      <a:br>
                        <a:rPr lang="th-TH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ชุดข้อมูล คำอธิบายชุดข้อมูล ถูกนำขึ้นที่ระบบบัญชีข้อมูลหน่วยงาน และระบุทรัพยากรข้อมูล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Resource)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ของชุด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ข้อมูลเปิดทั้งหมด</a:t>
                      </a:r>
                      <a:r>
                        <a:rPr lang="en-US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15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คะแนน)</a:t>
                      </a:r>
                    </a:p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ชุดข้อมูลเปิดทั้งหมด </a:t>
                      </a: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ถูกนำมาลงทะเบียนในระบบบัญชีข้อมูลภาครัฐ (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GD</a:t>
                      </a: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Catalog</a:t>
                      </a: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คะแนน)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thaiDi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คุณภาพทุกชุด</a:t>
                      </a:r>
                      <a:r>
                        <a:rPr lang="th-TH" sz="14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เป็นไปตามมาตรฐานคุณลักษณะแบบเปิดที่ สพร. กำหนด (</a:t>
                      </a:r>
                      <a:r>
                        <a:rPr lang="en-US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20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คะแนน)</a:t>
                      </a:r>
                    </a:p>
                    <a:p>
                      <a:pPr marL="171450" marR="0" lvl="0" indent="-171450" algn="thaiDi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นำข้อมูลเปิดไปใช้ประโยชน์ได้อย่างเป็นรูปธรรม </a:t>
                      </a:r>
                      <a:br>
                        <a:rPr lang="en-US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ตอบโจทย์ตามประเด็นขอบเขตการนำข้อมูลไปใช้ประโยชน์ อย่างน้อย </a:t>
                      </a:r>
                      <a:r>
                        <a:rPr lang="en-US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ชุดข้อมูล (</a:t>
                      </a:r>
                      <a:r>
                        <a:rPr lang="en-US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คะแนน)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422">
                <a:tc gridSpan="3"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เป้าหมายการดำเนินงาน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เดือน (ต.ค.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65 – 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มี.ค.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66) 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b="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40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22585"/>
                  </a:ext>
                </a:extLst>
              </a:tr>
            </a:tbl>
          </a:graphicData>
        </a:graphic>
      </p:graphicFrame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39FC36-6E27-F402-03FE-3674796F126D}"/>
              </a:ext>
            </a:extLst>
          </p:cNvPr>
          <p:cNvSpPr txBox="1"/>
          <p:nvPr/>
        </p:nvSpPr>
        <p:spPr>
          <a:xfrm>
            <a:off x="130277" y="2014210"/>
            <a:ext cx="8879690" cy="15747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แนวทางการประเมิน  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ส่วนราชการต้อง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เลือกประเด็นการดำเนินงานภายใต้ขอบเขตการนำข้อมูลไปใช้ประโยชน์ อย่างน้อย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 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ประเด็น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ที่มีชุดข้อมูลที่สามารถนำไปใช้ประโยชน์ต่อได้ เพื่อใช้ในการจัดทำบัญชีชุดข้อมูล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(Data Catalog)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ส่วนราชการต้องจัดทำชุดข้อมูลที่สัมพันธ์กับกระบวนการทำงานตามขอบเขตการนำข้อมูลไปใช้ประโยชน์ โดยต้องเป็นกระบวนการทำงานภายใต้ภารกิจหลักที่มีผลกระทบต่อการให้บริการประชาชนในระดับสูง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ให้มีคำอธิบายข้อมูลส่วนหลัก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Mandatory Metadata)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14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รายการตามมาตรฐานที่ สพร. กำหนด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ชุดข้อมูลที่ขึ้นในระบบบัญชีข้อมูลของหน่วยงาน 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Agency Data Catalog)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จะเป็นชุดข้อมูลที่ สสช. ใช้ติดตามในการลงทะเบียนระบบบริการบัญชีข้อมูลภาครัฐ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Government Data Catalog)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ต่อไป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กำหนดให้ส่วนราชการมีระบบบัญชีข้อมูล พร้อมมีข้อมูลสาธารณะ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Open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data)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ในระบบบัญชีข้อมูลเพื่อเผยแพร่ให้เป็นไปตามมาตรฐานรัฐบาลดิจิทัลว่าด้วยแนวทางการเปิดเผยข้อมูลเปิดภาครัฐในรูปแบบดิจิทัล</a:t>
            </a:r>
            <a:b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ต่อสาธารณะ ร้อยละ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100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ของบัญชีข้อมูล ตามแนวทางที่ สพร. กำหนด </a:t>
            </a:r>
          </a:p>
          <a:p>
            <a:pPr marL="211021" marR="0" lvl="0" indent="-211021" algn="thaiDist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ชุดข้อมูลเปิด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Open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data)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ต้องเป็นข้อมูลที่ประชาชนหรือผู้รับบริการต้องการและสามารถนำไปใช้ประโยชน์ต่อได้ หรือส่วนราชการสามารถนำชุดข้อมูลมาใช้ในการวิเคราะห์ประกอบการวางแผน พัฒนางานได้</a:t>
            </a:r>
          </a:p>
          <a:p>
            <a:pPr marL="211021" marR="0" lvl="0" indent="-211021" algn="thaiDist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การนำข้อมูลเปิดไปใช้ประโยชน์อย่างเป็นรูปธรรม  ประเมินจากหลักฐานที่แสดงให้เห็นถึงการนำชุดข้อมูลมาวิเคราะห์ประกอบการปฏิบัติงาน  เช่น รายงานวิเคราะห์จากชุดข้อมูล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การมี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dashboard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จากชุดข้อมูล เป็นต้น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12" name="ตาราง 9">
            <a:extLst>
              <a:ext uri="{FF2B5EF4-FFF2-40B4-BE49-F238E27FC236}">
                <a16:creationId xmlns:a16="http://schemas.microsoft.com/office/drawing/2014/main" id="{8F67FCA1-84EA-DF61-3097-7253BFC7A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83194"/>
              </p:ext>
            </p:extLst>
          </p:nvPr>
        </p:nvGraphicFramePr>
        <p:xfrm>
          <a:off x="9081367" y="4851314"/>
          <a:ext cx="3031262" cy="1002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1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เงื่อนไข</a:t>
                      </a:r>
                    </a:p>
                    <a:p>
                      <a:pPr marL="228600" marR="0" lvl="0" indent="-228600" algn="thaiDi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th-TH" sz="12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ในแต่ละชุดข้อมูล (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Data</a:t>
                      </a:r>
                      <a:r>
                        <a:rPr lang="th-TH" sz="12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Set)</a:t>
                      </a:r>
                      <a:r>
                        <a:rPr lang="th-TH" sz="12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ต้องมีการจัดทำคำอธิบายข้อมูล (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Metadata)</a:t>
                      </a:r>
                      <a:r>
                        <a:rPr lang="th-TH" sz="12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ครบถ้วนจำนวน 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14</a:t>
                      </a:r>
                      <a:r>
                        <a:rPr lang="th-TH" sz="12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รายการ หากส่วนราชการมีการจัดทำรายละเอียดไม่ครบ 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14</a:t>
                      </a:r>
                      <a:r>
                        <a:rPr lang="th-TH" sz="12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รายการในแต่ละชุดข้อมูล จะไม่นับผล</a:t>
                      </a:r>
                      <a:br>
                        <a:rPr lang="th-TH" sz="12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2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การดำเนินงาน</a:t>
                      </a:r>
                    </a:p>
                    <a:p>
                      <a:pPr marL="228600" marR="0" lvl="0" indent="-228600" algn="thaiDi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th-TH" sz="12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หน่วยงานจัดทำชุดข้อมูลเปิดไม่น้อยกว่า </a:t>
                      </a:r>
                      <a:r>
                        <a:rPr lang="en-US" sz="12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lang="th-TH" sz="12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ชุดข้อมูล</a:t>
                      </a:r>
                      <a:endParaRPr lang="en-US" sz="1200" b="1" baseline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84406" marR="84406" marT="42203" marB="42203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115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A3D9AAE-CD8C-C9FB-3B95-7BFB83174F6F}"/>
              </a:ext>
            </a:extLst>
          </p:cNvPr>
          <p:cNvSpPr txBox="1"/>
          <p:nvPr/>
        </p:nvSpPr>
        <p:spPr>
          <a:xfrm>
            <a:off x="9122374" y="799344"/>
            <a:ext cx="2949249" cy="2893100"/>
          </a:xfrm>
          <a:prstGeom prst="rect">
            <a:avLst/>
          </a:prstGeom>
          <a:noFill/>
          <a:ln>
            <a:solidFill>
              <a:srgbClr val="C0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ขอบเขตการนำข้อมูลไปใช้ประโยชน์</a:t>
            </a:r>
          </a:p>
          <a:p>
            <a:pPr marL="228600" marR="0" lvl="0" indent="-22860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แผนระดับ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kumimoji="0" lang="th-TH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(แผนแม่บทภายใต้ยุทธศาสตร์ชาติ แผนการปฏิรูปประเทศ แผนพัฒนาการเศรษฐกิจและสังคมแห่งชาติ นโยบายและแผนระดับชาติว่าด้วยความมั่นคงแห่งชาติ) และ แผนระดับ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kumimoji="0" lang="th-TH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ที่เกี่ยวข้องกับภารกิจของหน่วยงาน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449263" marR="0" lvl="0" indent="-17780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ผลการดำเนินงานตามตัวชี้วัด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449263" marR="0" lvl="0" indent="-17780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ผลการดำเนินงานตามแผนที่เกี่ยวข้อง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28600" marR="0" lvl="0" indent="-22860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 startAt="2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ชุด</a:t>
            </a:r>
            <a:r>
              <a:rPr kumimoji="0" lang="th-TH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ข้อมูล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สนับสนุนการให้บริการประชาชน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</a:p>
          <a:p>
            <a:pPr marL="228600" marR="0" lvl="0" indent="-22860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 startAt="2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ดัชนี/ตัวชี้วัดระดับสากล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*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28600" marR="0" lvl="0" indent="-22860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 startAt="2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สถิติทางการ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21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สาขา)</a:t>
            </a:r>
          </a:p>
          <a:p>
            <a:pPr marL="228600" marR="0" lvl="0" indent="-22860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 startAt="2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การดำเนินงานตามนโยบายของรัฐบาล หรือ มติ ครม.</a:t>
            </a:r>
          </a:p>
          <a:p>
            <a:pPr marL="228600" marR="0" lvl="0" indent="-22860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 startAt="2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ภารกิจหลักของหน่วยงาน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F20411-A915-3D53-D61E-57C3B4BE72DC}"/>
              </a:ext>
            </a:extLst>
          </p:cNvPr>
          <p:cNvGrpSpPr/>
          <p:nvPr/>
        </p:nvGrpSpPr>
        <p:grpSpPr>
          <a:xfrm>
            <a:off x="10638005" y="31427"/>
            <a:ext cx="1107285" cy="676140"/>
            <a:chOff x="12240606" y="1307654"/>
            <a:chExt cx="1107285" cy="615553"/>
          </a:xfrm>
        </p:grpSpPr>
        <p:pic>
          <p:nvPicPr>
            <p:cNvPr id="15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2BA00D90-BF41-D336-C012-4D72B58D8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24E2FCCB-9046-9627-D0A8-2B6824B676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xx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5167CD9-9BC8-B063-7BC4-B7B79452604D}"/>
              </a:ext>
            </a:extLst>
          </p:cNvPr>
          <p:cNvSpPr txBox="1"/>
          <p:nvPr/>
        </p:nvSpPr>
        <p:spPr>
          <a:xfrm>
            <a:off x="9122374" y="3784221"/>
            <a:ext cx="2949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หมายเหตุ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*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หน่วยงานที่ต้องดำเนินการตามตัวชี้วัดการจัดทำ</a:t>
            </a:r>
            <a:b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</a:b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ชุดข้อมูล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ตัวชี้วัดสำหรับการรายงานการจัดอันดับขีดความสามารถในการแข่งขันของประเทศ โดย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ให้นับเป็นชุดข้อมูลที่ต้องดำเนินการเพิ่มเติมจาก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ชุดข้อมูลที่กำหนดตามเงื่อนไขตัวชี้วัด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A447B4-F57E-4DFB-94F1-1708E6EDD84B}"/>
              </a:ext>
            </a:extLst>
          </p:cNvPr>
          <p:cNvGrpSpPr/>
          <p:nvPr/>
        </p:nvGrpSpPr>
        <p:grpSpPr>
          <a:xfrm>
            <a:off x="251392" y="5588320"/>
            <a:ext cx="8679825" cy="1016702"/>
            <a:chOff x="242313" y="5693463"/>
            <a:chExt cx="8679825" cy="10167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4415E4-AAF2-6D34-8DFA-AF2EF4CEE7EF}"/>
                </a:ext>
              </a:extLst>
            </p:cNvPr>
            <p:cNvSpPr txBox="1"/>
            <p:nvPr/>
          </p:nvSpPr>
          <p:spPr>
            <a:xfrm>
              <a:off x="242313" y="5882118"/>
              <a:ext cx="3785557" cy="8280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512763" marR="0" lvl="0" indent="-512763" algn="thaiDist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กรณีที่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1 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</a:t>
              </a: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ส่วนราชการกลุ่มเป้าหมาย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39 </a:t>
              </a: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ส่วนราชการดำเนินการตามแผนการดำเนินงานที่ สสช. กำหนด ตามข้อที่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1 </a:t>
              </a: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และ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2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  <a:p>
              <a:pPr marL="512763" marR="0" lvl="0" indent="-512763" algn="thaiDist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กรณีที่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2 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	</a:t>
              </a: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ส่วนราชการอื่น ๆ ดำเนินการตามแผนการดำเนินงานที่ สสช. กำหนด ตามข้อที่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A0F516-5B70-9E5B-2B66-A3A4840F3F44}"/>
                </a:ext>
              </a:extLst>
            </p:cNvPr>
            <p:cNvSpPr txBox="1"/>
            <p:nvPr/>
          </p:nvSpPr>
          <p:spPr>
            <a:xfrm>
              <a:off x="4458332" y="5693463"/>
              <a:ext cx="4463806" cy="10111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thaiDist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ส่วนราชการดำเนินการตามแผนการดำเนินงานที่ สสช. กำหนด ได้แก่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  <a:p>
              <a:pPr marL="177800" marR="0" lvl="0" indent="-17780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1.  </a:t>
              </a: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หน่วยงานที่ยังไม่มีระบบบัญชีข้อมูลหน่วยงาน ทำการติดตั้งระบบบัญชีข้อมูลหน่วยงาน ให้พร้อมใช้งาน ภายใน ธ.ค.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itchFamily="34" charset="0"/>
                  <a:cs typeface="TH SarabunPSK" panose="020B0500040200020003" pitchFamily="34" charset="-34"/>
                </a:rPr>
                <a:t>2565</a:t>
              </a:r>
            </a:p>
            <a:p>
              <a:pPr marL="177800" marR="0" lvl="0" indent="-177800" algn="thaiDist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itchFamily="34" charset="0"/>
                  <a:cs typeface="TH SarabunPSK" panose="020B0500040200020003" pitchFamily="34" charset="-34"/>
                </a:rPr>
                <a:t>2. </a:t>
              </a: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หน่วยงานส่ง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Template 1 (</a:t>
              </a: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ชื่อชุดข้อมูล) และ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Template 2 (Metadata) </a:t>
              </a: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itchFamily="34" charset="0"/>
                  <a:cs typeface="TH SarabunPSK" panose="020B0500040200020003" pitchFamily="34" charset="-34"/>
                </a:rPr>
                <a:t>ให้ สสช. ภายใน มี.ค.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2566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09BE56C3-9404-5CA2-1F58-32F8FAC6F245}"/>
                </a:ext>
              </a:extLst>
            </p:cNvPr>
            <p:cNvSpPr/>
            <p:nvPr/>
          </p:nvSpPr>
          <p:spPr>
            <a:xfrm>
              <a:off x="4096719" y="5987833"/>
              <a:ext cx="251512" cy="417492"/>
            </a:xfrm>
            <a:prstGeom prst="rightArrow">
              <a:avLst>
                <a:gd name="adj1" fmla="val 66038"/>
                <a:gd name="adj2" fmla="val 5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05C3BA-E6A8-EDD8-A572-B28839552BB5}"/>
              </a:ext>
            </a:extLst>
          </p:cNvPr>
          <p:cNvSpPr txBox="1"/>
          <p:nvPr/>
        </p:nvSpPr>
        <p:spPr>
          <a:xfrm>
            <a:off x="8640837" y="339966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emplate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5574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7694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A8C90A-2FA4-1E5A-37BF-02696464D3A0}"/>
              </a:ext>
            </a:extLst>
          </p:cNvPr>
          <p:cNvSpPr txBox="1"/>
          <p:nvPr/>
        </p:nvSpPr>
        <p:spPr>
          <a:xfrm>
            <a:off x="2067540" y="-35468"/>
            <a:ext cx="8390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844083" fontAlgn="base">
              <a:spcBef>
                <a:spcPct val="0"/>
              </a:spcBef>
              <a:spcAft>
                <a:spcPct val="0"/>
              </a:spcAft>
              <a:defRPr sz="28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แบบฟอร์ม การวิเคราะห์รายชื่อชุดข้อมูลตามประเด็นการดำเนินงาน</a:t>
            </a:r>
          </a:p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ประจำปีงบประมาณ พ.ศ.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กรม.... กระทรวง....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063869-661A-AB9F-9427-BED609636FDC}"/>
              </a:ext>
            </a:extLst>
          </p:cNvPr>
          <p:cNvSpPr txBox="1"/>
          <p:nvPr/>
        </p:nvSpPr>
        <p:spPr>
          <a:xfrm>
            <a:off x="9422890" y="164586"/>
            <a:ext cx="2070715" cy="461665"/>
          </a:xfrm>
          <a:prstGeom prst="rect">
            <a:avLst/>
          </a:prstGeom>
          <a:solidFill>
            <a:srgbClr val="D3DEF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ตัวอย่าง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emplate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endParaRPr kumimoji="0" lang="th-TH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2C6FD98F-F4C4-49C4-4D86-D7CEBFD16465}"/>
              </a:ext>
            </a:extLst>
          </p:cNvPr>
          <p:cNvSpPr txBox="1"/>
          <p:nvPr/>
        </p:nvSpPr>
        <p:spPr>
          <a:xfrm>
            <a:off x="97085" y="149197"/>
            <a:ext cx="1849815" cy="400110"/>
          </a:xfrm>
          <a:prstGeom prst="rect">
            <a:avLst/>
          </a:prstGeom>
          <a:solidFill>
            <a:srgbClr val="E1EFD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เป้าหมายขั้นต้น (50)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F4750D8-3519-3B91-9D14-183DB2C2DF5C}"/>
              </a:ext>
            </a:extLst>
          </p:cNvPr>
          <p:cNvGraphicFramePr>
            <a:graphicFrameLocks noGrp="1"/>
          </p:cNvGraphicFramePr>
          <p:nvPr/>
        </p:nvGraphicFramePr>
        <p:xfrm>
          <a:off x="257787" y="2325053"/>
          <a:ext cx="11676068" cy="3708400"/>
        </p:xfrm>
        <a:graphic>
          <a:graphicData uri="http://schemas.openxmlformats.org/drawingml/2006/table">
            <a:tbl>
              <a:tblPr firstRow="1" bandRow="1"/>
              <a:tblGrid>
                <a:gridCol w="2919017">
                  <a:extLst>
                    <a:ext uri="{9D8B030D-6E8A-4147-A177-3AD203B41FA5}">
                      <a16:colId xmlns:a16="http://schemas.microsoft.com/office/drawing/2014/main" val="3733716183"/>
                    </a:ext>
                  </a:extLst>
                </a:gridCol>
                <a:gridCol w="2919017">
                  <a:extLst>
                    <a:ext uri="{9D8B030D-6E8A-4147-A177-3AD203B41FA5}">
                      <a16:colId xmlns:a16="http://schemas.microsoft.com/office/drawing/2014/main" val="3465822289"/>
                    </a:ext>
                  </a:extLst>
                </a:gridCol>
                <a:gridCol w="2919017">
                  <a:extLst>
                    <a:ext uri="{9D8B030D-6E8A-4147-A177-3AD203B41FA5}">
                      <a16:colId xmlns:a16="http://schemas.microsoft.com/office/drawing/2014/main" val="4184394083"/>
                    </a:ext>
                  </a:extLst>
                </a:gridCol>
                <a:gridCol w="2919017">
                  <a:extLst>
                    <a:ext uri="{9D8B030D-6E8A-4147-A177-3AD203B41FA5}">
                      <a16:colId xmlns:a16="http://schemas.microsoft.com/office/drawing/2014/main" val="3978277932"/>
                    </a:ext>
                  </a:extLst>
                </a:gridCol>
              </a:tblGrid>
              <a:tr h="37084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กระบวนการทำงานหลัก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กระบวนการทำงานย่อย (ถ้ามี)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รายการชุดข้อมูล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40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4891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กระบวนการทำงานหลัก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กระบวนการทำงานย่อย (ถ้ามี)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รหัสชุดข้อมูล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ชื่อชุดข้อมูล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4486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th-TH" sz="160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th-TH" sz="16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22391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th-TH" sz="16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th-TH" sz="160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th-TH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th-TH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78052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th-TH" sz="16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th-TH" sz="160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91554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th-TH" sz="16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th-TH" sz="16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17044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th-TH" sz="16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th-TH" sz="16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0894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th-TH" sz="16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th-TH" sz="16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6211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th-TH" sz="16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th-TH" sz="16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95461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th-TH" sz="160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th-TH" sz="16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53756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AE72419-E13C-4B00-A38F-8EF5B9ED7C9D}"/>
              </a:ext>
            </a:extLst>
          </p:cNvPr>
          <p:cNvSpPr txBox="1"/>
          <p:nvPr/>
        </p:nvSpPr>
        <p:spPr>
          <a:xfrm>
            <a:off x="257787" y="918638"/>
            <a:ext cx="6861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ภารกิจหลักที่เกี่ยวข้องกับประเด็นดำเนินการ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_______________________________________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ประเด็นการดำเนินงานภายใต้ขอบเขตการนำข้อมูลไปใช้ประโยชน์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________________________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เป้าหมายการนำชุดข้อมูลไปใช้ประโยชน์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__________________________________________</a:t>
            </a: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หน่วยงานที่คาดว่าจะนำชุดข้อมูลไปใช้ประโยชน์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039243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7694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A8C90A-2FA4-1E5A-37BF-02696464D3A0}"/>
              </a:ext>
            </a:extLst>
          </p:cNvPr>
          <p:cNvSpPr txBox="1"/>
          <p:nvPr/>
        </p:nvSpPr>
        <p:spPr>
          <a:xfrm>
            <a:off x="2067540" y="-35468"/>
            <a:ext cx="8390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844083" fontAlgn="base">
              <a:spcBef>
                <a:spcPct val="0"/>
              </a:spcBef>
              <a:spcAft>
                <a:spcPct val="0"/>
              </a:spcAft>
              <a:defRPr sz="28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แบบฟอร์ม การวิเคราะห์รายชื่อชุดข้อมูลตามประเด็นการดำเนินงาน</a:t>
            </a:r>
          </a:p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ประจำปีงบประมาณ พ.ศ.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กรม.... กระทรวง....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063869-661A-AB9F-9427-BED609636FDC}"/>
              </a:ext>
            </a:extLst>
          </p:cNvPr>
          <p:cNvSpPr txBox="1"/>
          <p:nvPr/>
        </p:nvSpPr>
        <p:spPr>
          <a:xfrm>
            <a:off x="9422890" y="164586"/>
            <a:ext cx="2070715" cy="461665"/>
          </a:xfrm>
          <a:prstGeom prst="rect">
            <a:avLst/>
          </a:prstGeom>
          <a:solidFill>
            <a:srgbClr val="D3DEF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ตัวอย่าง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emplate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endParaRPr kumimoji="0" lang="th-TH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6" name="Picture 2" descr="แบบฟอร์มใบลา">
            <a:extLst>
              <a:ext uri="{FF2B5EF4-FFF2-40B4-BE49-F238E27FC236}">
                <a16:creationId xmlns:a16="http://schemas.microsoft.com/office/drawing/2014/main" id="{7AC40235-396D-1D06-E722-9DD6B42EE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7054">
            <a:off x="165728" y="922999"/>
            <a:ext cx="833105" cy="83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9">
            <a:extLst>
              <a:ext uri="{FF2B5EF4-FFF2-40B4-BE49-F238E27FC236}">
                <a16:creationId xmlns:a16="http://schemas.microsoft.com/office/drawing/2014/main" id="{6E681BEF-9A11-978F-D601-627FF0CD25D5}"/>
              </a:ext>
            </a:extLst>
          </p:cNvPr>
          <p:cNvSpPr/>
          <p:nvPr/>
        </p:nvSpPr>
        <p:spPr>
          <a:xfrm>
            <a:off x="984917" y="1155163"/>
            <a:ext cx="7466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Template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ที่ใช้ในการจัดทำ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คำอธิบายชุดข้อมูล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Metadata)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A1D87E-5216-AE93-17AD-E6A1162DE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22" y="1873032"/>
            <a:ext cx="12058482" cy="4391607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199183FA-667E-7B5D-49C0-8C529F35DA21}"/>
              </a:ext>
            </a:extLst>
          </p:cNvPr>
          <p:cNvSpPr txBox="1"/>
          <p:nvPr/>
        </p:nvSpPr>
        <p:spPr>
          <a:xfrm>
            <a:off x="97085" y="149197"/>
            <a:ext cx="1849815" cy="400110"/>
          </a:xfrm>
          <a:prstGeom prst="rect">
            <a:avLst/>
          </a:prstGeom>
          <a:solidFill>
            <a:srgbClr val="E1EFD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เป้าหมายขั้นต้น (50)</a:t>
            </a:r>
          </a:p>
        </p:txBody>
      </p:sp>
    </p:spTree>
    <p:extLst>
      <p:ext uri="{BB962C8B-B14F-4D97-AF65-F5344CB8AC3E}">
        <p14:creationId xmlns:p14="http://schemas.microsoft.com/office/powerpoint/2010/main" val="1272123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7694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AFBFBD89-FC13-27E6-5CB9-FAB86062655F}"/>
              </a:ext>
            </a:extLst>
          </p:cNvPr>
          <p:cNvSpPr txBox="1">
            <a:spLocks/>
          </p:cNvSpPr>
          <p:nvPr/>
        </p:nvSpPr>
        <p:spPr>
          <a:xfrm>
            <a:off x="2160605" y="149196"/>
            <a:ext cx="8026400" cy="40011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รายละเอียด 14 คำอธิบาย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Metadata)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ข้อมูลส่วนหลัก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Mandatory)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สำหรับชุดข้อมูลภาครัฐ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graphicFrame>
        <p:nvGraphicFramePr>
          <p:cNvPr id="12" name="Table 17">
            <a:extLst>
              <a:ext uri="{FF2B5EF4-FFF2-40B4-BE49-F238E27FC236}">
                <a16:creationId xmlns:a16="http://schemas.microsoft.com/office/drawing/2014/main" id="{C1B43BDA-E26B-F586-A1FA-375AD5465881}"/>
              </a:ext>
            </a:extLst>
          </p:cNvPr>
          <p:cNvGraphicFramePr>
            <a:graphicFrameLocks noGrp="1"/>
          </p:cNvGraphicFramePr>
          <p:nvPr/>
        </p:nvGraphicFramePr>
        <p:xfrm>
          <a:off x="0" y="907757"/>
          <a:ext cx="12191999" cy="5596294"/>
        </p:xfrm>
        <a:graphic>
          <a:graphicData uri="http://schemas.openxmlformats.org/drawingml/2006/table">
            <a:tbl>
              <a:tblPr firstRow="1" firstCol="1" bandRow="1"/>
              <a:tblGrid>
                <a:gridCol w="560500">
                  <a:extLst>
                    <a:ext uri="{9D8B030D-6E8A-4147-A177-3AD203B41FA5}">
                      <a16:colId xmlns:a16="http://schemas.microsoft.com/office/drawing/2014/main" val="3391206786"/>
                    </a:ext>
                  </a:extLst>
                </a:gridCol>
                <a:gridCol w="1278239">
                  <a:extLst>
                    <a:ext uri="{9D8B030D-6E8A-4147-A177-3AD203B41FA5}">
                      <a16:colId xmlns:a16="http://schemas.microsoft.com/office/drawing/2014/main" val="665776263"/>
                    </a:ext>
                  </a:extLst>
                </a:gridCol>
                <a:gridCol w="1808723">
                  <a:extLst>
                    <a:ext uri="{9D8B030D-6E8A-4147-A177-3AD203B41FA5}">
                      <a16:colId xmlns:a16="http://schemas.microsoft.com/office/drawing/2014/main" val="3662600646"/>
                    </a:ext>
                  </a:extLst>
                </a:gridCol>
                <a:gridCol w="2321538">
                  <a:extLst>
                    <a:ext uri="{9D8B030D-6E8A-4147-A177-3AD203B41FA5}">
                      <a16:colId xmlns:a16="http://schemas.microsoft.com/office/drawing/2014/main" val="2873723577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1807393720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2161025945"/>
                    </a:ext>
                  </a:extLst>
                </a:gridCol>
                <a:gridCol w="2552699">
                  <a:extLst>
                    <a:ext uri="{9D8B030D-6E8A-4147-A177-3AD203B41FA5}">
                      <a16:colId xmlns:a16="http://schemas.microsoft.com/office/drawing/2014/main" val="1501484557"/>
                    </a:ext>
                  </a:extLst>
                </a:gridCol>
              </a:tblGrid>
              <a:tr h="36030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</a:t>
                      </a:r>
                      <a:r>
                        <a:rPr lang="th-TH" sz="19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9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746" marR="68746" marT="34373" marB="3437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9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ชื่อรายการไทย</a:t>
                      </a:r>
                      <a:endParaRPr lang="en-US" sz="19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746" marR="68746" marT="34373" marB="3437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9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ชื่อทางเทคนิค</a:t>
                      </a:r>
                      <a:endParaRPr lang="en-US" sz="19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746" marR="68746" marT="34373" marB="3437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9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คำอธิบาย</a:t>
                      </a:r>
                      <a:endParaRPr lang="en-US" sz="19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746" marR="68746" marT="34373" marB="3437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9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ตัวเลือก / รูปแบบ</a:t>
                      </a:r>
                      <a:endParaRPr lang="en-US" sz="19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746" marR="68746" marT="34373" marB="3437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ตัวอย่าง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746" marR="68746" marT="34373" marB="3437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999837"/>
                  </a:ext>
                </a:extLst>
              </a:tr>
              <a:tr h="2919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9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ข้อมูลระเบียน</a:t>
                      </a:r>
                      <a:endParaRPr lang="en-US" sz="19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9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</a:t>
                      </a:r>
                      <a:endParaRPr lang="en-US" sz="19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882874"/>
                  </a:ext>
                </a:extLst>
              </a:tr>
              <a:tr h="2919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data_type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ชุดข้อมูลนี้เป็นข้อมูลประเภทใด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ดูรายละเอียด “คำอธิบาย”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ข้อมูลระเบียน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122348"/>
                  </a:ext>
                </a:extLst>
              </a:tr>
              <a:tr h="5457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ชื่อชุดข้อมูล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title </a:t>
                      </a:r>
                      <a:endParaRPr lang="en-US" sz="19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ชื่อของชุดข้อมูลที่กำหนดโดยองค์กรที่รับผิดชอบข้อมูล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Text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รายได้จากการท่องเที่ยว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จำนวนกำลังแรงงานรวม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959964"/>
                  </a:ext>
                </a:extLst>
              </a:tr>
              <a:tr h="5457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owner_org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ชื่อองค์กรที่รับผิดชอบข้อมูล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Text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สำนักงานปลัดกระทรวงการท่องเที่ยวและกีฬา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สำนักงานสถิติแห่งชาติ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62626"/>
                  </a:ext>
                </a:extLst>
              </a:tr>
              <a:tr h="5457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ชื่อผู้ติดต่อ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maintainer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ชื่อกอง สำนัก หรือ ฝ่ายที่ได้รับการมอบหมายให้รับผิดชอบข้อมูล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Text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กลุ่มสารสนเทศด้านเศรษฐกิจ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กองสถิติสังคม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981402"/>
                  </a:ext>
                </a:extLst>
              </a:tr>
              <a:tr h="5457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อีเมลผู้ติดต่อ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maintainer_email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อีเมลกอง สำนัก หรือ ฝ่ายที่ได้รับการมอบหมายให้รับผิดชอบข้อมูล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Email address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policy@mots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go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th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slaborfs@nso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go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th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024331"/>
                  </a:ext>
                </a:extLst>
              </a:tr>
              <a:tr h="5457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คำสำคัญ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tag_string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 คำ วลี หรือแท็ก (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tag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ที่ใช้ระบุคำสำคัญในชุดข้อมูล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Text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แยกแต่ละ 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keywords 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ด้วย “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”(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comma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รายได้, ท่องเที่ยว, จังหวัด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แรงงาน, กำลังแรงงาน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566930"/>
                  </a:ext>
                </a:extLst>
              </a:tr>
              <a:tr h="13642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รายละเอียด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notes 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คำอธิบายรายละเอียดที่สำคัญของชุดข้อมูลอย่างสั้น เช่น </a:t>
                      </a:r>
                      <a:b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คำนิยาม ชุดข้อมูลเกี่ยวกับอะไร มีวิธีการจัดเก็บแบบใด กลุ่มเป้าหมายผู้ใช้งานข้อมูลเป็นใคร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Text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รายได้จากการท่องเที่ยว จำแนกรายจังหวัด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กําลังแรงงานรวม หมายถึง บุคคลทุกคนที่มี อายุ </a:t>
                      </a:r>
                      <a:r>
                        <a:rPr lang="en-US" sz="19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r>
                        <a:rPr lang="th-TH" sz="19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ปีขึ้นไป ในสัปดาห์แห่งการสํารวจเป็นผู้อยู่ในกําลังแรงงานปัจจุบัน และเป็นผู้ถูกจัดจําแนกอยู่ในประเภทกําลังแรงงานที่รอฤดูกาล</a:t>
                      </a:r>
                      <a:endParaRPr lang="en-US" sz="19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128161"/>
                  </a:ext>
                </a:extLst>
              </a:tr>
            </a:tbl>
          </a:graphicData>
        </a:graphic>
      </p:graphicFrame>
      <p:sp>
        <p:nvSpPr>
          <p:cNvPr id="7" name="TextBox 10">
            <a:extLst>
              <a:ext uri="{FF2B5EF4-FFF2-40B4-BE49-F238E27FC236}">
                <a16:creationId xmlns:a16="http://schemas.microsoft.com/office/drawing/2014/main" id="{86D49F75-2FA7-D4A7-E0F7-B17876A31916}"/>
              </a:ext>
            </a:extLst>
          </p:cNvPr>
          <p:cNvSpPr txBox="1"/>
          <p:nvPr/>
        </p:nvSpPr>
        <p:spPr>
          <a:xfrm>
            <a:off x="97085" y="149197"/>
            <a:ext cx="1849815" cy="400110"/>
          </a:xfrm>
          <a:prstGeom prst="rect">
            <a:avLst/>
          </a:prstGeom>
          <a:solidFill>
            <a:srgbClr val="E1EFD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เป้าหมายขั้นต้น (50)</a:t>
            </a:r>
          </a:p>
        </p:txBody>
      </p:sp>
    </p:spTree>
    <p:extLst>
      <p:ext uri="{BB962C8B-B14F-4D97-AF65-F5344CB8AC3E}">
        <p14:creationId xmlns:p14="http://schemas.microsoft.com/office/powerpoint/2010/main" val="395933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7694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AFBFBD89-FC13-27E6-5CB9-FAB86062655F}"/>
              </a:ext>
            </a:extLst>
          </p:cNvPr>
          <p:cNvSpPr txBox="1">
            <a:spLocks/>
          </p:cNvSpPr>
          <p:nvPr/>
        </p:nvSpPr>
        <p:spPr>
          <a:xfrm>
            <a:off x="2160605" y="149196"/>
            <a:ext cx="8026400" cy="40011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รายละเอียด 14 คำอธิบาย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Metadata)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ข้อมูลส่วนหลัก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Mandatory)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สำหรับชุดข้อมูลภาครัฐ (ต่อ)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B970B4-10BC-C990-CFB6-B990D39981ED}"/>
              </a:ext>
            </a:extLst>
          </p:cNvPr>
          <p:cNvGraphicFramePr>
            <a:graphicFrameLocks noGrp="1"/>
          </p:cNvGraphicFramePr>
          <p:nvPr/>
        </p:nvGraphicFramePr>
        <p:xfrm>
          <a:off x="0" y="889634"/>
          <a:ext cx="12192000" cy="5341622"/>
        </p:xfrm>
        <a:graphic>
          <a:graphicData uri="http://schemas.openxmlformats.org/drawingml/2006/table">
            <a:tbl>
              <a:tblPr firstRow="1" firstCol="1" bandRow="1"/>
              <a:tblGrid>
                <a:gridCol w="596900">
                  <a:extLst>
                    <a:ext uri="{9D8B030D-6E8A-4147-A177-3AD203B41FA5}">
                      <a16:colId xmlns:a16="http://schemas.microsoft.com/office/drawing/2014/main" val="3391206786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665776263"/>
                    </a:ext>
                  </a:extLst>
                </a:gridCol>
                <a:gridCol w="1451665">
                  <a:extLst>
                    <a:ext uri="{9D8B030D-6E8A-4147-A177-3AD203B41FA5}">
                      <a16:colId xmlns:a16="http://schemas.microsoft.com/office/drawing/2014/main" val="3662600646"/>
                    </a:ext>
                  </a:extLst>
                </a:gridCol>
                <a:gridCol w="3350256">
                  <a:extLst>
                    <a:ext uri="{9D8B030D-6E8A-4147-A177-3AD203B41FA5}">
                      <a16:colId xmlns:a16="http://schemas.microsoft.com/office/drawing/2014/main" val="2873723577"/>
                    </a:ext>
                  </a:extLst>
                </a:gridCol>
                <a:gridCol w="1191877">
                  <a:extLst>
                    <a:ext uri="{9D8B030D-6E8A-4147-A177-3AD203B41FA5}">
                      <a16:colId xmlns:a16="http://schemas.microsoft.com/office/drawing/2014/main" val="1807393720"/>
                    </a:ext>
                  </a:extLst>
                </a:gridCol>
                <a:gridCol w="2375223">
                  <a:extLst>
                    <a:ext uri="{9D8B030D-6E8A-4147-A177-3AD203B41FA5}">
                      <a16:colId xmlns:a16="http://schemas.microsoft.com/office/drawing/2014/main" val="2161025945"/>
                    </a:ext>
                  </a:extLst>
                </a:gridCol>
                <a:gridCol w="1905279">
                  <a:extLst>
                    <a:ext uri="{9D8B030D-6E8A-4147-A177-3AD203B41FA5}">
                      <a16:colId xmlns:a16="http://schemas.microsoft.com/office/drawing/2014/main" val="1501484557"/>
                    </a:ext>
                  </a:extLst>
                </a:gridCol>
              </a:tblGrid>
              <a:tr h="33526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ชื่อรายการไทย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ชื่อทางเทคนิค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คำอธิบาย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ตัวเลือก / รูปแบบ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ตัวอย่าง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999837"/>
                  </a:ext>
                </a:extLst>
              </a:tr>
              <a:tr h="263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ข้อมูลระเบียน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255" marR="23255" marT="0" marB="0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255" marR="2325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882874"/>
                  </a:ext>
                </a:extLst>
              </a:tr>
              <a:tr h="12537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วัตถุประสงค์</a:t>
                      </a:r>
                      <a:endParaRPr lang="en-US" sz="19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objective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อธิบายที่มาและวัตถุประสงค์ของการจัดทำชุดข้อมูล เช่น กฎหมาย ภารกิจ โครงการตามแผนยุทธศาสตร์ และเพื่อใช้ในการวิเคราะห์หรือตอบโจทย์ในประเด็นยุทธศาสตร์ในเรื่องใดที่ผู้ใช้ต้องการ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ดูรายละเอียด “คำอธิบาย”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8900" indent="-8890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เพื่อรายงานสถานการณ์ด้านการท่องเที่ยว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88900" indent="-8890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แผนพัฒนาการท่องเที่ยวแห่งชาติ ฉบับที่ 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 พ.ศ. 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2560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2564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พันธกิจของ สป.กก.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8900" indent="-8890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เพื่อประมาณ</a:t>
                      </a:r>
                      <a:r>
                        <a:rPr lang="th-TH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จํานวน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และลักษณะของ</a:t>
                      </a:r>
                      <a:r>
                        <a:rPr lang="th-TH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กําลัง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แรงงานภายในประเทศ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กฎกระทรวง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พันธกิจของ สสช.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122348"/>
                  </a:ext>
                </a:extLst>
              </a:tr>
              <a:tr h="10036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หน่วยความถี่ของการปรับปรุงข้อมูล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update_frequency_unit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R="18415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สำหรับข้อมูลทั่วไป : ความถี่ ที่ข้อมูลในระบบคลังข้อมูลถูก</a:t>
                      </a:r>
                      <a:r>
                        <a:rPr lang="th-TH" sz="1900" b="0" spc="-1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ปรับปรุง/เพิ่ม หรือเปลี่ยนแปลง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R="18415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สำหรับข้อมูลสถิติ : ความถี่</a:t>
                      </a:r>
                      <a:b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ในการเผยแพร่ข้อมูลสู่ผู้ใช้ข้อมูล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ดูรายละเอียด “คำอธิบาย”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รายปี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รายเดือน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959964"/>
                  </a:ext>
                </a:extLst>
              </a:tr>
              <a:tr h="10036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ค่าความถี่ของการปรับปรุงข้อมูล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update_frequency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_ interval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R="201295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ใช้คุณสมบัตินี้ประกอบกับหน่วยความถี่ในการอัพเดทข้อมูล ตัวอย่างเช่น ถ้าชุดข้อมูลมีการอัพเดททุก ๆ 2 ปี ท่านสามารถใส่ “2”สำหรับค่าความถี่ และ “รายปี” สำหรับหน่วยความถี่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Number 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เว้นว่างไว้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62626"/>
                  </a:ext>
                </a:extLst>
              </a:tr>
              <a:tr h="10036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ขอบเขตเชิงภูมิศาสตร์หรือ </a:t>
                      </a:r>
                      <a:b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เชิงพื้นที่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geo_coverage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สำหรับข้อมูลทั่วไป 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มิติการจัดจำแนกข้อมูลพื้นที่ในระดับย่อยสุดที่ในการจัดเก็บข้อมูล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สำหรับข้อมูลสถิติ 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มิติการจัดจำแนกข้อมูลพื้นที่ในระดับย่อยสุดที่ในการนำเสนอข้อมูล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1219170" rtl="0" eaLnBrk="1" latinLnBrk="1" hangingPunct="1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 kern="1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ดูรายละเอียด “คำอธิบาย”</a:t>
                      </a:r>
                      <a:endParaRPr lang="en-US" sz="1900" b="0" kern="120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  <a:r>
                        <a:rPr lang="en-US" sz="19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9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981402"/>
                  </a:ext>
                </a:extLst>
              </a:tr>
            </a:tbl>
          </a:graphicData>
        </a:graphic>
      </p:graphicFrame>
      <p:sp>
        <p:nvSpPr>
          <p:cNvPr id="9" name="TextBox 10">
            <a:extLst>
              <a:ext uri="{FF2B5EF4-FFF2-40B4-BE49-F238E27FC236}">
                <a16:creationId xmlns:a16="http://schemas.microsoft.com/office/drawing/2014/main" id="{CE627651-C754-28EE-9603-66BECE4B2C83}"/>
              </a:ext>
            </a:extLst>
          </p:cNvPr>
          <p:cNvSpPr txBox="1"/>
          <p:nvPr/>
        </p:nvSpPr>
        <p:spPr>
          <a:xfrm>
            <a:off x="97085" y="149197"/>
            <a:ext cx="1849815" cy="400110"/>
          </a:xfrm>
          <a:prstGeom prst="rect">
            <a:avLst/>
          </a:prstGeom>
          <a:solidFill>
            <a:srgbClr val="E1EFD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เป้าหมายขั้นต้น (50)</a:t>
            </a:r>
          </a:p>
        </p:txBody>
      </p:sp>
    </p:spTree>
    <p:extLst>
      <p:ext uri="{BB962C8B-B14F-4D97-AF65-F5344CB8AC3E}">
        <p14:creationId xmlns:p14="http://schemas.microsoft.com/office/powerpoint/2010/main" val="327681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7694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AFBFBD89-FC13-27E6-5CB9-FAB86062655F}"/>
              </a:ext>
            </a:extLst>
          </p:cNvPr>
          <p:cNvSpPr txBox="1">
            <a:spLocks/>
          </p:cNvSpPr>
          <p:nvPr/>
        </p:nvSpPr>
        <p:spPr>
          <a:xfrm>
            <a:off x="2160605" y="149196"/>
            <a:ext cx="8026400" cy="40011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รายละเอียด 14 คำอธิบาย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Metadata)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ข้อมูลส่วนหลัก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Mandatory)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สำหรับชุดข้อมูลภาครัฐ (ต่อ)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74A9527-78C4-265D-CFFF-79FB2F583C14}"/>
              </a:ext>
            </a:extLst>
          </p:cNvPr>
          <p:cNvGraphicFramePr>
            <a:graphicFrameLocks noGrp="1"/>
          </p:cNvGraphicFramePr>
          <p:nvPr/>
        </p:nvGraphicFramePr>
        <p:xfrm>
          <a:off x="0" y="902254"/>
          <a:ext cx="12192000" cy="5043045"/>
        </p:xfrm>
        <a:graphic>
          <a:graphicData uri="http://schemas.openxmlformats.org/drawingml/2006/table">
            <a:tbl>
              <a:tblPr firstRow="1" firstCol="1" bandRow="1"/>
              <a:tblGrid>
                <a:gridCol w="601106">
                  <a:extLst>
                    <a:ext uri="{9D8B030D-6E8A-4147-A177-3AD203B41FA5}">
                      <a16:colId xmlns:a16="http://schemas.microsoft.com/office/drawing/2014/main" val="3391206786"/>
                    </a:ext>
                  </a:extLst>
                </a:gridCol>
                <a:gridCol w="2049730">
                  <a:extLst>
                    <a:ext uri="{9D8B030D-6E8A-4147-A177-3AD203B41FA5}">
                      <a16:colId xmlns:a16="http://schemas.microsoft.com/office/drawing/2014/main" val="665776263"/>
                    </a:ext>
                  </a:extLst>
                </a:gridCol>
                <a:gridCol w="1375064">
                  <a:extLst>
                    <a:ext uri="{9D8B030D-6E8A-4147-A177-3AD203B41FA5}">
                      <a16:colId xmlns:a16="http://schemas.microsoft.com/office/drawing/2014/main" val="3662600646"/>
                    </a:ext>
                  </a:extLst>
                </a:gridCol>
                <a:gridCol w="2866271">
                  <a:extLst>
                    <a:ext uri="{9D8B030D-6E8A-4147-A177-3AD203B41FA5}">
                      <a16:colId xmlns:a16="http://schemas.microsoft.com/office/drawing/2014/main" val="2873723577"/>
                    </a:ext>
                  </a:extLst>
                </a:gridCol>
                <a:gridCol w="1488524">
                  <a:extLst>
                    <a:ext uri="{9D8B030D-6E8A-4147-A177-3AD203B41FA5}">
                      <a16:colId xmlns:a16="http://schemas.microsoft.com/office/drawing/2014/main" val="1807393720"/>
                    </a:ext>
                  </a:extLst>
                </a:gridCol>
                <a:gridCol w="1906026">
                  <a:extLst>
                    <a:ext uri="{9D8B030D-6E8A-4147-A177-3AD203B41FA5}">
                      <a16:colId xmlns:a16="http://schemas.microsoft.com/office/drawing/2014/main" val="2161025945"/>
                    </a:ext>
                  </a:extLst>
                </a:gridCol>
                <a:gridCol w="1905279">
                  <a:extLst>
                    <a:ext uri="{9D8B030D-6E8A-4147-A177-3AD203B41FA5}">
                      <a16:colId xmlns:a16="http://schemas.microsoft.com/office/drawing/2014/main" val="1501484557"/>
                    </a:ext>
                  </a:extLst>
                </a:gridCol>
              </a:tblGrid>
              <a:tr h="36866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</a:t>
                      </a: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ชื่อรายการไทย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ชื่อทางเทคนิค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คำอธิบาย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ตัวเลือก / รูปแบบ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ตัวอย่าง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999837"/>
                  </a:ext>
                </a:extLst>
              </a:tr>
              <a:tr h="2805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ข้อมูลระเบียน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255" marR="23255" marT="0" marB="0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255" marR="2325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882874"/>
                  </a:ext>
                </a:extLst>
              </a:tr>
              <a:tr h="15313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แหล่งที่มา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data_source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แหล่งที่มาของข้อมูลที่นำมาจัดทำชุดข้อมูล พร้อมหน่วยงานที่จัดทำ เช่น สำรวจภาวะการทำงานของประชากร (สำนักงานสถิติแห่งชาติ) ฐานข้อมูลทะเบียนราษฎร์ (กรมการปกครอง) 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ดูรายละเอียด “คำอธิบาย”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รายงานสถานการณ์ด้านการท่องเที่ยว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สำรวจภาวะการทำงานของประชากร (สำนักงานสถิติแห่งชาติ)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122348"/>
                  </a:ext>
                </a:extLst>
              </a:tr>
              <a:tr h="958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รูปแบบการเก็บข้อมูล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data_format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รูปแบบของการจัดเก็บข้อมูล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1219170" rtl="0" eaLnBrk="1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ดูรายละเอียด “คำอธิบาย”</a:t>
                      </a:r>
                      <a:endParaRPr lang="en-US" sz="2000" b="0" kern="120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Text, csv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Database, XLS, text, SPSS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959964"/>
                  </a:ext>
                </a:extLst>
              </a:tr>
              <a:tr h="8999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หมวดหมู่ข้อมูลตามธรรมา</a:t>
                      </a:r>
                      <a:b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ภิบาลข้อมูลภาครัฐ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data_category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หมวดหมู่ข้อมูลตามธรรมาภิบาลข้อมูลภาครัฐ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ดูรายละเอียด “คำอธิบาย”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ข้อมูลสาธารณะ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ข้อมูลสาธารณะ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62626"/>
                  </a:ext>
                </a:extLst>
              </a:tr>
              <a:tr h="958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สัญญาอนุญาตให้ใช้ข้อมูล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license_id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สัญญาอนุญาตให้ใช้ข้อมูล ต้องสอดคล้องกับหมวดหมู่ข้อมูลตามธรรมาภิบาลข้อมูลภาครัฐ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ดูรายละเอียด “คำอธิบาย”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DGA Open Government License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License not specified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981402"/>
                  </a:ext>
                </a:extLst>
              </a:tr>
            </a:tbl>
          </a:graphicData>
        </a:graphic>
      </p:graphicFrame>
      <p:sp>
        <p:nvSpPr>
          <p:cNvPr id="7" name="TextBox 10">
            <a:extLst>
              <a:ext uri="{FF2B5EF4-FFF2-40B4-BE49-F238E27FC236}">
                <a16:creationId xmlns:a16="http://schemas.microsoft.com/office/drawing/2014/main" id="{E88C272D-8939-5DF6-26B9-0102E6A90BD3}"/>
              </a:ext>
            </a:extLst>
          </p:cNvPr>
          <p:cNvSpPr txBox="1"/>
          <p:nvPr/>
        </p:nvSpPr>
        <p:spPr>
          <a:xfrm>
            <a:off x="97085" y="149197"/>
            <a:ext cx="1849815" cy="400110"/>
          </a:xfrm>
          <a:prstGeom prst="rect">
            <a:avLst/>
          </a:prstGeom>
          <a:solidFill>
            <a:srgbClr val="E1EFD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เป้าหมายขั้นต้น (50)</a:t>
            </a:r>
          </a:p>
        </p:txBody>
      </p:sp>
    </p:spTree>
    <p:extLst>
      <p:ext uri="{BB962C8B-B14F-4D97-AF65-F5344CB8AC3E}">
        <p14:creationId xmlns:p14="http://schemas.microsoft.com/office/powerpoint/2010/main" val="3379220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7694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A8C90A-2FA4-1E5A-37BF-02696464D3A0}"/>
              </a:ext>
            </a:extLst>
          </p:cNvPr>
          <p:cNvSpPr txBox="1"/>
          <p:nvPr/>
        </p:nvSpPr>
        <p:spPr>
          <a:xfrm>
            <a:off x="2160605" y="-29508"/>
            <a:ext cx="7039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844083" fontAlgn="base">
              <a:spcBef>
                <a:spcPct val="0"/>
              </a:spcBef>
              <a:spcAft>
                <a:spcPct val="0"/>
              </a:spcAft>
              <a:defRPr sz="28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แบบฟอร์ม การวิเคราะห์รายชื่อชุดข้อมูลตามประเด็นการดำเนินงาน</a:t>
            </a:r>
          </a:p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ประจำปีงบประมาณ พ.ศ.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กรม.... กระทรวง....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063869-661A-AB9F-9427-BED609636FDC}"/>
              </a:ext>
            </a:extLst>
          </p:cNvPr>
          <p:cNvSpPr txBox="1"/>
          <p:nvPr/>
        </p:nvSpPr>
        <p:spPr>
          <a:xfrm>
            <a:off x="9422890" y="177286"/>
            <a:ext cx="2070715" cy="461665"/>
          </a:xfrm>
          <a:prstGeom prst="rect">
            <a:avLst/>
          </a:prstGeom>
          <a:solidFill>
            <a:srgbClr val="D3DEF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ตัวอย่าง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emplate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endParaRPr kumimoji="0" lang="th-TH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F6FED9BC-B7D0-F340-DF98-0ED7B8554CC0}"/>
              </a:ext>
            </a:extLst>
          </p:cNvPr>
          <p:cNvSpPr txBox="1">
            <a:spLocks/>
          </p:cNvSpPr>
          <p:nvPr/>
        </p:nvSpPr>
        <p:spPr>
          <a:xfrm>
            <a:off x="722372" y="6062413"/>
            <a:ext cx="8026400" cy="38472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ใน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1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ชุดข้อมูลสามารถประกอบด้วยไฟล์แหล่งข้อมูล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(Resources)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มากกว่า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1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ไฟล์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F132D5-8C0C-881B-6A32-E2F8432E5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78" y="1165363"/>
            <a:ext cx="11150268" cy="4664798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08719EBF-7182-BF69-A2BC-EEB480246366}"/>
              </a:ext>
            </a:extLst>
          </p:cNvPr>
          <p:cNvSpPr txBox="1"/>
          <p:nvPr/>
        </p:nvSpPr>
        <p:spPr>
          <a:xfrm>
            <a:off x="97085" y="149197"/>
            <a:ext cx="1849815" cy="400110"/>
          </a:xfrm>
          <a:prstGeom prst="rect">
            <a:avLst/>
          </a:prstGeom>
          <a:solidFill>
            <a:srgbClr val="E1EFD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เป้าหมายขั้นต้น (50)</a:t>
            </a:r>
          </a:p>
        </p:txBody>
      </p:sp>
    </p:spTree>
    <p:extLst>
      <p:ext uri="{BB962C8B-B14F-4D97-AF65-F5344CB8AC3E}">
        <p14:creationId xmlns:p14="http://schemas.microsoft.com/office/powerpoint/2010/main" val="1451930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8E8FDC-580A-8AAA-E83A-18CD5A6B468B}"/>
              </a:ext>
            </a:extLst>
          </p:cNvPr>
          <p:cNvSpPr/>
          <p:nvPr/>
        </p:nvSpPr>
        <p:spPr>
          <a:xfrm>
            <a:off x="239966" y="823683"/>
            <a:ext cx="6830008" cy="5936347"/>
          </a:xfrm>
          <a:prstGeom prst="roundRect">
            <a:avLst>
              <a:gd name="adj" fmla="val 3464"/>
            </a:avLst>
          </a:prstGeom>
          <a:solidFill>
            <a:srgbClr val="CDE1F3"/>
          </a:solidFill>
          <a:ln w="190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808F11-D64D-2B9D-8745-D06ECD0C3145}"/>
              </a:ext>
            </a:extLst>
          </p:cNvPr>
          <p:cNvSpPr/>
          <p:nvPr/>
        </p:nvSpPr>
        <p:spPr>
          <a:xfrm>
            <a:off x="368299" y="4342660"/>
            <a:ext cx="6329385" cy="2251617"/>
          </a:xfrm>
          <a:prstGeom prst="roundRect">
            <a:avLst>
              <a:gd name="adj" fmla="val 10923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3648" y="-15861"/>
            <a:ext cx="11627893" cy="7694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AFBFBD89-FC13-27E6-5CB9-FAB86062655F}"/>
              </a:ext>
            </a:extLst>
          </p:cNvPr>
          <p:cNvSpPr txBox="1">
            <a:spLocks/>
          </p:cNvSpPr>
          <p:nvPr/>
        </p:nvSpPr>
        <p:spPr>
          <a:xfrm>
            <a:off x="2160605" y="149196"/>
            <a:ext cx="8606922" cy="40011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การติดตั้งระบบบัญชีข้อมูลของหน่วยงาน และ การลงทะเบียนในระบบบัญชีข้อมูลภาครัฐ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GD Catalog)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1FF15E-9E62-C955-EF26-9BF33F468B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22" b="2293"/>
          <a:stretch/>
        </p:blipFill>
        <p:spPr>
          <a:xfrm>
            <a:off x="417738" y="1259028"/>
            <a:ext cx="6230506" cy="297957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428BC6D-8EDF-508A-E067-1835592BA640}"/>
              </a:ext>
            </a:extLst>
          </p:cNvPr>
          <p:cNvSpPr/>
          <p:nvPr/>
        </p:nvSpPr>
        <p:spPr>
          <a:xfrm>
            <a:off x="8026816" y="1716544"/>
            <a:ext cx="3551884" cy="803529"/>
          </a:xfrm>
          <a:prstGeom prst="roundRect">
            <a:avLst>
              <a:gd name="adj" fmla="val 22676"/>
            </a:avLst>
          </a:prstGeom>
          <a:solidFill>
            <a:schemeClr val="bg1"/>
          </a:solidFill>
          <a:ln w="19050">
            <a:solidFill>
              <a:srgbClr val="4472C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85838" algn="l"/>
              </a:tabLst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กรณีหน่วยงานที่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ยังไม่มี</a:t>
            </a:r>
            <a:b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ระบบบัญชีข้อมูลของหน่วยงาน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96E7132-67A0-B0EF-C742-6BA02698BFEC}"/>
              </a:ext>
            </a:extLst>
          </p:cNvPr>
          <p:cNvSpPr/>
          <p:nvPr/>
        </p:nvSpPr>
        <p:spPr>
          <a:xfrm>
            <a:off x="7056429" y="1595794"/>
            <a:ext cx="970387" cy="1045028"/>
          </a:xfrm>
          <a:prstGeom prst="rightArrow">
            <a:avLst>
              <a:gd name="adj1" fmla="val 66847"/>
              <a:gd name="adj2" fmla="val 44845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322CF2-EB99-46B5-0928-F1DA2C132DFE}"/>
              </a:ext>
            </a:extLst>
          </p:cNvPr>
          <p:cNvSpPr txBox="1"/>
          <p:nvPr/>
        </p:nvSpPr>
        <p:spPr>
          <a:xfrm>
            <a:off x="1831230" y="791931"/>
            <a:ext cx="3482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การพิจารณาการติดตั้งระบบบัญชีข้อมูล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7C350170-84A3-E739-91B1-3E4A65BA54E7}"/>
              </a:ext>
            </a:extLst>
          </p:cNvPr>
          <p:cNvSpPr/>
          <p:nvPr/>
        </p:nvSpPr>
        <p:spPr>
          <a:xfrm>
            <a:off x="6695384" y="4963432"/>
            <a:ext cx="1331432" cy="1045028"/>
          </a:xfrm>
          <a:prstGeom prst="rightArrow">
            <a:avLst>
              <a:gd name="adj1" fmla="val 66847"/>
              <a:gd name="adj2" fmla="val 448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29D95A9-EA53-ABCB-42C9-4FC942A8B940}"/>
              </a:ext>
            </a:extLst>
          </p:cNvPr>
          <p:cNvSpPr/>
          <p:nvPr/>
        </p:nvSpPr>
        <p:spPr>
          <a:xfrm>
            <a:off x="8062361" y="5047202"/>
            <a:ext cx="3551884" cy="77638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85838" algn="l"/>
              </a:tabLst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กรณีหน่วยงานที่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ระบบบัญชีข้อมูลของหน่วยงาน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EC94C9-D2B1-A7F2-73CF-D96D62023243}"/>
              </a:ext>
            </a:extLst>
          </p:cNvPr>
          <p:cNvGrpSpPr/>
          <p:nvPr/>
        </p:nvGrpSpPr>
        <p:grpSpPr>
          <a:xfrm>
            <a:off x="624514" y="4494790"/>
            <a:ext cx="5899031" cy="1950191"/>
            <a:chOff x="5870953" y="4602838"/>
            <a:chExt cx="5899031" cy="1950191"/>
          </a:xfrm>
        </p:grpSpPr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8C7A2E81-55ED-A50F-06F3-AA936818B02A}"/>
                </a:ext>
              </a:extLst>
            </p:cNvPr>
            <p:cNvSpPr/>
            <p:nvPr/>
          </p:nvSpPr>
          <p:spPr>
            <a:xfrm>
              <a:off x="8090949" y="4929672"/>
              <a:ext cx="1774143" cy="1282389"/>
            </a:xfrm>
            <a:prstGeom prst="rightArrow">
              <a:avLst>
                <a:gd name="adj1" fmla="val 100000"/>
                <a:gd name="adj2" fmla="val 30541"/>
              </a:avLst>
            </a:prstGeom>
            <a:solidFill>
              <a:srgbClr val="A3C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A352022-4712-24C6-336C-5DE09D282B49}"/>
                </a:ext>
              </a:extLst>
            </p:cNvPr>
            <p:cNvGrpSpPr/>
            <p:nvPr/>
          </p:nvGrpSpPr>
          <p:grpSpPr>
            <a:xfrm>
              <a:off x="5870953" y="4602838"/>
              <a:ext cx="2229133" cy="1950191"/>
              <a:chOff x="5470970" y="4651265"/>
              <a:chExt cx="2229133" cy="1950191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F50E02F9-D485-7923-F437-634A97A11426}"/>
                  </a:ext>
                </a:extLst>
              </p:cNvPr>
              <p:cNvSpPr/>
              <p:nvPr/>
            </p:nvSpPr>
            <p:spPr>
              <a:xfrm>
                <a:off x="5470970" y="4651265"/>
                <a:ext cx="2229133" cy="1950191"/>
              </a:xfrm>
              <a:prstGeom prst="roundRect">
                <a:avLst>
                  <a:gd name="adj" fmla="val 7576"/>
                </a:avLst>
              </a:prstGeom>
              <a:solidFill>
                <a:srgbClr val="C5E0B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E100724-ECA2-1448-167D-E6828D138E8A}"/>
                  </a:ext>
                </a:extLst>
              </p:cNvPr>
              <p:cNvSpPr txBox="1"/>
              <p:nvPr/>
            </p:nvSpPr>
            <p:spPr>
              <a:xfrm>
                <a:off x="5480105" y="4657326"/>
                <a:ext cx="22108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Agency Data Catalog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9F85DDF-CBB0-7F37-BFAD-5B718B9CAA84}"/>
                  </a:ext>
                </a:extLst>
              </p:cNvPr>
              <p:cNvSpPr txBox="1"/>
              <p:nvPr/>
            </p:nvSpPr>
            <p:spPr>
              <a:xfrm>
                <a:off x="5800298" y="5050177"/>
                <a:ext cx="1460656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ชุดข้อมูลเปิด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01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ชุดข้อมูลเปิด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02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ชุดข้อมูลเปิด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03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....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....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19C02E-C421-EF12-53E4-324C292E0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219"/>
            <a:stretch/>
          </p:blipFill>
          <p:spPr>
            <a:xfrm>
              <a:off x="9742473" y="4714522"/>
              <a:ext cx="2027511" cy="165784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CB7AE2C-0D6D-7296-B8B4-7E8B67B2E35A}"/>
                </a:ext>
              </a:extLst>
            </p:cNvPr>
            <p:cNvSpPr txBox="1"/>
            <p:nvPr/>
          </p:nvSpPr>
          <p:spPr>
            <a:xfrm>
              <a:off x="8090948" y="5155250"/>
              <a:ext cx="15231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ลงทะเบียนในระบบ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บัญชีข้อมูลภาครัฐ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A238F84-8391-278E-ED68-30B3B8D1C797}"/>
              </a:ext>
            </a:extLst>
          </p:cNvPr>
          <p:cNvSpPr txBox="1"/>
          <p:nvPr/>
        </p:nvSpPr>
        <p:spPr>
          <a:xfrm>
            <a:off x="89822" y="164586"/>
            <a:ext cx="1933453" cy="400110"/>
          </a:xfrm>
          <a:prstGeom prst="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เป้าหมายมาตรฐาน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75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7133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A6FA7E-5B0D-CE4C-211C-DB889640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9079B-CD99-459A-9295-0F5D7C21211B}" type="slidenum">
              <a:rPr lang="th-TH" smtClean="0"/>
              <a:pPr>
                <a:defRPr/>
              </a:pPr>
              <a:t>3</a:t>
            </a:fld>
            <a:endParaRPr lang="th-TH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74C940BB-0481-F08C-0700-AF977443C577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361276" y="177653"/>
            <a:ext cx="9658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ตัวชี้วัดการพัฒนาองค์การสู่ดิจิทัล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0B823E-9FDF-E276-523F-23B5423F7057}"/>
              </a:ext>
            </a:extLst>
          </p:cNvPr>
          <p:cNvSpPr/>
          <p:nvPr/>
        </p:nvSpPr>
        <p:spPr>
          <a:xfrm>
            <a:off x="184919" y="939977"/>
            <a:ext cx="11830153" cy="5785612"/>
          </a:xfrm>
          <a:prstGeom prst="roundRect">
            <a:avLst>
              <a:gd name="adj" fmla="val 58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359B933-D27C-38F4-2F24-5438B2EC46C8}"/>
              </a:ext>
            </a:extLst>
          </p:cNvPr>
          <p:cNvSpPr txBox="1">
            <a:spLocks/>
          </p:cNvSpPr>
          <p:nvPr/>
        </p:nvSpPr>
        <p:spPr>
          <a:xfrm>
            <a:off x="11467493" y="6550032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solidFill>
                  <a:srgbClr val="FFFFFF"/>
                </a:solidFill>
                <a:latin typeface="Arial"/>
              </a:rPr>
              <a:pPr algn="r">
                <a:defRPr/>
              </a:pPr>
              <a:t>3</a:t>
            </a:fld>
            <a:endParaRPr lang="en" sz="11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6F333A-B703-66B9-81A4-707FC2C24E7B}"/>
              </a:ext>
            </a:extLst>
          </p:cNvPr>
          <p:cNvSpPr/>
          <p:nvPr/>
        </p:nvSpPr>
        <p:spPr>
          <a:xfrm>
            <a:off x="264160" y="998791"/>
            <a:ext cx="521403" cy="512013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02097-8608-CBB1-3FD5-5E45DC0A7797}"/>
              </a:ext>
            </a:extLst>
          </p:cNvPr>
          <p:cNvSpPr txBox="1"/>
          <p:nvPr/>
        </p:nvSpPr>
        <p:spPr>
          <a:xfrm>
            <a:off x="315461" y="959540"/>
            <a:ext cx="419302" cy="513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327431B-4921-523F-91A1-E756E9924951}"/>
              </a:ext>
            </a:extLst>
          </p:cNvPr>
          <p:cNvSpPr/>
          <p:nvPr/>
        </p:nvSpPr>
        <p:spPr>
          <a:xfrm>
            <a:off x="7073900" y="979273"/>
            <a:ext cx="521403" cy="512013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8DB570-2AF0-BB6C-F107-E678B25BC7B2}"/>
              </a:ext>
            </a:extLst>
          </p:cNvPr>
          <p:cNvSpPr txBox="1"/>
          <p:nvPr/>
        </p:nvSpPr>
        <p:spPr>
          <a:xfrm>
            <a:off x="7124950" y="978122"/>
            <a:ext cx="41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A62F12-37C9-8777-883B-EA293CB28BC2}"/>
              </a:ext>
            </a:extLst>
          </p:cNvPr>
          <p:cNvSpPr/>
          <p:nvPr/>
        </p:nvSpPr>
        <p:spPr>
          <a:xfrm>
            <a:off x="3167492" y="5449703"/>
            <a:ext cx="521403" cy="512013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D8F2B8-20EF-535A-65A9-A690E274EBC5}"/>
              </a:ext>
            </a:extLst>
          </p:cNvPr>
          <p:cNvSpPr txBox="1"/>
          <p:nvPr/>
        </p:nvSpPr>
        <p:spPr>
          <a:xfrm>
            <a:off x="3218542" y="5448552"/>
            <a:ext cx="41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550FD43-DB5A-24A0-EDD1-3712CBAFB929}"/>
              </a:ext>
            </a:extLst>
          </p:cNvPr>
          <p:cNvSpPr/>
          <p:nvPr/>
        </p:nvSpPr>
        <p:spPr>
          <a:xfrm>
            <a:off x="3152727" y="5997206"/>
            <a:ext cx="521403" cy="512013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B51E26-2B18-8FD2-02C6-C1A42A7FFB3A}"/>
              </a:ext>
            </a:extLst>
          </p:cNvPr>
          <p:cNvSpPr txBox="1"/>
          <p:nvPr/>
        </p:nvSpPr>
        <p:spPr>
          <a:xfrm>
            <a:off x="3203777" y="5996055"/>
            <a:ext cx="41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F88B8E-5EB0-43EC-5DA5-1821E8F5ADDE}"/>
              </a:ext>
            </a:extLst>
          </p:cNvPr>
          <p:cNvSpPr txBox="1"/>
          <p:nvPr/>
        </p:nvSpPr>
        <p:spPr>
          <a:xfrm>
            <a:off x="277957" y="1575879"/>
            <a:ext cx="4130977" cy="647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ko-KR" sz="2000" b="1" i="0" u="none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ความสำเร็จในการ</a:t>
            </a:r>
            <a:r>
              <a:rPr kumimoji="0" lang="th-TH" altLang="ko-KR" sz="2000" b="1" i="0" u="none" strike="noStrike" kern="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ขับเคลื่อนการพัฒนางานบริการ </a:t>
            </a:r>
            <a:r>
              <a:rPr kumimoji="0" lang="en-US" altLang="ko-KR" sz="2000" b="1" i="0" u="none" strike="noStrike" kern="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Agenda</a:t>
            </a:r>
            <a:r>
              <a:rPr kumimoji="0" lang="en-US" altLang="ko-KR" sz="2000" b="1" i="0" u="none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</a:t>
            </a:r>
            <a:r>
              <a:rPr kumimoji="0" lang="th-TH" altLang="ko-KR" sz="2000" b="1" i="0" u="none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ตามมติคณะรัฐมนตรี </a:t>
            </a:r>
            <a:r>
              <a:rPr kumimoji="0" lang="th-TH" altLang="ko-KR" sz="2000" b="1" i="0" u="none" strike="noStrike" kern="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(12 งานบริการ) </a:t>
            </a:r>
            <a:endParaRPr kumimoji="0" lang="ko-KR" altLang="en-US" sz="2000" b="1" i="0" u="none" strike="noStrike" kern="0" cap="none" spc="-3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DDAB2D-BC29-2039-A16F-9DD023EC3BBA}"/>
              </a:ext>
            </a:extLst>
          </p:cNvPr>
          <p:cNvSpPr txBox="1"/>
          <p:nvPr/>
        </p:nvSpPr>
        <p:spPr>
          <a:xfrm>
            <a:off x="754867" y="943922"/>
            <a:ext cx="4112465" cy="59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การสร้างนวัตกรรมในการปรับปรุงกระบวนงาน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หรือการให้บริการ (</a:t>
            </a: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e-Service)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CEFB68-59EF-6F35-8C4B-03DD219EDE67}"/>
              </a:ext>
            </a:extLst>
          </p:cNvPr>
          <p:cNvCxnSpPr>
            <a:cxnSpLocks/>
          </p:cNvCxnSpPr>
          <p:nvPr/>
        </p:nvCxnSpPr>
        <p:spPr>
          <a:xfrm>
            <a:off x="264160" y="1564411"/>
            <a:ext cx="4343206" cy="0"/>
          </a:xfrm>
          <a:prstGeom prst="line">
            <a:avLst/>
          </a:prstGeom>
          <a:noFill/>
          <a:ln w="19050" cap="flat" cmpd="sng" algn="ctr">
            <a:solidFill>
              <a:srgbClr val="125AC4"/>
            </a:solidFill>
            <a:prstDash val="solid"/>
            <a:miter lim="800000"/>
            <a:headEnd type="none"/>
            <a:tailEnd type="oval"/>
          </a:ln>
          <a:effectLst/>
        </p:spPr>
      </p:cxnSp>
      <p:grpSp>
        <p:nvGrpSpPr>
          <p:cNvPr id="22" name="그룹 3">
            <a:extLst>
              <a:ext uri="{FF2B5EF4-FFF2-40B4-BE49-F238E27FC236}">
                <a16:creationId xmlns:a16="http://schemas.microsoft.com/office/drawing/2014/main" id="{0138C05F-A9C6-9766-2449-9954BE928B7C}"/>
              </a:ext>
            </a:extLst>
          </p:cNvPr>
          <p:cNvGrpSpPr/>
          <p:nvPr/>
        </p:nvGrpSpPr>
        <p:grpSpPr>
          <a:xfrm>
            <a:off x="3714464" y="4956179"/>
            <a:ext cx="4677286" cy="1593853"/>
            <a:chOff x="4636424" y="4702826"/>
            <a:chExt cx="2918420" cy="159385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8961280-F641-9581-5058-419F6D628F7E}"/>
                </a:ext>
              </a:extLst>
            </p:cNvPr>
            <p:cNvSpPr txBox="1"/>
            <p:nvPr/>
          </p:nvSpPr>
          <p:spPr>
            <a:xfrm>
              <a:off x="4685561" y="5372643"/>
              <a:ext cx="2842707" cy="924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3038" marR="0" lvl="0" indent="-173038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การเชื่อมโยงและ</a:t>
              </a:r>
              <a: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แบ่งปัน</a:t>
              </a:r>
              <a:r>
                <a:rPr lang="th-TH" altLang="ko-KR" sz="2000" b="1" kern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ข้อมูล</a:t>
              </a:r>
              <a: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 </a:t>
              </a:r>
              <a: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(</a:t>
              </a:r>
              <a:r>
                <a:rPr kumimoji="0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Sharing Data)</a:t>
              </a:r>
            </a:p>
            <a:p>
              <a:pPr marL="173038" marR="0" lvl="0" indent="-173038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การ</a:t>
              </a:r>
              <a: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พัฒนากระบวนการปฏิบัติงาน</a:t>
              </a:r>
              <a: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โดยการนำเทคโนโลยีดิจิทัลมาเป็นกลไกหลักในการดำเนินงาน (</a:t>
              </a:r>
              <a:r>
                <a:rPr kumimoji="0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Digitalize Process) 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CDE696A-159E-AAE6-5A64-869A9BD82129}"/>
                </a:ext>
              </a:extLst>
            </p:cNvPr>
            <p:cNvSpPr txBox="1"/>
            <p:nvPr/>
          </p:nvSpPr>
          <p:spPr>
            <a:xfrm>
              <a:off x="4636424" y="4702826"/>
              <a:ext cx="29081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2DCD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อื่น ๆ</a:t>
              </a:r>
              <a:endParaRPr kumimoji="0" lang="ko-KR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2DCDC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4F7EEE2-E5AF-4503-548F-008627556680}"/>
                </a:ext>
              </a:extLst>
            </p:cNvPr>
            <p:cNvCxnSpPr/>
            <p:nvPr/>
          </p:nvCxnSpPr>
          <p:spPr>
            <a:xfrm>
              <a:off x="4636424" y="5301523"/>
              <a:ext cx="2918420" cy="0"/>
            </a:xfrm>
            <a:prstGeom prst="line">
              <a:avLst/>
            </a:prstGeom>
            <a:noFill/>
            <a:ln w="19050" cap="flat" cmpd="sng" algn="ctr">
              <a:solidFill>
                <a:srgbClr val="02DCDC"/>
              </a:solidFill>
              <a:prstDash val="solid"/>
              <a:miter lim="800000"/>
              <a:headEnd type="oval"/>
              <a:tailEnd type="oval"/>
            </a:ln>
            <a:effectLst/>
          </p:spPr>
        </p:cxnSp>
      </p:grpSp>
      <p:grpSp>
        <p:nvGrpSpPr>
          <p:cNvPr id="23" name="그룹 7">
            <a:extLst>
              <a:ext uri="{FF2B5EF4-FFF2-40B4-BE49-F238E27FC236}">
                <a16:creationId xmlns:a16="http://schemas.microsoft.com/office/drawing/2014/main" id="{D6F5416C-F17A-99C4-0926-0D86F72CA472}"/>
              </a:ext>
            </a:extLst>
          </p:cNvPr>
          <p:cNvGrpSpPr/>
          <p:nvPr/>
        </p:nvGrpSpPr>
        <p:grpSpPr>
          <a:xfrm>
            <a:off x="7277197" y="955185"/>
            <a:ext cx="4708112" cy="3725516"/>
            <a:chOff x="-916" y="1605722"/>
            <a:chExt cx="4708112" cy="3725516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90C7FB1-6A22-42E1-B69A-64113544CE69}"/>
                </a:ext>
              </a:extLst>
            </p:cNvPr>
            <p:cNvSpPr txBox="1"/>
            <p:nvPr/>
          </p:nvSpPr>
          <p:spPr>
            <a:xfrm>
              <a:off x="206397" y="2745209"/>
              <a:ext cx="4500799" cy="2586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3038" marR="0" lvl="0" indent="-173038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การ</a:t>
              </a:r>
              <a:r>
                <a:rPr lang="th-TH" altLang="ko-KR" sz="2000" b="1" kern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พัฒนาระบบบัญชีข้อมูล (</a:t>
              </a:r>
              <a:r>
                <a:rPr lang="en-US" altLang="ko-KR" sz="2000" b="1" kern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Data Catalog) </a:t>
              </a:r>
              <a: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เพื่อนำไปสู่การเปิดเผยข้อมูลภาครัฐ (</a:t>
              </a:r>
              <a:r>
                <a:rPr kumimoji="0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Open Data) </a:t>
              </a:r>
              <a:endPara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  <a:p>
              <a:pPr marL="173038" marR="0" lvl="0" indent="-173038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th-TH" altLang="ko-KR" sz="2000" b="1" kern="0" dirty="0">
                  <a:solidFill>
                    <a:srgbClr val="000000"/>
                  </a:solidFill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นำชุดข้อมูลเปิด</a:t>
              </a:r>
              <a:r>
                <a:rPr lang="th-TH" altLang="ko-KR" sz="2000" b="1" kern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ลงทะเบียนในระบบบัญชีข้อมูลภาครัฐ (</a:t>
              </a:r>
              <a:r>
                <a:rPr lang="en-US" altLang="ko-KR" sz="2000" b="1" kern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Government Data Catalog)</a:t>
              </a:r>
              <a:endParaRPr lang="th-TH" altLang="ko-KR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173038" marR="0" lvl="0" indent="-173038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ดำเนินการต่อเนื่องจากปี </a:t>
              </a:r>
              <a:r>
                <a:rPr kumimoji="0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2565</a:t>
              </a:r>
              <a: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 โดยมีสำนักงานสถิติแห่งชาติ และสำนักงานพัฒนารัฐบาลดิจิทัล (องค์การมหาชน) เป็นเจ้าภาพ</a:t>
              </a:r>
            </a:p>
            <a:p>
              <a:pPr marL="173038" marR="0" lvl="0" indent="-173038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การจัดทำ</a:t>
              </a:r>
              <a:r>
                <a:rPr lang="th-TH" sz="2000" b="1" kern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ชุดข้อมูลตัวชี้วัดสำคัญ </a:t>
              </a:r>
              <a:r>
                <a:rPr lang="th-TH" sz="2000" b="1" kern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เช่น การรายงานการจัดอันดับขีดความสามารถในการแข่งขันของประเทศ โดย </a:t>
              </a:r>
              <a:r>
                <a:rPr lang="en-US" sz="2000" b="1" kern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IMD</a:t>
              </a:r>
              <a:endParaRPr lang="ko-KR" altLang="en-US" sz="2000" b="1" kern="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5AE241C-9B78-114E-8DFE-47672B9BA4F6}"/>
                </a:ext>
              </a:extLst>
            </p:cNvPr>
            <p:cNvSpPr txBox="1"/>
            <p:nvPr/>
          </p:nvSpPr>
          <p:spPr>
            <a:xfrm>
              <a:off x="324413" y="1605722"/>
              <a:ext cx="3983526" cy="1085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การพัฒนาระบบข้อมูลให้เป็นดิจิทัล (</a:t>
              </a:r>
              <a:r>
                <a:rPr kumimoji="0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Digitize Data) </a:t>
              </a:r>
              <a:b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</a:br>
              <a: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ทั้งข้อมูลที่ใช้ภายในหน่วยงาน และข้อมูลที่จะเผยแพร่</a:t>
              </a:r>
              <a:b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</a:br>
              <a: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สู่หน่วยงานภายนอก/สาธารณะ เพื่อนำไปสู่การเปิดเผย</a:t>
              </a:r>
              <a:b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</a:br>
              <a:r>
                <a:rPr kumimoji="0" lang="th-TH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ข้อมูลภาครัฐ (</a:t>
              </a:r>
              <a:r>
                <a:rPr kumimoji="0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Open Data)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DF42F46-736B-75CA-DB0D-4A830DB9430E}"/>
                </a:ext>
              </a:extLst>
            </p:cNvPr>
            <p:cNvCxnSpPr>
              <a:cxnSpLocks/>
            </p:cNvCxnSpPr>
            <p:nvPr/>
          </p:nvCxnSpPr>
          <p:spPr>
            <a:xfrm>
              <a:off x="-916" y="2692955"/>
              <a:ext cx="4539286" cy="0"/>
            </a:xfrm>
            <a:prstGeom prst="line">
              <a:avLst/>
            </a:prstGeom>
            <a:noFill/>
            <a:ln w="19050" cap="flat" cmpd="sng" algn="ctr">
              <a:solidFill>
                <a:srgbClr val="0F8FF7"/>
              </a:solidFill>
              <a:prstDash val="solid"/>
              <a:miter lim="800000"/>
              <a:headEnd type="oval"/>
              <a:tailEnd type="none"/>
            </a:ln>
            <a:effectLst/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DBD44C-1FD5-9928-2E57-D78B6E622BA1}"/>
              </a:ext>
            </a:extLst>
          </p:cNvPr>
          <p:cNvGrpSpPr/>
          <p:nvPr/>
        </p:nvGrpSpPr>
        <p:grpSpPr>
          <a:xfrm>
            <a:off x="4259672" y="1533476"/>
            <a:ext cx="3233772" cy="3374514"/>
            <a:chOff x="4542700" y="1484310"/>
            <a:chExt cx="3233772" cy="3374514"/>
          </a:xfrm>
        </p:grpSpPr>
        <p:grpSp>
          <p:nvGrpSpPr>
            <p:cNvPr id="54" name="그룹 8">
              <a:extLst>
                <a:ext uri="{FF2B5EF4-FFF2-40B4-BE49-F238E27FC236}">
                  <a16:creationId xmlns:a16="http://schemas.microsoft.com/office/drawing/2014/main" id="{E6F43E98-336B-474A-CE1F-5B4B5407EBA3}"/>
                </a:ext>
              </a:extLst>
            </p:cNvPr>
            <p:cNvGrpSpPr/>
            <p:nvPr/>
          </p:nvGrpSpPr>
          <p:grpSpPr>
            <a:xfrm rot="14400000">
              <a:off x="4392617" y="1634393"/>
              <a:ext cx="3374514" cy="3074347"/>
              <a:chOff x="4406922" y="1835575"/>
              <a:chExt cx="3374514" cy="3074347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id="{441BD0D8-3EAB-BBCC-252F-A5CA05F8D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191" y="1879651"/>
                <a:ext cx="2340560" cy="1687967"/>
              </a:xfrm>
              <a:custGeom>
                <a:avLst/>
                <a:gdLst>
                  <a:gd name="connsiteX0" fmla="*/ 1634846 w 2138022"/>
                  <a:gd name="connsiteY0" fmla="*/ 2638954 h 2647376"/>
                  <a:gd name="connsiteX1" fmla="*/ 1636616 w 2138022"/>
                  <a:gd name="connsiteY1" fmla="*/ 2641686 h 2647376"/>
                  <a:gd name="connsiteX2" fmla="*/ 1631537 w 2138022"/>
                  <a:gd name="connsiteY2" fmla="*/ 2647376 h 2647376"/>
                  <a:gd name="connsiteX3" fmla="*/ 1634846 w 2138022"/>
                  <a:gd name="connsiteY3" fmla="*/ 2638954 h 2647376"/>
                  <a:gd name="connsiteX4" fmla="*/ 191284 w 2138022"/>
                  <a:gd name="connsiteY4" fmla="*/ 0 h 2647376"/>
                  <a:gd name="connsiteX5" fmla="*/ 1429002 w 2138022"/>
                  <a:gd name="connsiteY5" fmla="*/ 0 h 2647376"/>
                  <a:gd name="connsiteX6" fmla="*/ 1680296 w 2138022"/>
                  <a:gd name="connsiteY6" fmla="*/ 146243 h 2647376"/>
                  <a:gd name="connsiteX7" fmla="*/ 2138022 w 2138022"/>
                  <a:gd name="connsiteY7" fmla="*/ 939458 h 2647376"/>
                  <a:gd name="connsiteX8" fmla="*/ 1207798 w 2138022"/>
                  <a:gd name="connsiteY8" fmla="*/ 1541901 h 2647376"/>
                  <a:gd name="connsiteX9" fmla="*/ 491337 w 2138022"/>
                  <a:gd name="connsiteY9" fmla="*/ 299986 h 2647376"/>
                  <a:gd name="connsiteX10" fmla="*/ 0 w 2138022"/>
                  <a:gd name="connsiteY10" fmla="*/ 74996 h 2647376"/>
                  <a:gd name="connsiteX11" fmla="*/ 191284 w 2138022"/>
                  <a:gd name="connsiteY11" fmla="*/ 0 h 2647376"/>
                  <a:gd name="connsiteX0" fmla="*/ 1631537 w 2138022"/>
                  <a:gd name="connsiteY0" fmla="*/ 2647376 h 2647376"/>
                  <a:gd name="connsiteX1" fmla="*/ 1636616 w 2138022"/>
                  <a:gd name="connsiteY1" fmla="*/ 2641686 h 2647376"/>
                  <a:gd name="connsiteX2" fmla="*/ 1631537 w 2138022"/>
                  <a:gd name="connsiteY2" fmla="*/ 2647376 h 2647376"/>
                  <a:gd name="connsiteX3" fmla="*/ 191284 w 2138022"/>
                  <a:gd name="connsiteY3" fmla="*/ 0 h 2647376"/>
                  <a:gd name="connsiteX4" fmla="*/ 1429002 w 2138022"/>
                  <a:gd name="connsiteY4" fmla="*/ 0 h 2647376"/>
                  <a:gd name="connsiteX5" fmla="*/ 1680296 w 2138022"/>
                  <a:gd name="connsiteY5" fmla="*/ 146243 h 2647376"/>
                  <a:gd name="connsiteX6" fmla="*/ 2138022 w 2138022"/>
                  <a:gd name="connsiteY6" fmla="*/ 939458 h 2647376"/>
                  <a:gd name="connsiteX7" fmla="*/ 1207798 w 2138022"/>
                  <a:gd name="connsiteY7" fmla="*/ 1541901 h 2647376"/>
                  <a:gd name="connsiteX8" fmla="*/ 491337 w 2138022"/>
                  <a:gd name="connsiteY8" fmla="*/ 299986 h 2647376"/>
                  <a:gd name="connsiteX9" fmla="*/ 0 w 2138022"/>
                  <a:gd name="connsiteY9" fmla="*/ 74996 h 2647376"/>
                  <a:gd name="connsiteX10" fmla="*/ 191284 w 2138022"/>
                  <a:gd name="connsiteY10" fmla="*/ 0 h 2647376"/>
                  <a:gd name="connsiteX0" fmla="*/ 191284 w 2138022"/>
                  <a:gd name="connsiteY0" fmla="*/ 0 h 1541901"/>
                  <a:gd name="connsiteX1" fmla="*/ 1429002 w 2138022"/>
                  <a:gd name="connsiteY1" fmla="*/ 0 h 1541901"/>
                  <a:gd name="connsiteX2" fmla="*/ 1680296 w 2138022"/>
                  <a:gd name="connsiteY2" fmla="*/ 146243 h 1541901"/>
                  <a:gd name="connsiteX3" fmla="*/ 2138022 w 2138022"/>
                  <a:gd name="connsiteY3" fmla="*/ 939458 h 1541901"/>
                  <a:gd name="connsiteX4" fmla="*/ 1207798 w 2138022"/>
                  <a:gd name="connsiteY4" fmla="*/ 1541901 h 1541901"/>
                  <a:gd name="connsiteX5" fmla="*/ 491337 w 2138022"/>
                  <a:gd name="connsiteY5" fmla="*/ 299986 h 1541901"/>
                  <a:gd name="connsiteX6" fmla="*/ 0 w 2138022"/>
                  <a:gd name="connsiteY6" fmla="*/ 74996 h 1541901"/>
                  <a:gd name="connsiteX7" fmla="*/ 191284 w 2138022"/>
                  <a:gd name="connsiteY7" fmla="*/ 0 h 154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38022" h="1541901">
                    <a:moveTo>
                      <a:pt x="191284" y="0"/>
                    </a:moveTo>
                    <a:lnTo>
                      <a:pt x="1429002" y="0"/>
                    </a:lnTo>
                    <a:cubicBezTo>
                      <a:pt x="1522768" y="0"/>
                      <a:pt x="1635288" y="67497"/>
                      <a:pt x="1680296" y="146243"/>
                    </a:cubicBezTo>
                    <a:lnTo>
                      <a:pt x="2138022" y="939458"/>
                    </a:lnTo>
                    <a:lnTo>
                      <a:pt x="1207798" y="1541901"/>
                    </a:lnTo>
                    <a:lnTo>
                      <a:pt x="491337" y="299986"/>
                    </a:lnTo>
                    <a:cubicBezTo>
                      <a:pt x="360063" y="71247"/>
                      <a:pt x="168780" y="-3750"/>
                      <a:pt x="0" y="74996"/>
                    </a:cubicBezTo>
                    <a:cubicBezTo>
                      <a:pt x="56260" y="29999"/>
                      <a:pt x="127523" y="0"/>
                      <a:pt x="19128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25AC4"/>
                  </a:gs>
                  <a:gs pos="59000">
                    <a:srgbClr val="125AC4">
                      <a:lumMod val="98000"/>
                    </a:srgbClr>
                  </a:gs>
                  <a:gs pos="88000">
                    <a:srgbClr val="125AC4">
                      <a:lumMod val="3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endParaRPr>
              </a:p>
            </p:txBody>
          </p:sp>
          <p:sp>
            <p:nvSpPr>
              <p:cNvPr id="65" name="Freeform 74">
                <a:extLst>
                  <a:ext uri="{FF2B5EF4-FFF2-40B4-BE49-F238E27FC236}">
                    <a16:creationId xmlns:a16="http://schemas.microsoft.com/office/drawing/2014/main" id="{16EB8E14-B0F0-01D7-8E82-0582DB742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8400" y="3682379"/>
                <a:ext cx="1310149" cy="1227543"/>
              </a:xfrm>
              <a:custGeom>
                <a:avLst/>
                <a:gdLst>
                  <a:gd name="connsiteX0" fmla="*/ 0 w 1196777"/>
                  <a:gd name="connsiteY0" fmla="*/ 5276 h 1121319"/>
                  <a:gd name="connsiteX1" fmla="*/ 308095 w 1196777"/>
                  <a:gd name="connsiteY1" fmla="*/ 15507 h 1121319"/>
                  <a:gd name="connsiteX2" fmla="*/ 560126 w 1196777"/>
                  <a:gd name="connsiteY2" fmla="*/ 176723 h 1121319"/>
                  <a:gd name="connsiteX3" fmla="*/ 1065618 w 1196777"/>
                  <a:gd name="connsiteY3" fmla="*/ 176723 h 1121319"/>
                  <a:gd name="connsiteX4" fmla="*/ 1196777 w 1196777"/>
                  <a:gd name="connsiteY4" fmla="*/ 165439 h 1121319"/>
                  <a:gd name="connsiteX5" fmla="*/ 731862 w 1196777"/>
                  <a:gd name="connsiteY5" fmla="*/ 975149 h 1121319"/>
                  <a:gd name="connsiteX6" fmla="*/ 476687 w 1196777"/>
                  <a:gd name="connsiteY6" fmla="*/ 1121319 h 1121319"/>
                  <a:gd name="connsiteX7" fmla="*/ 28575 w 1196777"/>
                  <a:gd name="connsiteY7" fmla="*/ 1121319 h 1121319"/>
                  <a:gd name="connsiteX8" fmla="*/ 0 w 1196777"/>
                  <a:gd name="connsiteY8" fmla="*/ 5276 h 1121319"/>
                  <a:gd name="connsiteX0" fmla="*/ 0 w 1196777"/>
                  <a:gd name="connsiteY0" fmla="*/ 5276 h 1121319"/>
                  <a:gd name="connsiteX1" fmla="*/ 498595 w 1196777"/>
                  <a:gd name="connsiteY1" fmla="*/ 15507 h 1121319"/>
                  <a:gd name="connsiteX2" fmla="*/ 560126 w 1196777"/>
                  <a:gd name="connsiteY2" fmla="*/ 176723 h 1121319"/>
                  <a:gd name="connsiteX3" fmla="*/ 1065618 w 1196777"/>
                  <a:gd name="connsiteY3" fmla="*/ 176723 h 1121319"/>
                  <a:gd name="connsiteX4" fmla="*/ 1196777 w 1196777"/>
                  <a:gd name="connsiteY4" fmla="*/ 165439 h 1121319"/>
                  <a:gd name="connsiteX5" fmla="*/ 731862 w 1196777"/>
                  <a:gd name="connsiteY5" fmla="*/ 975149 h 1121319"/>
                  <a:gd name="connsiteX6" fmla="*/ 476687 w 1196777"/>
                  <a:gd name="connsiteY6" fmla="*/ 1121319 h 1121319"/>
                  <a:gd name="connsiteX7" fmla="*/ 28575 w 1196777"/>
                  <a:gd name="connsiteY7" fmla="*/ 1121319 h 1121319"/>
                  <a:gd name="connsiteX8" fmla="*/ 0 w 1196777"/>
                  <a:gd name="connsiteY8" fmla="*/ 5276 h 1121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777" h="1121319">
                    <a:moveTo>
                      <a:pt x="0" y="5276"/>
                    </a:moveTo>
                    <a:cubicBezTo>
                      <a:pt x="119762" y="6915"/>
                      <a:pt x="405241" y="-13067"/>
                      <a:pt x="498595" y="15507"/>
                    </a:cubicBezTo>
                    <a:cubicBezTo>
                      <a:pt x="591949" y="44081"/>
                      <a:pt x="465622" y="149854"/>
                      <a:pt x="560126" y="176723"/>
                    </a:cubicBezTo>
                    <a:cubicBezTo>
                      <a:pt x="654630" y="203592"/>
                      <a:pt x="897121" y="176723"/>
                      <a:pt x="1065618" y="176723"/>
                    </a:cubicBezTo>
                    <a:cubicBezTo>
                      <a:pt x="1171631" y="174907"/>
                      <a:pt x="1155629" y="172962"/>
                      <a:pt x="1196777" y="165439"/>
                    </a:cubicBezTo>
                    <a:lnTo>
                      <a:pt x="731862" y="975149"/>
                    </a:lnTo>
                    <a:cubicBezTo>
                      <a:pt x="682999" y="1057637"/>
                      <a:pt x="570413" y="1121319"/>
                      <a:pt x="476687" y="1121319"/>
                    </a:cubicBezTo>
                    <a:lnTo>
                      <a:pt x="28575" y="1121319"/>
                    </a:lnTo>
                    <a:cubicBezTo>
                      <a:pt x="28575" y="749305"/>
                      <a:pt x="0" y="377290"/>
                      <a:pt x="0" y="527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85F2"/>
                  </a:gs>
                  <a:gs pos="30000">
                    <a:srgbClr val="0085F2"/>
                  </a:gs>
                  <a:gs pos="62000">
                    <a:srgbClr val="0085F2">
                      <a:lumMod val="57000"/>
                    </a:srgbClr>
                  </a:gs>
                </a:gsLst>
                <a:lin ang="204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endParaRPr>
              </a:p>
            </p:txBody>
          </p:sp>
          <p:sp>
            <p:nvSpPr>
              <p:cNvPr id="66" name="Freeform 12">
                <a:extLst>
                  <a:ext uri="{FF2B5EF4-FFF2-40B4-BE49-F238E27FC236}">
                    <a16:creationId xmlns:a16="http://schemas.microsoft.com/office/drawing/2014/main" id="{558CB022-36F8-8AE7-BBBF-D64BE8AB3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6922" y="1835575"/>
                <a:ext cx="2598140" cy="2900532"/>
              </a:xfrm>
              <a:custGeom>
                <a:avLst/>
                <a:gdLst>
                  <a:gd name="T0" fmla="*/ 13 w 630"/>
                  <a:gd name="T1" fmla="*/ 406 h 704"/>
                  <a:gd name="T2" fmla="*/ 177 w 630"/>
                  <a:gd name="T3" fmla="*/ 692 h 704"/>
                  <a:gd name="T4" fmla="*/ 186 w 630"/>
                  <a:gd name="T5" fmla="*/ 704 h 704"/>
                  <a:gd name="T6" fmla="*/ 199 w 630"/>
                  <a:gd name="T7" fmla="*/ 591 h 704"/>
                  <a:gd name="T8" fmla="*/ 492 w 630"/>
                  <a:gd name="T9" fmla="*/ 83 h 704"/>
                  <a:gd name="T10" fmla="*/ 630 w 630"/>
                  <a:gd name="T11" fmla="*/ 27 h 704"/>
                  <a:gd name="T12" fmla="*/ 575 w 630"/>
                  <a:gd name="T13" fmla="*/ 3 h 704"/>
                  <a:gd name="T14" fmla="*/ 245 w 630"/>
                  <a:gd name="T15" fmla="*/ 3 h 704"/>
                  <a:gd name="T16" fmla="*/ 177 w 630"/>
                  <a:gd name="T17" fmla="*/ 43 h 704"/>
                  <a:gd name="T18" fmla="*/ 13 w 630"/>
                  <a:gd name="T19" fmla="*/ 328 h 704"/>
                  <a:gd name="T20" fmla="*/ 13 w 630"/>
                  <a:gd name="T21" fmla="*/ 406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0" h="704">
                    <a:moveTo>
                      <a:pt x="13" y="406"/>
                    </a:moveTo>
                    <a:cubicBezTo>
                      <a:pt x="177" y="692"/>
                      <a:pt x="177" y="692"/>
                      <a:pt x="177" y="692"/>
                    </a:cubicBezTo>
                    <a:cubicBezTo>
                      <a:pt x="180" y="696"/>
                      <a:pt x="183" y="700"/>
                      <a:pt x="186" y="704"/>
                    </a:cubicBezTo>
                    <a:cubicBezTo>
                      <a:pt x="171" y="674"/>
                      <a:pt x="174" y="634"/>
                      <a:pt x="199" y="591"/>
                    </a:cubicBezTo>
                    <a:cubicBezTo>
                      <a:pt x="492" y="83"/>
                      <a:pt x="492" y="83"/>
                      <a:pt x="492" y="83"/>
                    </a:cubicBezTo>
                    <a:cubicBezTo>
                      <a:pt x="529" y="19"/>
                      <a:pt x="583" y="0"/>
                      <a:pt x="630" y="27"/>
                    </a:cubicBezTo>
                    <a:cubicBezTo>
                      <a:pt x="615" y="13"/>
                      <a:pt x="593" y="3"/>
                      <a:pt x="575" y="3"/>
                    </a:cubicBezTo>
                    <a:cubicBezTo>
                      <a:pt x="245" y="3"/>
                      <a:pt x="245" y="3"/>
                      <a:pt x="245" y="3"/>
                    </a:cubicBezTo>
                    <a:cubicBezTo>
                      <a:pt x="220" y="3"/>
                      <a:pt x="190" y="21"/>
                      <a:pt x="177" y="43"/>
                    </a:cubicBezTo>
                    <a:cubicBezTo>
                      <a:pt x="13" y="328"/>
                      <a:pt x="13" y="328"/>
                      <a:pt x="13" y="328"/>
                    </a:cubicBezTo>
                    <a:cubicBezTo>
                      <a:pt x="0" y="350"/>
                      <a:pt x="0" y="385"/>
                      <a:pt x="13" y="40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FFBFD">
                      <a:lumMod val="48000"/>
                    </a:srgbClr>
                  </a:gs>
                  <a:gs pos="100000">
                    <a:srgbClr val="1FFBFD">
                      <a:lumMod val="76000"/>
                      <a:lumOff val="24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endParaRPr>
              </a:p>
            </p:txBody>
          </p:sp>
          <p:sp>
            <p:nvSpPr>
              <p:cNvPr id="67" name="Freeform 24">
                <a:extLst>
                  <a:ext uri="{FF2B5EF4-FFF2-40B4-BE49-F238E27FC236}">
                    <a16:creationId xmlns:a16="http://schemas.microsoft.com/office/drawing/2014/main" id="{1686F6AF-DEFC-8F93-FD50-DBE128E5D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7809" y="3490069"/>
                <a:ext cx="1940702" cy="1419853"/>
              </a:xfrm>
              <a:custGeom>
                <a:avLst/>
                <a:gdLst/>
                <a:ahLst/>
                <a:cxnLst/>
                <a:rect l="l" t="t" r="r" b="b"/>
                <a:pathLst>
                  <a:path w="1772766" h="1296988">
                    <a:moveTo>
                      <a:pt x="0" y="0"/>
                    </a:moveTo>
                    <a:cubicBezTo>
                      <a:pt x="63722" y="116210"/>
                      <a:pt x="202597" y="191176"/>
                      <a:pt x="401193" y="191176"/>
                    </a:cubicBezTo>
                    <a:cubicBezTo>
                      <a:pt x="401193" y="191176"/>
                      <a:pt x="1311793" y="171842"/>
                      <a:pt x="1772766" y="182552"/>
                    </a:cubicBezTo>
                    <a:lnTo>
                      <a:pt x="1772766" y="1296988"/>
                    </a:lnTo>
                    <a:lnTo>
                      <a:pt x="900113" y="1296988"/>
                    </a:lnTo>
                    <a:cubicBezTo>
                      <a:pt x="817531" y="1296988"/>
                      <a:pt x="720090" y="1248222"/>
                      <a:pt x="667512" y="1180778"/>
                    </a:cubicBezTo>
                    <a:cubicBezTo>
                      <a:pt x="656368" y="1169494"/>
                      <a:pt x="652367" y="1158340"/>
                      <a:pt x="644938" y="1150818"/>
                    </a:cubicBezTo>
                    <a:lnTo>
                      <a:pt x="510064" y="914636"/>
                    </a:lnTo>
                    <a:lnTo>
                      <a:pt x="168878" y="326063"/>
                    </a:lnTo>
                    <a:lnTo>
                      <a:pt x="26289" y="78727"/>
                    </a:lnTo>
                    <a:cubicBezTo>
                      <a:pt x="14859" y="56289"/>
                      <a:pt x="3715" y="29961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85F2"/>
                  </a:gs>
                  <a:gs pos="50000">
                    <a:srgbClr val="0085F2"/>
                  </a:gs>
                  <a:gs pos="100000">
                    <a:srgbClr val="0085F2">
                      <a:lumMod val="79000"/>
                      <a:lumOff val="21000"/>
                    </a:srgb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endParaRPr>
              </a:p>
            </p:txBody>
          </p:sp>
          <p:sp>
            <p:nvSpPr>
              <p:cNvPr id="68" name="Freeform 20">
                <a:extLst>
                  <a:ext uri="{FF2B5EF4-FFF2-40B4-BE49-F238E27FC236}">
                    <a16:creationId xmlns:a16="http://schemas.microsoft.com/office/drawing/2014/main" id="{FD3B38A5-3317-EBEB-4F13-B57DBFFC9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7210" y="2338392"/>
                <a:ext cx="1544226" cy="2461419"/>
              </a:xfrm>
              <a:custGeom>
                <a:avLst/>
                <a:gdLst/>
                <a:ahLst/>
                <a:cxnLst/>
                <a:rect l="l" t="t" r="r" b="b"/>
                <a:pathLst>
                  <a:path w="1410598" h="2248423">
                    <a:moveTo>
                      <a:pt x="937565" y="0"/>
                    </a:moveTo>
                    <a:cubicBezTo>
                      <a:pt x="1027835" y="156432"/>
                      <a:pt x="1173982" y="409698"/>
                      <a:pt x="1410598" y="819740"/>
                    </a:cubicBezTo>
                    <a:cubicBezTo>
                      <a:pt x="1459356" y="902236"/>
                      <a:pt x="1459356" y="1033480"/>
                      <a:pt x="1410598" y="1112226"/>
                    </a:cubicBezTo>
                    <a:cubicBezTo>
                      <a:pt x="1410598" y="1112226"/>
                      <a:pt x="1410598" y="1112226"/>
                      <a:pt x="791739" y="2184676"/>
                    </a:cubicBezTo>
                    <a:cubicBezTo>
                      <a:pt x="780487" y="2207175"/>
                      <a:pt x="761733" y="2229674"/>
                      <a:pt x="742980" y="2248423"/>
                    </a:cubicBezTo>
                    <a:cubicBezTo>
                      <a:pt x="810492" y="2135928"/>
                      <a:pt x="802991" y="1978436"/>
                      <a:pt x="701723" y="1805944"/>
                    </a:cubicBezTo>
                    <a:cubicBezTo>
                      <a:pt x="701723" y="1805944"/>
                      <a:pt x="701723" y="1805944"/>
                      <a:pt x="0" y="5895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125AC4">
                      <a:lumMod val="77000"/>
                      <a:lumOff val="23000"/>
                    </a:srgbClr>
                  </a:gs>
                  <a:gs pos="50000">
                    <a:srgbClr val="125AC4"/>
                  </a:gs>
                  <a:gs pos="100000">
                    <a:srgbClr val="125AC4"/>
                  </a:gs>
                </a:gsLst>
                <a:lin ang="135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EAA98F2-C0C3-21A7-217B-7549AB2EB6A7}"/>
                </a:ext>
              </a:extLst>
            </p:cNvPr>
            <p:cNvGrpSpPr/>
            <p:nvPr/>
          </p:nvGrpSpPr>
          <p:grpSpPr>
            <a:xfrm>
              <a:off x="4555535" y="2025616"/>
              <a:ext cx="3220937" cy="2675299"/>
              <a:chOff x="4555535" y="2025616"/>
              <a:chExt cx="3220937" cy="2675299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B2E9810-099D-F75E-9FAF-63CC8645C379}"/>
                  </a:ext>
                </a:extLst>
              </p:cNvPr>
              <p:cNvSpPr txBox="1"/>
              <p:nvPr/>
            </p:nvSpPr>
            <p:spPr>
              <a:xfrm rot="1796081">
                <a:off x="4555535" y="2632108"/>
                <a:ext cx="12240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H SarabunPSK" panose="020B0500040200020003" pitchFamily="34" charset="-34"/>
                    <a:ea typeface="Arial Unicode MS"/>
                    <a:cs typeface="TH SarabunPSK" panose="020B0500040200020003" pitchFamily="34" charset="-34"/>
                  </a:rPr>
                  <a:t>e-Service</a:t>
                </a:r>
                <a:endParaRPr kumimoji="0" lang="ko-KR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27E65A9-984F-F4E2-F000-294447F910C9}"/>
                  </a:ext>
                </a:extLst>
              </p:cNvPr>
              <p:cNvSpPr txBox="1"/>
              <p:nvPr/>
            </p:nvSpPr>
            <p:spPr>
              <a:xfrm rot="19719727">
                <a:off x="6486109" y="2708479"/>
                <a:ext cx="1290363" cy="793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H SarabunPSK" panose="020B0500040200020003" pitchFamily="34" charset="-34"/>
                    <a:ea typeface="Arial Unicode MS"/>
                    <a:cs typeface="TH SarabunPSK" panose="020B0500040200020003" pitchFamily="34" charset="-34"/>
                  </a:rPr>
                  <a:t>Open Data</a:t>
                </a:r>
                <a:endParaRPr kumimoji="0" lang="ko-KR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B561B67-6B56-9867-ED89-776E1E5EE95D}"/>
                  </a:ext>
                </a:extLst>
              </p:cNvPr>
              <p:cNvSpPr txBox="1"/>
              <p:nvPr/>
            </p:nvSpPr>
            <p:spPr>
              <a:xfrm>
                <a:off x="5300166" y="4177695"/>
                <a:ext cx="15820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ko-K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H SarabunPSK" panose="020B0500040200020003" pitchFamily="34" charset="-34"/>
                    <a:ea typeface="Arial Unicode MS"/>
                    <a:cs typeface="TH SarabunPSK" panose="020B0500040200020003" pitchFamily="34" charset="-34"/>
                  </a:rPr>
                  <a:t>อื่น ๆ</a:t>
                </a:r>
                <a:endParaRPr kumimoji="0" lang="ko-KR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59" name="Graphic 58" descr="Double Tap Gesture with solid fill">
                <a:extLst>
                  <a:ext uri="{FF2B5EF4-FFF2-40B4-BE49-F238E27FC236}">
                    <a16:creationId xmlns:a16="http://schemas.microsoft.com/office/drawing/2014/main" id="{D638F4FF-27AB-5DE2-09B4-BA3B23F32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686829" y="3597102"/>
                <a:ext cx="619082" cy="61908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0" name="Graphic 59" descr="Internet Banking with solid fill">
                <a:extLst>
                  <a:ext uri="{FF2B5EF4-FFF2-40B4-BE49-F238E27FC236}">
                    <a16:creationId xmlns:a16="http://schemas.microsoft.com/office/drawing/2014/main" id="{602CD3CE-E898-4439-FA72-E7B7AC8CB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789429">
                <a:off x="5125442" y="2025616"/>
                <a:ext cx="696163" cy="69616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61" name="Google Shape;6352;p139">
                <a:extLst>
                  <a:ext uri="{FF2B5EF4-FFF2-40B4-BE49-F238E27FC236}">
                    <a16:creationId xmlns:a16="http://schemas.microsoft.com/office/drawing/2014/main" id="{7FD6A6FD-460D-5E16-F8C5-60ECBBFAE92D}"/>
                  </a:ext>
                </a:extLst>
              </p:cNvPr>
              <p:cNvGrpSpPr/>
              <p:nvPr/>
            </p:nvGrpSpPr>
            <p:grpSpPr>
              <a:xfrm rot="19691140">
                <a:off x="6459147" y="2205509"/>
                <a:ext cx="548640" cy="548640"/>
                <a:chOff x="-47160325" y="1974175"/>
                <a:chExt cx="301700" cy="300100"/>
              </a:xfrm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2" name="Google Shape;6353;p139">
                  <a:extLst>
                    <a:ext uri="{FF2B5EF4-FFF2-40B4-BE49-F238E27FC236}">
                      <a16:creationId xmlns:a16="http://schemas.microsoft.com/office/drawing/2014/main" id="{9B945E3A-BF41-7296-ADDC-1623C409EBCE}"/>
                    </a:ext>
                  </a:extLst>
                </p:cNvPr>
                <p:cNvSpPr/>
                <p:nvPr/>
              </p:nvSpPr>
              <p:spPr>
                <a:xfrm>
                  <a:off x="-47160325" y="1974175"/>
                  <a:ext cx="301700" cy="30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8" h="12004" extrusionOk="0">
                      <a:moveTo>
                        <a:pt x="8539" y="1166"/>
                      </a:moveTo>
                      <a:lnTo>
                        <a:pt x="9452" y="2080"/>
                      </a:lnTo>
                      <a:lnTo>
                        <a:pt x="8539" y="2080"/>
                      </a:lnTo>
                      <a:lnTo>
                        <a:pt x="8539" y="1166"/>
                      </a:lnTo>
                      <a:close/>
                      <a:moveTo>
                        <a:pt x="7846" y="693"/>
                      </a:moveTo>
                      <a:lnTo>
                        <a:pt x="7846" y="2489"/>
                      </a:lnTo>
                      <a:cubicBezTo>
                        <a:pt x="7846" y="2678"/>
                        <a:pt x="8003" y="2836"/>
                        <a:pt x="8192" y="2836"/>
                      </a:cubicBezTo>
                      <a:lnTo>
                        <a:pt x="9957" y="2836"/>
                      </a:lnTo>
                      <a:lnTo>
                        <a:pt x="9957" y="4254"/>
                      </a:lnTo>
                      <a:lnTo>
                        <a:pt x="4916" y="4254"/>
                      </a:lnTo>
                      <a:lnTo>
                        <a:pt x="4538" y="3434"/>
                      </a:lnTo>
                      <a:cubicBezTo>
                        <a:pt x="4349" y="3056"/>
                        <a:pt x="3971" y="2836"/>
                        <a:pt x="3593" y="2836"/>
                      </a:cubicBezTo>
                      <a:lnTo>
                        <a:pt x="2206" y="2836"/>
                      </a:lnTo>
                      <a:lnTo>
                        <a:pt x="2206" y="693"/>
                      </a:lnTo>
                      <a:close/>
                      <a:moveTo>
                        <a:pt x="3561" y="3529"/>
                      </a:moveTo>
                      <a:cubicBezTo>
                        <a:pt x="3656" y="3529"/>
                        <a:pt x="3782" y="3623"/>
                        <a:pt x="3876" y="3718"/>
                      </a:cubicBezTo>
                      <a:lnTo>
                        <a:pt x="4380" y="4758"/>
                      </a:lnTo>
                      <a:cubicBezTo>
                        <a:pt x="4443" y="4884"/>
                        <a:pt x="4569" y="4947"/>
                        <a:pt x="4695" y="4947"/>
                      </a:cubicBezTo>
                      <a:lnTo>
                        <a:pt x="11028" y="4947"/>
                      </a:lnTo>
                      <a:cubicBezTo>
                        <a:pt x="11248" y="4947"/>
                        <a:pt x="11406" y="5104"/>
                        <a:pt x="11406" y="5293"/>
                      </a:cubicBezTo>
                      <a:lnTo>
                        <a:pt x="11406" y="10933"/>
                      </a:lnTo>
                      <a:lnTo>
                        <a:pt x="11343" y="10933"/>
                      </a:lnTo>
                      <a:cubicBezTo>
                        <a:pt x="11343" y="11153"/>
                        <a:pt x="11185" y="11311"/>
                        <a:pt x="10996" y="11311"/>
                      </a:cubicBezTo>
                      <a:lnTo>
                        <a:pt x="1104" y="11311"/>
                      </a:lnTo>
                      <a:cubicBezTo>
                        <a:pt x="915" y="11311"/>
                        <a:pt x="757" y="11153"/>
                        <a:pt x="757" y="10933"/>
                      </a:cubicBezTo>
                      <a:lnTo>
                        <a:pt x="757" y="3875"/>
                      </a:lnTo>
                      <a:cubicBezTo>
                        <a:pt x="757" y="3686"/>
                        <a:pt x="915" y="3529"/>
                        <a:pt x="1104" y="3529"/>
                      </a:cubicBezTo>
                      <a:close/>
                      <a:moveTo>
                        <a:pt x="1797" y="0"/>
                      </a:moveTo>
                      <a:cubicBezTo>
                        <a:pt x="1576" y="0"/>
                        <a:pt x="1419" y="158"/>
                        <a:pt x="1419" y="347"/>
                      </a:cubicBezTo>
                      <a:lnTo>
                        <a:pt x="1419" y="2836"/>
                      </a:lnTo>
                      <a:lnTo>
                        <a:pt x="1072" y="2836"/>
                      </a:lnTo>
                      <a:cubicBezTo>
                        <a:pt x="474" y="2836"/>
                        <a:pt x="1" y="3308"/>
                        <a:pt x="1" y="3907"/>
                      </a:cubicBezTo>
                      <a:lnTo>
                        <a:pt x="1" y="10933"/>
                      </a:lnTo>
                      <a:cubicBezTo>
                        <a:pt x="1" y="11531"/>
                        <a:pt x="474" y="12004"/>
                        <a:pt x="1072" y="12004"/>
                      </a:cubicBezTo>
                      <a:lnTo>
                        <a:pt x="10965" y="12004"/>
                      </a:lnTo>
                      <a:cubicBezTo>
                        <a:pt x="11563" y="12004"/>
                        <a:pt x="12036" y="11531"/>
                        <a:pt x="12036" y="10933"/>
                      </a:cubicBezTo>
                      <a:lnTo>
                        <a:pt x="12036" y="5325"/>
                      </a:lnTo>
                      <a:cubicBezTo>
                        <a:pt x="12067" y="4726"/>
                        <a:pt x="11595" y="4254"/>
                        <a:pt x="10996" y="4254"/>
                      </a:cubicBezTo>
                      <a:lnTo>
                        <a:pt x="10650" y="4254"/>
                      </a:lnTo>
                      <a:lnTo>
                        <a:pt x="10650" y="2489"/>
                      </a:lnTo>
                      <a:cubicBezTo>
                        <a:pt x="10650" y="2395"/>
                        <a:pt x="10618" y="2269"/>
                        <a:pt x="10524" y="2237"/>
                      </a:cubicBezTo>
                      <a:lnTo>
                        <a:pt x="8413" y="126"/>
                      </a:lnTo>
                      <a:cubicBezTo>
                        <a:pt x="8318" y="32"/>
                        <a:pt x="8255" y="0"/>
                        <a:pt x="816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63" name="Google Shape;6354;p139">
                  <a:extLst>
                    <a:ext uri="{FF2B5EF4-FFF2-40B4-BE49-F238E27FC236}">
                      <a16:creationId xmlns:a16="http://schemas.microsoft.com/office/drawing/2014/main" id="{998B159C-63DA-4938-2376-73A6F671D3A6}"/>
                    </a:ext>
                  </a:extLst>
                </p:cNvPr>
                <p:cNvSpPr/>
                <p:nvPr/>
              </p:nvSpPr>
              <p:spPr>
                <a:xfrm>
                  <a:off x="-47070525" y="2115150"/>
                  <a:ext cx="123675" cy="1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7" h="4947" extrusionOk="0">
                      <a:moveTo>
                        <a:pt x="1796" y="694"/>
                      </a:moveTo>
                      <a:cubicBezTo>
                        <a:pt x="2269" y="694"/>
                        <a:pt x="2678" y="977"/>
                        <a:pt x="2804" y="1418"/>
                      </a:cubicBezTo>
                      <a:lnTo>
                        <a:pt x="1796" y="1418"/>
                      </a:lnTo>
                      <a:cubicBezTo>
                        <a:pt x="1607" y="1418"/>
                        <a:pt x="1450" y="1576"/>
                        <a:pt x="1450" y="1765"/>
                      </a:cubicBezTo>
                      <a:lnTo>
                        <a:pt x="1450" y="2742"/>
                      </a:lnTo>
                      <a:cubicBezTo>
                        <a:pt x="1009" y="2584"/>
                        <a:pt x="757" y="2175"/>
                        <a:pt x="757" y="1765"/>
                      </a:cubicBezTo>
                      <a:cubicBezTo>
                        <a:pt x="757" y="1166"/>
                        <a:pt x="1229" y="694"/>
                        <a:pt x="1796" y="694"/>
                      </a:cubicBezTo>
                      <a:close/>
                      <a:moveTo>
                        <a:pt x="2804" y="2112"/>
                      </a:moveTo>
                      <a:cubicBezTo>
                        <a:pt x="2678" y="2427"/>
                        <a:pt x="2426" y="2679"/>
                        <a:pt x="2174" y="2742"/>
                      </a:cubicBezTo>
                      <a:lnTo>
                        <a:pt x="2174" y="2112"/>
                      </a:lnTo>
                      <a:close/>
                      <a:moveTo>
                        <a:pt x="4254" y="2080"/>
                      </a:moveTo>
                      <a:lnTo>
                        <a:pt x="4254" y="4191"/>
                      </a:lnTo>
                      <a:lnTo>
                        <a:pt x="2143" y="4191"/>
                      </a:lnTo>
                      <a:lnTo>
                        <a:pt x="2143" y="3466"/>
                      </a:lnTo>
                      <a:cubicBezTo>
                        <a:pt x="2804" y="3309"/>
                        <a:pt x="3340" y="2773"/>
                        <a:pt x="3498" y="2080"/>
                      </a:cubicBezTo>
                      <a:close/>
                      <a:moveTo>
                        <a:pt x="1765" y="1"/>
                      </a:moveTo>
                      <a:cubicBezTo>
                        <a:pt x="788" y="1"/>
                        <a:pt x="1" y="788"/>
                        <a:pt x="1" y="1765"/>
                      </a:cubicBezTo>
                      <a:cubicBezTo>
                        <a:pt x="1" y="2616"/>
                        <a:pt x="599" y="3340"/>
                        <a:pt x="1418" y="3498"/>
                      </a:cubicBezTo>
                      <a:lnTo>
                        <a:pt x="1418" y="4600"/>
                      </a:lnTo>
                      <a:cubicBezTo>
                        <a:pt x="1418" y="4789"/>
                        <a:pt x="1576" y="4947"/>
                        <a:pt x="1765" y="4947"/>
                      </a:cubicBezTo>
                      <a:lnTo>
                        <a:pt x="4569" y="4947"/>
                      </a:lnTo>
                      <a:cubicBezTo>
                        <a:pt x="4758" y="4947"/>
                        <a:pt x="4915" y="4789"/>
                        <a:pt x="4915" y="4600"/>
                      </a:cubicBezTo>
                      <a:lnTo>
                        <a:pt x="4915" y="1797"/>
                      </a:lnTo>
                      <a:cubicBezTo>
                        <a:pt x="4947" y="1576"/>
                        <a:pt x="4789" y="1387"/>
                        <a:pt x="4600" y="1387"/>
                      </a:cubicBezTo>
                      <a:lnTo>
                        <a:pt x="3498" y="1387"/>
                      </a:lnTo>
                      <a:cubicBezTo>
                        <a:pt x="3340" y="599"/>
                        <a:pt x="2647" y="1"/>
                        <a:pt x="176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endParaRPr>
                </a:p>
              </p:txBody>
            </p:sp>
          </p:grp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D5DCB92-3DC4-581E-890A-73DB73C5D5B8}"/>
              </a:ext>
            </a:extLst>
          </p:cNvPr>
          <p:cNvSpPr txBox="1"/>
          <p:nvPr/>
        </p:nvSpPr>
        <p:spPr>
          <a:xfrm>
            <a:off x="275095" y="2973060"/>
            <a:ext cx="12144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การยกระดับ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D8B602F-F0D5-0776-90C3-B6E7563FE234}"/>
              </a:ext>
            </a:extLst>
          </p:cNvPr>
          <p:cNvGrpSpPr/>
          <p:nvPr/>
        </p:nvGrpSpPr>
        <p:grpSpPr>
          <a:xfrm>
            <a:off x="229745" y="3493601"/>
            <a:ext cx="3692282" cy="1997363"/>
            <a:chOff x="455989" y="3004689"/>
            <a:chExt cx="3829874" cy="19973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5BD01A5-0075-296C-5545-CBE58CAA5E49}"/>
                </a:ext>
              </a:extLst>
            </p:cNvPr>
            <p:cNvGrpSpPr/>
            <p:nvPr/>
          </p:nvGrpSpPr>
          <p:grpSpPr>
            <a:xfrm>
              <a:off x="455989" y="3004689"/>
              <a:ext cx="3829874" cy="1997363"/>
              <a:chOff x="455989" y="3004689"/>
              <a:chExt cx="3829874" cy="1997363"/>
            </a:xfrm>
          </p:grpSpPr>
          <p:sp>
            <p:nvSpPr>
              <p:cNvPr id="40" name="타원 21">
                <a:extLst>
                  <a:ext uri="{FF2B5EF4-FFF2-40B4-BE49-F238E27FC236}">
                    <a16:creationId xmlns:a16="http://schemas.microsoft.com/office/drawing/2014/main" id="{C1160992-44D5-85A5-BB3B-E3093378247B}"/>
                  </a:ext>
                </a:extLst>
              </p:cNvPr>
              <p:cNvSpPr/>
              <p:nvPr/>
            </p:nvSpPr>
            <p:spPr>
              <a:xfrm>
                <a:off x="1587437" y="3033481"/>
                <a:ext cx="2636000" cy="397134"/>
              </a:xfrm>
              <a:prstGeom prst="ellipse">
                <a:avLst/>
              </a:prstGeom>
              <a:solidFill>
                <a:sysClr val="windowText" lastClr="000000">
                  <a:alpha val="27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12700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타원 22">
                <a:extLst>
                  <a:ext uri="{FF2B5EF4-FFF2-40B4-BE49-F238E27FC236}">
                    <a16:creationId xmlns:a16="http://schemas.microsoft.com/office/drawing/2014/main" id="{E1220B61-94F9-8F28-D5B6-89499449E893}"/>
                  </a:ext>
                </a:extLst>
              </p:cNvPr>
              <p:cNvSpPr/>
              <p:nvPr/>
            </p:nvSpPr>
            <p:spPr>
              <a:xfrm>
                <a:off x="2068233" y="3004689"/>
                <a:ext cx="138250" cy="333740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endParaRPr>
              </a:p>
            </p:txBody>
          </p:sp>
          <p:sp>
            <p:nvSpPr>
              <p:cNvPr id="42" name="직사각형 23">
                <a:extLst>
                  <a:ext uri="{FF2B5EF4-FFF2-40B4-BE49-F238E27FC236}">
                    <a16:creationId xmlns:a16="http://schemas.microsoft.com/office/drawing/2014/main" id="{DCC3D641-8746-FA3F-8CE9-548DD181E2A5}"/>
                  </a:ext>
                </a:extLst>
              </p:cNvPr>
              <p:cNvSpPr/>
              <p:nvPr/>
            </p:nvSpPr>
            <p:spPr>
              <a:xfrm>
                <a:off x="1624094" y="3171559"/>
                <a:ext cx="2500711" cy="52063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endParaRPr>
              </a:p>
            </p:txBody>
          </p:sp>
          <p:sp>
            <p:nvSpPr>
              <p:cNvPr id="43" name="자유형 24">
                <a:extLst>
                  <a:ext uri="{FF2B5EF4-FFF2-40B4-BE49-F238E27FC236}">
                    <a16:creationId xmlns:a16="http://schemas.microsoft.com/office/drawing/2014/main" id="{54FBCFAD-FEE1-A902-F41D-ACA598A7FBA3}"/>
                  </a:ext>
                </a:extLst>
              </p:cNvPr>
              <p:cNvSpPr/>
              <p:nvPr/>
            </p:nvSpPr>
            <p:spPr>
              <a:xfrm>
                <a:off x="1567655" y="3004689"/>
                <a:ext cx="589549" cy="687505"/>
              </a:xfrm>
              <a:custGeom>
                <a:avLst/>
                <a:gdLst>
                  <a:gd name="connsiteX0" fmla="*/ 160248 w 961293"/>
                  <a:gd name="connsiteY0" fmla="*/ 0 h 1207477"/>
                  <a:gd name="connsiteX1" fmla="*/ 961293 w 961293"/>
                  <a:gd name="connsiteY1" fmla="*/ 0 h 1207477"/>
                  <a:gd name="connsiteX2" fmla="*/ 804301 w 961293"/>
                  <a:gd name="connsiteY2" fmla="*/ 482079 h 1207477"/>
                  <a:gd name="connsiteX3" fmla="*/ 802928 w 961293"/>
                  <a:gd name="connsiteY3" fmla="*/ 533399 h 1207477"/>
                  <a:gd name="connsiteX4" fmla="*/ 802480 w 961293"/>
                  <a:gd name="connsiteY4" fmla="*/ 533399 h 1207477"/>
                  <a:gd name="connsiteX5" fmla="*/ 802480 w 961293"/>
                  <a:gd name="connsiteY5" fmla="*/ 550130 h 1207477"/>
                  <a:gd name="connsiteX6" fmla="*/ 801046 w 961293"/>
                  <a:gd name="connsiteY6" fmla="*/ 603739 h 1207477"/>
                  <a:gd name="connsiteX7" fmla="*/ 802480 w 961293"/>
                  <a:gd name="connsiteY7" fmla="*/ 657348 h 1207477"/>
                  <a:gd name="connsiteX8" fmla="*/ 802480 w 961293"/>
                  <a:gd name="connsiteY8" fmla="*/ 1207476 h 1207477"/>
                  <a:gd name="connsiteX9" fmla="*/ 946236 w 961293"/>
                  <a:gd name="connsiteY9" fmla="*/ 1207476 h 1207477"/>
                  <a:gd name="connsiteX10" fmla="*/ 946236 w 961293"/>
                  <a:gd name="connsiteY10" fmla="*/ 1201759 h 1207477"/>
                  <a:gd name="connsiteX11" fmla="*/ 961293 w 961293"/>
                  <a:gd name="connsiteY11" fmla="*/ 1207477 h 1207477"/>
                  <a:gd name="connsiteX12" fmla="*/ 160248 w 961293"/>
                  <a:gd name="connsiteY12" fmla="*/ 1207477 h 1207477"/>
                  <a:gd name="connsiteX13" fmla="*/ 143757 w 961293"/>
                  <a:gd name="connsiteY13" fmla="*/ 1201215 h 1207477"/>
                  <a:gd name="connsiteX14" fmla="*/ 143757 w 961293"/>
                  <a:gd name="connsiteY14" fmla="*/ 1207477 h 1207477"/>
                  <a:gd name="connsiteX15" fmla="*/ 1 w 961293"/>
                  <a:gd name="connsiteY15" fmla="*/ 1207477 h 1207477"/>
                  <a:gd name="connsiteX16" fmla="*/ 1 w 961293"/>
                  <a:gd name="connsiteY16" fmla="*/ 603776 h 1207477"/>
                  <a:gd name="connsiteX17" fmla="*/ 0 w 961293"/>
                  <a:gd name="connsiteY17" fmla="*/ 603739 h 1207477"/>
                  <a:gd name="connsiteX18" fmla="*/ 1 w 961293"/>
                  <a:gd name="connsiteY18" fmla="*/ 603701 h 1207477"/>
                  <a:gd name="connsiteX19" fmla="*/ 1 w 961293"/>
                  <a:gd name="connsiteY19" fmla="*/ 533400 h 1207477"/>
                  <a:gd name="connsiteX20" fmla="*/ 1882 w 961293"/>
                  <a:gd name="connsiteY20" fmla="*/ 533400 h 1207477"/>
                  <a:gd name="connsiteX21" fmla="*/ 3255 w 961293"/>
                  <a:gd name="connsiteY21" fmla="*/ 482079 h 1207477"/>
                  <a:gd name="connsiteX22" fmla="*/ 160248 w 961293"/>
                  <a:gd name="connsiteY22" fmla="*/ 0 h 120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1293" h="1207477">
                    <a:moveTo>
                      <a:pt x="160248" y="0"/>
                    </a:moveTo>
                    <a:lnTo>
                      <a:pt x="961293" y="0"/>
                    </a:lnTo>
                    <a:cubicBezTo>
                      <a:pt x="883825" y="0"/>
                      <a:pt x="819237" y="206990"/>
                      <a:pt x="804301" y="482079"/>
                    </a:cubicBezTo>
                    <a:lnTo>
                      <a:pt x="802928" y="533399"/>
                    </a:lnTo>
                    <a:lnTo>
                      <a:pt x="802480" y="533399"/>
                    </a:lnTo>
                    <a:lnTo>
                      <a:pt x="802480" y="550130"/>
                    </a:lnTo>
                    <a:lnTo>
                      <a:pt x="801046" y="603739"/>
                    </a:lnTo>
                    <a:lnTo>
                      <a:pt x="802480" y="657348"/>
                    </a:lnTo>
                    <a:lnTo>
                      <a:pt x="802480" y="1207476"/>
                    </a:lnTo>
                    <a:lnTo>
                      <a:pt x="946236" y="1207476"/>
                    </a:lnTo>
                    <a:lnTo>
                      <a:pt x="946236" y="1201759"/>
                    </a:lnTo>
                    <a:lnTo>
                      <a:pt x="961293" y="1207477"/>
                    </a:lnTo>
                    <a:lnTo>
                      <a:pt x="160248" y="1207477"/>
                    </a:lnTo>
                    <a:lnTo>
                      <a:pt x="143757" y="1201215"/>
                    </a:lnTo>
                    <a:lnTo>
                      <a:pt x="143757" y="1207477"/>
                    </a:lnTo>
                    <a:lnTo>
                      <a:pt x="1" y="1207477"/>
                    </a:lnTo>
                    <a:lnTo>
                      <a:pt x="1" y="603776"/>
                    </a:lnTo>
                    <a:lnTo>
                      <a:pt x="0" y="603739"/>
                    </a:lnTo>
                    <a:lnTo>
                      <a:pt x="1" y="603701"/>
                    </a:lnTo>
                    <a:lnTo>
                      <a:pt x="1" y="533400"/>
                    </a:lnTo>
                    <a:lnTo>
                      <a:pt x="1882" y="533400"/>
                    </a:lnTo>
                    <a:lnTo>
                      <a:pt x="3255" y="482079"/>
                    </a:lnTo>
                    <a:cubicBezTo>
                      <a:pt x="18191" y="206990"/>
                      <a:pt x="82780" y="0"/>
                      <a:pt x="160248" y="0"/>
                    </a:cubicBezTo>
                    <a:close/>
                  </a:path>
                </a:pathLst>
              </a:cu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endParaRPr>
              </a:p>
            </p:txBody>
          </p:sp>
          <p:sp>
            <p:nvSpPr>
              <p:cNvPr id="44" name="타원 25">
                <a:extLst>
                  <a:ext uri="{FF2B5EF4-FFF2-40B4-BE49-F238E27FC236}">
                    <a16:creationId xmlns:a16="http://schemas.microsoft.com/office/drawing/2014/main" id="{53CC21B0-D921-FC5C-AA6E-F7F39DD0339A}"/>
                  </a:ext>
                </a:extLst>
              </p:cNvPr>
              <p:cNvSpPr/>
              <p:nvPr/>
            </p:nvSpPr>
            <p:spPr>
              <a:xfrm>
                <a:off x="1250840" y="3552855"/>
                <a:ext cx="2972597" cy="397134"/>
              </a:xfrm>
              <a:prstGeom prst="ellipse">
                <a:avLst/>
              </a:prstGeom>
              <a:solidFill>
                <a:sysClr val="windowText" lastClr="000000">
                  <a:alpha val="27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12700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endParaRPr>
              </a:p>
            </p:txBody>
          </p:sp>
          <p:sp>
            <p:nvSpPr>
              <p:cNvPr id="45" name="타원 26">
                <a:extLst>
                  <a:ext uri="{FF2B5EF4-FFF2-40B4-BE49-F238E27FC236}">
                    <a16:creationId xmlns:a16="http://schemas.microsoft.com/office/drawing/2014/main" id="{0BD4CA16-C931-C1BF-6875-FF09D909374C}"/>
                  </a:ext>
                </a:extLst>
              </p:cNvPr>
              <p:cNvSpPr/>
              <p:nvPr/>
            </p:nvSpPr>
            <p:spPr>
              <a:xfrm>
                <a:off x="1751419" y="3524062"/>
                <a:ext cx="138250" cy="333740"/>
              </a:xfrm>
              <a:prstGeom prst="ellipse">
                <a:avLst/>
              </a:prstGeom>
              <a:gradFill flip="none" rotWithShape="1">
                <a:gsLst>
                  <a:gs pos="0">
                    <a:srgbClr val="70AD47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70AD47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70AD47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endParaRPr>
              </a:p>
            </p:txBody>
          </p:sp>
          <p:sp>
            <p:nvSpPr>
              <p:cNvPr id="46" name="직사각형 27">
                <a:extLst>
                  <a:ext uri="{FF2B5EF4-FFF2-40B4-BE49-F238E27FC236}">
                    <a16:creationId xmlns:a16="http://schemas.microsoft.com/office/drawing/2014/main" id="{9A03A2EE-7384-E1D5-CF04-1F5ABED31C48}"/>
                  </a:ext>
                </a:extLst>
              </p:cNvPr>
              <p:cNvSpPr/>
              <p:nvPr/>
            </p:nvSpPr>
            <p:spPr>
              <a:xfrm>
                <a:off x="1314797" y="3690933"/>
                <a:ext cx="2810008" cy="52063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endParaRPr>
              </a:p>
            </p:txBody>
          </p:sp>
          <p:sp>
            <p:nvSpPr>
              <p:cNvPr id="47" name="자유형 28">
                <a:extLst>
                  <a:ext uri="{FF2B5EF4-FFF2-40B4-BE49-F238E27FC236}">
                    <a16:creationId xmlns:a16="http://schemas.microsoft.com/office/drawing/2014/main" id="{8A424CA3-FAFD-5799-9D3D-BBF86D82E94C}"/>
                  </a:ext>
                </a:extLst>
              </p:cNvPr>
              <p:cNvSpPr/>
              <p:nvPr/>
            </p:nvSpPr>
            <p:spPr>
              <a:xfrm>
                <a:off x="1250840" y="3524062"/>
                <a:ext cx="589549" cy="687505"/>
              </a:xfrm>
              <a:custGeom>
                <a:avLst/>
                <a:gdLst>
                  <a:gd name="connsiteX0" fmla="*/ 160248 w 961293"/>
                  <a:gd name="connsiteY0" fmla="*/ 0 h 1207477"/>
                  <a:gd name="connsiteX1" fmla="*/ 961293 w 961293"/>
                  <a:gd name="connsiteY1" fmla="*/ 0 h 1207477"/>
                  <a:gd name="connsiteX2" fmla="*/ 804301 w 961293"/>
                  <a:gd name="connsiteY2" fmla="*/ 482079 h 1207477"/>
                  <a:gd name="connsiteX3" fmla="*/ 802928 w 961293"/>
                  <a:gd name="connsiteY3" fmla="*/ 533399 h 1207477"/>
                  <a:gd name="connsiteX4" fmla="*/ 802480 w 961293"/>
                  <a:gd name="connsiteY4" fmla="*/ 533399 h 1207477"/>
                  <a:gd name="connsiteX5" fmla="*/ 802480 w 961293"/>
                  <a:gd name="connsiteY5" fmla="*/ 550130 h 1207477"/>
                  <a:gd name="connsiteX6" fmla="*/ 801046 w 961293"/>
                  <a:gd name="connsiteY6" fmla="*/ 603739 h 1207477"/>
                  <a:gd name="connsiteX7" fmla="*/ 802480 w 961293"/>
                  <a:gd name="connsiteY7" fmla="*/ 657348 h 1207477"/>
                  <a:gd name="connsiteX8" fmla="*/ 802480 w 961293"/>
                  <a:gd name="connsiteY8" fmla="*/ 1207476 h 1207477"/>
                  <a:gd name="connsiteX9" fmla="*/ 946236 w 961293"/>
                  <a:gd name="connsiteY9" fmla="*/ 1207476 h 1207477"/>
                  <a:gd name="connsiteX10" fmla="*/ 946236 w 961293"/>
                  <a:gd name="connsiteY10" fmla="*/ 1201759 h 1207477"/>
                  <a:gd name="connsiteX11" fmla="*/ 961293 w 961293"/>
                  <a:gd name="connsiteY11" fmla="*/ 1207477 h 1207477"/>
                  <a:gd name="connsiteX12" fmla="*/ 160248 w 961293"/>
                  <a:gd name="connsiteY12" fmla="*/ 1207477 h 1207477"/>
                  <a:gd name="connsiteX13" fmla="*/ 143757 w 961293"/>
                  <a:gd name="connsiteY13" fmla="*/ 1201215 h 1207477"/>
                  <a:gd name="connsiteX14" fmla="*/ 143757 w 961293"/>
                  <a:gd name="connsiteY14" fmla="*/ 1207477 h 1207477"/>
                  <a:gd name="connsiteX15" fmla="*/ 1 w 961293"/>
                  <a:gd name="connsiteY15" fmla="*/ 1207477 h 1207477"/>
                  <a:gd name="connsiteX16" fmla="*/ 1 w 961293"/>
                  <a:gd name="connsiteY16" fmla="*/ 603776 h 1207477"/>
                  <a:gd name="connsiteX17" fmla="*/ 0 w 961293"/>
                  <a:gd name="connsiteY17" fmla="*/ 603739 h 1207477"/>
                  <a:gd name="connsiteX18" fmla="*/ 1 w 961293"/>
                  <a:gd name="connsiteY18" fmla="*/ 603701 h 1207477"/>
                  <a:gd name="connsiteX19" fmla="*/ 1 w 961293"/>
                  <a:gd name="connsiteY19" fmla="*/ 533400 h 1207477"/>
                  <a:gd name="connsiteX20" fmla="*/ 1882 w 961293"/>
                  <a:gd name="connsiteY20" fmla="*/ 533400 h 1207477"/>
                  <a:gd name="connsiteX21" fmla="*/ 3255 w 961293"/>
                  <a:gd name="connsiteY21" fmla="*/ 482079 h 1207477"/>
                  <a:gd name="connsiteX22" fmla="*/ 160248 w 961293"/>
                  <a:gd name="connsiteY22" fmla="*/ 0 h 120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1293" h="1207477">
                    <a:moveTo>
                      <a:pt x="160248" y="0"/>
                    </a:moveTo>
                    <a:lnTo>
                      <a:pt x="961293" y="0"/>
                    </a:lnTo>
                    <a:cubicBezTo>
                      <a:pt x="883825" y="0"/>
                      <a:pt x="819237" y="206990"/>
                      <a:pt x="804301" y="482079"/>
                    </a:cubicBezTo>
                    <a:lnTo>
                      <a:pt x="802928" y="533399"/>
                    </a:lnTo>
                    <a:lnTo>
                      <a:pt x="802480" y="533399"/>
                    </a:lnTo>
                    <a:lnTo>
                      <a:pt x="802480" y="550130"/>
                    </a:lnTo>
                    <a:lnTo>
                      <a:pt x="801046" y="603739"/>
                    </a:lnTo>
                    <a:lnTo>
                      <a:pt x="802480" y="657348"/>
                    </a:lnTo>
                    <a:lnTo>
                      <a:pt x="802480" y="1207476"/>
                    </a:lnTo>
                    <a:lnTo>
                      <a:pt x="946236" y="1207476"/>
                    </a:lnTo>
                    <a:lnTo>
                      <a:pt x="946236" y="1201759"/>
                    </a:lnTo>
                    <a:lnTo>
                      <a:pt x="961293" y="1207477"/>
                    </a:lnTo>
                    <a:lnTo>
                      <a:pt x="160248" y="1207477"/>
                    </a:lnTo>
                    <a:lnTo>
                      <a:pt x="143757" y="1201215"/>
                    </a:lnTo>
                    <a:lnTo>
                      <a:pt x="143757" y="1207477"/>
                    </a:lnTo>
                    <a:lnTo>
                      <a:pt x="1" y="1207477"/>
                    </a:lnTo>
                    <a:lnTo>
                      <a:pt x="1" y="603776"/>
                    </a:lnTo>
                    <a:lnTo>
                      <a:pt x="0" y="603739"/>
                    </a:lnTo>
                    <a:lnTo>
                      <a:pt x="1" y="603701"/>
                    </a:lnTo>
                    <a:lnTo>
                      <a:pt x="1" y="533400"/>
                    </a:lnTo>
                    <a:lnTo>
                      <a:pt x="1882" y="533400"/>
                    </a:lnTo>
                    <a:lnTo>
                      <a:pt x="3255" y="482079"/>
                    </a:lnTo>
                    <a:cubicBezTo>
                      <a:pt x="18191" y="206990"/>
                      <a:pt x="82780" y="0"/>
                      <a:pt x="160248" y="0"/>
                    </a:cubicBez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endParaRPr>
              </a:p>
            </p:txBody>
          </p:sp>
          <p:sp>
            <p:nvSpPr>
              <p:cNvPr id="48" name="타원 29">
                <a:extLst>
                  <a:ext uri="{FF2B5EF4-FFF2-40B4-BE49-F238E27FC236}">
                    <a16:creationId xmlns:a16="http://schemas.microsoft.com/office/drawing/2014/main" id="{911AE597-BF7D-E115-BC86-52AC6043AA8C}"/>
                  </a:ext>
                </a:extLst>
              </p:cNvPr>
              <p:cNvSpPr/>
              <p:nvPr/>
            </p:nvSpPr>
            <p:spPr>
              <a:xfrm>
                <a:off x="867089" y="4072228"/>
                <a:ext cx="3356348" cy="397134"/>
              </a:xfrm>
              <a:prstGeom prst="ellipse">
                <a:avLst/>
              </a:prstGeom>
              <a:solidFill>
                <a:sysClr val="windowText" lastClr="000000">
                  <a:alpha val="27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12700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endParaRPr>
              </a:p>
            </p:txBody>
          </p:sp>
          <p:sp>
            <p:nvSpPr>
              <p:cNvPr id="49" name="타원 30">
                <a:extLst>
                  <a:ext uri="{FF2B5EF4-FFF2-40B4-BE49-F238E27FC236}">
                    <a16:creationId xmlns:a16="http://schemas.microsoft.com/office/drawing/2014/main" id="{F3B0D616-EC7E-5A8F-D295-3C50DADC9AB8}"/>
                  </a:ext>
                </a:extLst>
              </p:cNvPr>
              <p:cNvSpPr/>
              <p:nvPr/>
            </p:nvSpPr>
            <p:spPr>
              <a:xfrm>
                <a:off x="1345980" y="4043437"/>
                <a:ext cx="138250" cy="333740"/>
              </a:xfrm>
              <a:prstGeom prst="ellipse">
                <a:avLst/>
              </a:prstGeom>
              <a:gradFill flip="none" rotWithShape="1">
                <a:gsLst>
                  <a:gs pos="0">
                    <a:srgbClr val="ED7D31">
                      <a:shade val="30000"/>
                      <a:satMod val="115000"/>
                    </a:srgbClr>
                  </a:gs>
                  <a:gs pos="50000">
                    <a:srgbClr val="ED7D31">
                      <a:shade val="67500"/>
                      <a:satMod val="115000"/>
                    </a:srgbClr>
                  </a:gs>
                  <a:gs pos="100000">
                    <a:srgbClr val="ED7D31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endParaRPr>
              </a:p>
            </p:txBody>
          </p:sp>
          <p:sp>
            <p:nvSpPr>
              <p:cNvPr id="50" name="직사각형 31">
                <a:extLst>
                  <a:ext uri="{FF2B5EF4-FFF2-40B4-BE49-F238E27FC236}">
                    <a16:creationId xmlns:a16="http://schemas.microsoft.com/office/drawing/2014/main" id="{46808D94-2038-A8EF-485F-C21C1159BDDF}"/>
                  </a:ext>
                </a:extLst>
              </p:cNvPr>
              <p:cNvSpPr/>
              <p:nvPr/>
            </p:nvSpPr>
            <p:spPr>
              <a:xfrm>
                <a:off x="877185" y="4210306"/>
                <a:ext cx="3247621" cy="52063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endParaRPr>
              </a:p>
            </p:txBody>
          </p:sp>
          <p:sp>
            <p:nvSpPr>
              <p:cNvPr id="51" name="자유형 32">
                <a:extLst>
                  <a:ext uri="{FF2B5EF4-FFF2-40B4-BE49-F238E27FC236}">
                    <a16:creationId xmlns:a16="http://schemas.microsoft.com/office/drawing/2014/main" id="{6F78CEC3-493E-3207-EFCA-3C433ED7E697}"/>
                  </a:ext>
                </a:extLst>
              </p:cNvPr>
              <p:cNvSpPr/>
              <p:nvPr/>
            </p:nvSpPr>
            <p:spPr>
              <a:xfrm>
                <a:off x="845402" y="4043437"/>
                <a:ext cx="589549" cy="687505"/>
              </a:xfrm>
              <a:custGeom>
                <a:avLst/>
                <a:gdLst>
                  <a:gd name="connsiteX0" fmla="*/ 160248 w 961293"/>
                  <a:gd name="connsiteY0" fmla="*/ 0 h 1207477"/>
                  <a:gd name="connsiteX1" fmla="*/ 961293 w 961293"/>
                  <a:gd name="connsiteY1" fmla="*/ 0 h 1207477"/>
                  <a:gd name="connsiteX2" fmla="*/ 804301 w 961293"/>
                  <a:gd name="connsiteY2" fmla="*/ 482079 h 1207477"/>
                  <a:gd name="connsiteX3" fmla="*/ 802928 w 961293"/>
                  <a:gd name="connsiteY3" fmla="*/ 533399 h 1207477"/>
                  <a:gd name="connsiteX4" fmla="*/ 802480 w 961293"/>
                  <a:gd name="connsiteY4" fmla="*/ 533399 h 1207477"/>
                  <a:gd name="connsiteX5" fmla="*/ 802480 w 961293"/>
                  <a:gd name="connsiteY5" fmla="*/ 550130 h 1207477"/>
                  <a:gd name="connsiteX6" fmla="*/ 801046 w 961293"/>
                  <a:gd name="connsiteY6" fmla="*/ 603739 h 1207477"/>
                  <a:gd name="connsiteX7" fmla="*/ 802480 w 961293"/>
                  <a:gd name="connsiteY7" fmla="*/ 657348 h 1207477"/>
                  <a:gd name="connsiteX8" fmla="*/ 802480 w 961293"/>
                  <a:gd name="connsiteY8" fmla="*/ 1207476 h 1207477"/>
                  <a:gd name="connsiteX9" fmla="*/ 946236 w 961293"/>
                  <a:gd name="connsiteY9" fmla="*/ 1207476 h 1207477"/>
                  <a:gd name="connsiteX10" fmla="*/ 946236 w 961293"/>
                  <a:gd name="connsiteY10" fmla="*/ 1201759 h 1207477"/>
                  <a:gd name="connsiteX11" fmla="*/ 961293 w 961293"/>
                  <a:gd name="connsiteY11" fmla="*/ 1207477 h 1207477"/>
                  <a:gd name="connsiteX12" fmla="*/ 160248 w 961293"/>
                  <a:gd name="connsiteY12" fmla="*/ 1207477 h 1207477"/>
                  <a:gd name="connsiteX13" fmla="*/ 143757 w 961293"/>
                  <a:gd name="connsiteY13" fmla="*/ 1201215 h 1207477"/>
                  <a:gd name="connsiteX14" fmla="*/ 143757 w 961293"/>
                  <a:gd name="connsiteY14" fmla="*/ 1207477 h 1207477"/>
                  <a:gd name="connsiteX15" fmla="*/ 1 w 961293"/>
                  <a:gd name="connsiteY15" fmla="*/ 1207477 h 1207477"/>
                  <a:gd name="connsiteX16" fmla="*/ 1 w 961293"/>
                  <a:gd name="connsiteY16" fmla="*/ 603776 h 1207477"/>
                  <a:gd name="connsiteX17" fmla="*/ 0 w 961293"/>
                  <a:gd name="connsiteY17" fmla="*/ 603739 h 1207477"/>
                  <a:gd name="connsiteX18" fmla="*/ 1 w 961293"/>
                  <a:gd name="connsiteY18" fmla="*/ 603701 h 1207477"/>
                  <a:gd name="connsiteX19" fmla="*/ 1 w 961293"/>
                  <a:gd name="connsiteY19" fmla="*/ 533400 h 1207477"/>
                  <a:gd name="connsiteX20" fmla="*/ 1882 w 961293"/>
                  <a:gd name="connsiteY20" fmla="*/ 533400 h 1207477"/>
                  <a:gd name="connsiteX21" fmla="*/ 3255 w 961293"/>
                  <a:gd name="connsiteY21" fmla="*/ 482079 h 1207477"/>
                  <a:gd name="connsiteX22" fmla="*/ 160248 w 961293"/>
                  <a:gd name="connsiteY22" fmla="*/ 0 h 120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1293" h="1207477">
                    <a:moveTo>
                      <a:pt x="160248" y="0"/>
                    </a:moveTo>
                    <a:lnTo>
                      <a:pt x="961293" y="0"/>
                    </a:lnTo>
                    <a:cubicBezTo>
                      <a:pt x="883825" y="0"/>
                      <a:pt x="819237" y="206990"/>
                      <a:pt x="804301" y="482079"/>
                    </a:cubicBezTo>
                    <a:lnTo>
                      <a:pt x="802928" y="533399"/>
                    </a:lnTo>
                    <a:lnTo>
                      <a:pt x="802480" y="533399"/>
                    </a:lnTo>
                    <a:lnTo>
                      <a:pt x="802480" y="550130"/>
                    </a:lnTo>
                    <a:lnTo>
                      <a:pt x="801046" y="603739"/>
                    </a:lnTo>
                    <a:lnTo>
                      <a:pt x="802480" y="657348"/>
                    </a:lnTo>
                    <a:lnTo>
                      <a:pt x="802480" y="1207476"/>
                    </a:lnTo>
                    <a:lnTo>
                      <a:pt x="946236" y="1207476"/>
                    </a:lnTo>
                    <a:lnTo>
                      <a:pt x="946236" y="1201759"/>
                    </a:lnTo>
                    <a:lnTo>
                      <a:pt x="961293" y="1207477"/>
                    </a:lnTo>
                    <a:lnTo>
                      <a:pt x="160248" y="1207477"/>
                    </a:lnTo>
                    <a:lnTo>
                      <a:pt x="143757" y="1201215"/>
                    </a:lnTo>
                    <a:lnTo>
                      <a:pt x="143757" y="1207477"/>
                    </a:lnTo>
                    <a:lnTo>
                      <a:pt x="1" y="1207477"/>
                    </a:lnTo>
                    <a:lnTo>
                      <a:pt x="1" y="603776"/>
                    </a:lnTo>
                    <a:lnTo>
                      <a:pt x="0" y="603739"/>
                    </a:lnTo>
                    <a:lnTo>
                      <a:pt x="1" y="603701"/>
                    </a:lnTo>
                    <a:lnTo>
                      <a:pt x="1" y="533400"/>
                    </a:lnTo>
                    <a:lnTo>
                      <a:pt x="1882" y="533400"/>
                    </a:lnTo>
                    <a:lnTo>
                      <a:pt x="3255" y="482079"/>
                    </a:lnTo>
                    <a:cubicBezTo>
                      <a:pt x="18191" y="206990"/>
                      <a:pt x="82780" y="0"/>
                      <a:pt x="160248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endParaRPr>
              </a:p>
            </p:txBody>
          </p:sp>
          <p:sp>
            <p:nvSpPr>
              <p:cNvPr id="52" name="타원 33">
                <a:extLst>
                  <a:ext uri="{FF2B5EF4-FFF2-40B4-BE49-F238E27FC236}">
                    <a16:creationId xmlns:a16="http://schemas.microsoft.com/office/drawing/2014/main" id="{6F0A3CC8-B095-C702-5271-60CF21FFCC7A}"/>
                  </a:ext>
                </a:extLst>
              </p:cNvPr>
              <p:cNvSpPr/>
              <p:nvPr/>
            </p:nvSpPr>
            <p:spPr>
              <a:xfrm>
                <a:off x="455989" y="4604918"/>
                <a:ext cx="3767448" cy="397134"/>
              </a:xfrm>
              <a:prstGeom prst="ellipse">
                <a:avLst/>
              </a:prstGeom>
              <a:solidFill>
                <a:sysClr val="windowText" lastClr="000000">
                  <a:alpha val="27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12700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413A359-7CAB-E502-0492-4DAC9A420D7E}"/>
                  </a:ext>
                </a:extLst>
              </p:cNvPr>
              <p:cNvSpPr/>
              <p:nvPr/>
            </p:nvSpPr>
            <p:spPr>
              <a:xfrm>
                <a:off x="4114590" y="3171257"/>
                <a:ext cx="171273" cy="1548000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0212A5-EF5C-126E-6349-E79DF6221B40}"/>
                </a:ext>
              </a:extLst>
            </p:cNvPr>
            <p:cNvSpPr txBox="1"/>
            <p:nvPr/>
          </p:nvSpPr>
          <p:spPr>
            <a:xfrm>
              <a:off x="1399864" y="4295451"/>
              <a:ext cx="2211265" cy="4154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685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ยื่นคำขอทางระบบออนไลน์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801053-A9FC-63D7-8472-D4FF34BABA1E}"/>
                </a:ext>
              </a:extLst>
            </p:cNvPr>
            <p:cNvSpPr txBox="1"/>
            <p:nvPr/>
          </p:nvSpPr>
          <p:spPr>
            <a:xfrm>
              <a:off x="1673678" y="3784742"/>
              <a:ext cx="2300654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685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ชำระเงินผ่านระบบออนไลน์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91B4DB7-891C-FF16-26EA-AED980AADD30}"/>
                </a:ext>
              </a:extLst>
            </p:cNvPr>
            <p:cNvSpPr txBox="1"/>
            <p:nvPr/>
          </p:nvSpPr>
          <p:spPr>
            <a:xfrm>
              <a:off x="2114088" y="3199493"/>
              <a:ext cx="2074674" cy="5732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817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รับเอกสาร/ออกใบอนุญาต</a:t>
              </a:r>
              <a:b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ได้เบ็ดเสร็จ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D6B337B-EBB6-3B82-A282-93E9A7B1FE49}"/>
                </a:ext>
              </a:extLst>
            </p:cNvPr>
            <p:cNvSpPr txBox="1"/>
            <p:nvPr/>
          </p:nvSpPr>
          <p:spPr>
            <a:xfrm>
              <a:off x="785280" y="4100430"/>
              <a:ext cx="624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L1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EB0D728-1A93-3720-E867-63C4D0C2E22B}"/>
                </a:ext>
              </a:extLst>
            </p:cNvPr>
            <p:cNvSpPr txBox="1"/>
            <p:nvPr/>
          </p:nvSpPr>
          <p:spPr>
            <a:xfrm>
              <a:off x="1193414" y="3587758"/>
              <a:ext cx="624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L2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DAE26E-8878-FFB3-271D-25D80DD78BEF}"/>
                </a:ext>
              </a:extLst>
            </p:cNvPr>
            <p:cNvSpPr txBox="1"/>
            <p:nvPr/>
          </p:nvSpPr>
          <p:spPr>
            <a:xfrm>
              <a:off x="1512874" y="3045968"/>
              <a:ext cx="624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L3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8CCC2FB-D8EF-67EC-A2D0-A5BDADC72E8F}"/>
              </a:ext>
            </a:extLst>
          </p:cNvPr>
          <p:cNvGrpSpPr/>
          <p:nvPr/>
        </p:nvGrpSpPr>
        <p:grpSpPr>
          <a:xfrm>
            <a:off x="8631663" y="4698826"/>
            <a:ext cx="3201630" cy="790007"/>
            <a:chOff x="8530156" y="5142054"/>
            <a:chExt cx="3653955" cy="90162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1B1F0D9-36A5-DD6F-4727-F83EF874BE38}"/>
                </a:ext>
              </a:extLst>
            </p:cNvPr>
            <p:cNvSpPr/>
            <p:nvPr/>
          </p:nvSpPr>
          <p:spPr>
            <a:xfrm>
              <a:off x="8530156" y="5142054"/>
              <a:ext cx="3653955" cy="90162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C3A9E15-94B6-379D-5E19-F53127995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04" t="1144" r="4480" b="1869"/>
            <a:stretch/>
          </p:blipFill>
          <p:spPr>
            <a:xfrm>
              <a:off x="8646543" y="5196055"/>
              <a:ext cx="878847" cy="793617"/>
            </a:xfrm>
            <a:prstGeom prst="rect">
              <a:avLst/>
            </a:prstGeom>
          </p:spPr>
        </p:pic>
        <p:pic>
          <p:nvPicPr>
            <p:cNvPr id="31" name="Picture 4" descr="หน้าแรก - สำนักงานพัฒนารัฐบาลดิจิทัล (องค์การมหาชน) สพร. หรือ DGA">
              <a:extLst>
                <a:ext uri="{FF2B5EF4-FFF2-40B4-BE49-F238E27FC236}">
                  <a16:creationId xmlns:a16="http://schemas.microsoft.com/office/drawing/2014/main" id="{8C6D7431-1ED5-2B5E-281B-9BAFA582EF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5599" y="5371976"/>
              <a:ext cx="953047" cy="441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สำนักงานสถิติแห่งชาติ - วิกิพีเดีย">
              <a:extLst>
                <a:ext uri="{FF2B5EF4-FFF2-40B4-BE49-F238E27FC236}">
                  <a16:creationId xmlns:a16="http://schemas.microsoft.com/office/drawing/2014/main" id="{A3AF44EB-CA4B-BF63-D92F-44B6FACB9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2136" y="5208383"/>
              <a:ext cx="1361266" cy="768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88FE266-8471-1758-E565-97ED5FCD4AFD}"/>
              </a:ext>
            </a:extLst>
          </p:cNvPr>
          <p:cNvSpPr txBox="1"/>
          <p:nvPr/>
        </p:nvSpPr>
        <p:spPr>
          <a:xfrm>
            <a:off x="264160" y="2162161"/>
            <a:ext cx="4130977" cy="951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ko-KR" sz="2000" b="1" i="0" u="none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การดำเนินการเพื่อ</a:t>
            </a:r>
            <a:r>
              <a:rPr kumimoji="0" lang="th-TH" altLang="ko-KR" sz="2000" b="1" i="0" u="none" strike="noStrike" kern="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ยกระดับงานบริการ</a:t>
            </a:r>
            <a:r>
              <a:rPr kumimoji="0" lang="th-TH" altLang="ko-KR" sz="2000" b="1" i="0" u="none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ของส่วนราชการไปสู่การให้บริการแบบออนไลน์ เพื่อลดภาระการเดินทางมาติดต่อราชการของประชาชน </a:t>
            </a:r>
            <a:endParaRPr kumimoji="0" lang="ko-KR" altLang="en-US" sz="2000" b="1" i="0" u="none" strike="noStrike" kern="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3528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7694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C4980F57-BABD-CACD-3077-1990CB3EC0FD}"/>
              </a:ext>
            </a:extLst>
          </p:cNvPr>
          <p:cNvSpPr txBox="1"/>
          <p:nvPr/>
        </p:nvSpPr>
        <p:spPr>
          <a:xfrm>
            <a:off x="89822" y="149196"/>
            <a:ext cx="1849815" cy="400110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เป้าหมายขั้นสูง (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10</a:t>
            </a: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982E8F-F8D4-1911-0511-B56EE7AFC9D1}"/>
              </a:ext>
            </a:extLst>
          </p:cNvPr>
          <p:cNvSpPr txBox="1"/>
          <p:nvPr/>
        </p:nvSpPr>
        <p:spPr>
          <a:xfrm>
            <a:off x="0" y="1448962"/>
            <a:ext cx="1219200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-3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การวัดคุณภาพของชุดข้อมูลกรณีไฟล์ของชุดข้อมูลเฉพาะรูปแบบไฟล์ประเภท </a:t>
            </a:r>
            <a:r>
              <a:rPr kumimoji="0" lang="en-US" sz="2200" b="0" i="0" u="none" strike="noStrike" kern="1200" cap="none" spc="-3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Excel</a:t>
            </a:r>
            <a:r>
              <a:rPr kumimoji="0" lang="th-TH" sz="2200" b="0" i="0" u="none" strike="noStrike" kern="1200" cap="none" spc="-3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และ </a:t>
            </a:r>
            <a:r>
              <a:rPr kumimoji="0" lang="en-US" sz="2200" b="0" i="0" u="none" strike="noStrike" kern="1200" cap="none" spc="-3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CSV</a:t>
            </a:r>
            <a:r>
              <a:rPr kumimoji="0" lang="th-TH" sz="2200" b="0" i="0" u="none" strike="noStrike" kern="1200" cap="none" spc="-3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ที่นำขึ้นเผยแพร่ จากการ </a:t>
            </a:r>
            <a:r>
              <a:rPr kumimoji="0" lang="en-US" sz="2200" b="0" i="0" u="none" strike="noStrike" kern="1200" cap="none" spc="-3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Upload</a:t>
            </a:r>
            <a:r>
              <a:rPr kumimoji="0" lang="th-TH" sz="2200" b="0" i="0" u="none" strike="noStrike" kern="1200" cap="none" spc="-3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และ การจัดทำ </a:t>
            </a:r>
            <a:r>
              <a:rPr kumimoji="0" lang="en-US" sz="2200" b="0" i="0" u="none" strike="noStrike" kern="1200" cap="none" spc="-3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Link</a:t>
            </a:r>
            <a:r>
              <a:rPr kumimoji="0" lang="th-TH" sz="2200" b="0" i="0" u="none" strike="noStrike" kern="1200" cap="none" spc="-3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ไปยังไฟล์ต้นทาง โดยจะ</a:t>
            </a:r>
            <a:r>
              <a:rPr kumimoji="0" lang="th-TH" sz="2200" b="1" i="0" u="none" strike="noStrike" kern="1200" cap="none" spc="-3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กำหนดคะแนนตั้งต้นไว้ที่ </a:t>
            </a:r>
            <a:r>
              <a:rPr kumimoji="0" lang="en-US" sz="2200" b="1" i="0" u="none" strike="noStrike" kern="1200" cap="none" spc="-3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20</a:t>
            </a:r>
            <a:r>
              <a:rPr kumimoji="0" lang="th-TH" sz="2200" b="1" i="0" u="none" strike="noStrike" kern="1200" cap="none" spc="-3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คะแนน </a:t>
            </a:r>
            <a:r>
              <a:rPr kumimoji="0" lang="th-TH" sz="2200" b="0" i="0" u="none" strike="noStrike" kern="1200" cap="none" spc="-3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และจะตัดคะแนนออกเมื่อตรวจสอบพบว่าชุดข้อมูลที่เผยแพร่ไม่ตรงตามตารางเกณฑ์การประเมินคุณภาพข้อมูล</a:t>
            </a: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A9366C37-7597-EC36-E430-7B7BD9E3AA07}"/>
              </a:ext>
            </a:extLst>
          </p:cNvPr>
          <p:cNvGraphicFramePr>
            <a:graphicFrameLocks noGrp="1"/>
          </p:cNvGraphicFramePr>
          <p:nvPr/>
        </p:nvGraphicFramePr>
        <p:xfrm>
          <a:off x="190180" y="2742443"/>
          <a:ext cx="11826296" cy="195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999">
                  <a:extLst>
                    <a:ext uri="{9D8B030D-6E8A-4147-A177-3AD203B41FA5}">
                      <a16:colId xmlns:a16="http://schemas.microsoft.com/office/drawing/2014/main" val="1607418554"/>
                    </a:ext>
                  </a:extLst>
                </a:gridCol>
                <a:gridCol w="9277004">
                  <a:extLst>
                    <a:ext uri="{9D8B030D-6E8A-4147-A177-3AD203B41FA5}">
                      <a16:colId xmlns:a16="http://schemas.microsoft.com/office/drawing/2014/main" val="1690683831"/>
                    </a:ext>
                  </a:extLst>
                </a:gridCol>
                <a:gridCol w="1753293">
                  <a:extLst>
                    <a:ext uri="{9D8B030D-6E8A-4147-A177-3AD203B41FA5}">
                      <a16:colId xmlns:a16="http://schemas.microsoft.com/office/drawing/2014/main" val="3653084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คะแนนที่ตัดออก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96460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1.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ไม่ระบุชื่อหัวคอลัมน์แต่ละคอลัมน์ในตาราง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22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876707"/>
                  </a:ext>
                </a:extLst>
              </a:tr>
              <a:tr h="400706"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2.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หัวคอลัมน์มีมากกว่าหนึ่งบรรทัด และมีการประสานเซลล์ 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Merge Cells)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เกิดขึ้น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2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17460"/>
                  </a:ext>
                </a:extLst>
              </a:tr>
              <a:tr h="445654"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3.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ข้อมูลในหนึ่งคอลัมน์ไม่มีความสม่ำเสมอ** 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Consistency)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2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398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4.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ทรัพยากรหรือไฟล์ไม่ได้เป็นไปตามมาตรฐานการเข้ารหัสตัวอักษรแบบ 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Unicode (UTF-8)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2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586322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A7DF053-1870-A6FF-0728-C5D85A1878B2}"/>
              </a:ext>
            </a:extLst>
          </p:cNvPr>
          <p:cNvSpPr txBox="1"/>
          <p:nvPr/>
        </p:nvSpPr>
        <p:spPr>
          <a:xfrm>
            <a:off x="250074" y="4945017"/>
            <a:ext cx="11691852" cy="14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**ความสม่ำเสมอของข้อมูลแบ่งเป็น 2 ส่วน</a:t>
            </a:r>
          </a:p>
          <a:p>
            <a:pPr marL="457200" marR="0" lvl="0" indent="-45720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ส่วนภาพรวมของไฟล์ เนื่องจากตามเกณฑ์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Machine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Readable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ข้อมูลจะเป็น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Transaction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เท่านั้น ในกรณีที่มีข้อมูลอื่นที่ไม่ใช่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Transaction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b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เช่น มีตัวเลขสรุปผลรวมท้ายตาราง จะถือว่าไม่มีความสม่ำเสมอของข้อมูล</a:t>
            </a:r>
          </a:p>
          <a:p>
            <a:pPr marL="457200" marR="0" lvl="0" indent="-45720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แต่ละคอลัมน์จะต้องมี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Type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เป็นประเภทเดียวกัน เช่น หาก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Type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ตั้งต้นเป็นตัวหนังสือ ควรจะเป็นตัวหนังสือเหมือนกันทั้งหมด </a:t>
            </a:r>
            <a:b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โดยไม่มีตัวเลขมาแทรก หรือหากข้อมูลมีลักษณะที่ควรจะเป็นตัวหนังสือ แต่มีข้อมูลบางส่วนเป็นตัวเลขมาแทรก จะถือว่า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Type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ไม่มีความสม่ำเสมอ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A5A788-6FBA-02CE-8C2E-878B6463F2BB}"/>
              </a:ext>
            </a:extLst>
          </p:cNvPr>
          <p:cNvSpPr txBox="1"/>
          <p:nvPr/>
        </p:nvSpPr>
        <p:spPr>
          <a:xfrm>
            <a:off x="175524" y="2311556"/>
            <a:ext cx="39173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ตารางเกณฑ์การประเมินคุณภาพข้อมูล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1EDEF-A0A7-2FE3-2DD9-BC46559C5144}"/>
              </a:ext>
            </a:extLst>
          </p:cNvPr>
          <p:cNvSpPr txBox="1"/>
          <p:nvPr/>
        </p:nvSpPr>
        <p:spPr>
          <a:xfrm>
            <a:off x="89822" y="851369"/>
            <a:ext cx="1423292" cy="523220"/>
          </a:xfrm>
          <a:prstGeom prst="rect">
            <a:avLst/>
          </a:prstGeom>
          <a:solidFill>
            <a:srgbClr val="A9D18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 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คะแนน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37E828-F695-2722-092B-35704BD2E473}"/>
              </a:ext>
            </a:extLst>
          </p:cNvPr>
          <p:cNvSpPr txBox="1"/>
          <p:nvPr/>
        </p:nvSpPr>
        <p:spPr>
          <a:xfrm>
            <a:off x="1513114" y="807555"/>
            <a:ext cx="6106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 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คุณภาพชุดข้อมูลประเภท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6492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Structure Data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6492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85D358-9044-A7E9-37B3-0D160A08142D}"/>
              </a:ext>
            </a:extLst>
          </p:cNvPr>
          <p:cNvSpPr txBox="1"/>
          <p:nvPr/>
        </p:nvSpPr>
        <p:spPr>
          <a:xfrm>
            <a:off x="2043107" y="84592"/>
            <a:ext cx="8727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รายละเอียดเกณฑ์การประเมินมาตรฐานคุณลักษณะแบบเปิดที่ สพร. กำหนด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82758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2D17FC-684A-4B9B-981D-567A4F03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DBE8A-C6D0-4679-9349-EECC71BEA4DD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63815C-FC75-571F-B9AA-C018F9E0E953}"/>
              </a:ext>
            </a:extLst>
          </p:cNvPr>
          <p:cNvSpPr/>
          <p:nvPr/>
        </p:nvSpPr>
        <p:spPr>
          <a:xfrm>
            <a:off x="108857" y="1295400"/>
            <a:ext cx="424543" cy="446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C7ACB-B983-C202-42B1-B16C7EC7E4E1}"/>
              </a:ext>
            </a:extLst>
          </p:cNvPr>
          <p:cNvGrpSpPr/>
          <p:nvPr/>
        </p:nvGrpSpPr>
        <p:grpSpPr>
          <a:xfrm>
            <a:off x="712161" y="792046"/>
            <a:ext cx="10767677" cy="6065954"/>
            <a:chOff x="712161" y="792046"/>
            <a:chExt cx="10767677" cy="60659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F77FBA9-86D8-4B11-AF6F-31312C711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2161" y="792046"/>
              <a:ext cx="10767677" cy="606595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3E1E63-9D97-FF01-6140-5BFC6D19C0C3}"/>
                </a:ext>
              </a:extLst>
            </p:cNvPr>
            <p:cNvSpPr/>
            <p:nvPr/>
          </p:nvSpPr>
          <p:spPr>
            <a:xfrm>
              <a:off x="712161" y="1905000"/>
              <a:ext cx="424543" cy="446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713A178-F183-997A-C417-60B478B5C366}"/>
              </a:ext>
            </a:extLst>
          </p:cNvPr>
          <p:cNvSpPr/>
          <p:nvPr/>
        </p:nvSpPr>
        <p:spPr>
          <a:xfrm>
            <a:off x="-13648" y="-15861"/>
            <a:ext cx="11627893" cy="7694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36EA168-BD14-9E3C-CFF4-8E4E2E048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9F233009-515E-941C-979C-37C5A73F9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827200-1147-73D2-C7AE-A93E8740073C}"/>
              </a:ext>
            </a:extLst>
          </p:cNvPr>
          <p:cNvSpPr txBox="1"/>
          <p:nvPr/>
        </p:nvSpPr>
        <p:spPr>
          <a:xfrm>
            <a:off x="2043107" y="84592"/>
            <a:ext cx="8727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รายละเอียดเกณฑ์การประเมินมาตรฐานคุณลักษณะแบบเปิดที่ สพร. กำหนด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815C3AC1-6979-61DB-A8FB-C97869202D41}"/>
              </a:ext>
            </a:extLst>
          </p:cNvPr>
          <p:cNvSpPr txBox="1"/>
          <p:nvPr/>
        </p:nvSpPr>
        <p:spPr>
          <a:xfrm>
            <a:off x="89822" y="149196"/>
            <a:ext cx="1849815" cy="400110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เป้าหมายขั้นสูง (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10</a:t>
            </a: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0)</a:t>
            </a:r>
          </a:p>
        </p:txBody>
      </p:sp>
    </p:spTree>
    <p:extLst>
      <p:ext uri="{BB962C8B-B14F-4D97-AF65-F5344CB8AC3E}">
        <p14:creationId xmlns:p14="http://schemas.microsoft.com/office/powerpoint/2010/main" val="2189612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E9384-D3C9-8CFE-96A8-2C0463B3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8879BA-53F7-AF41-A60E-C8D5A6316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66" y="754652"/>
            <a:ext cx="10583091" cy="6042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FCE3B9-8046-16DC-5413-A7123DCAC501}"/>
              </a:ext>
            </a:extLst>
          </p:cNvPr>
          <p:cNvSpPr/>
          <p:nvPr/>
        </p:nvSpPr>
        <p:spPr>
          <a:xfrm>
            <a:off x="130277" y="1175657"/>
            <a:ext cx="424543" cy="446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9FD11E-55E9-1974-F642-0A519433C7DA}"/>
              </a:ext>
            </a:extLst>
          </p:cNvPr>
          <p:cNvSpPr/>
          <p:nvPr/>
        </p:nvSpPr>
        <p:spPr>
          <a:xfrm>
            <a:off x="-13648" y="-15861"/>
            <a:ext cx="11627893" cy="7694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0FFC0E86-17F7-A211-FB0B-874886D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1A564086-1FD8-1FCF-0F00-7195301B4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DE73FA0C-A93A-1039-9F3F-7B200E3A822D}"/>
              </a:ext>
            </a:extLst>
          </p:cNvPr>
          <p:cNvSpPr txBox="1"/>
          <p:nvPr/>
        </p:nvSpPr>
        <p:spPr>
          <a:xfrm>
            <a:off x="89822" y="149196"/>
            <a:ext cx="1849815" cy="400110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เป้าหมายขั้นสูง (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10</a:t>
            </a: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0)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B1CA41-0FB5-09E6-FF22-57D62494FB89}"/>
              </a:ext>
            </a:extLst>
          </p:cNvPr>
          <p:cNvSpPr/>
          <p:nvPr/>
        </p:nvSpPr>
        <p:spPr>
          <a:xfrm>
            <a:off x="727166" y="1790700"/>
            <a:ext cx="287563" cy="446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FB3E4D-F919-1FDF-397C-195FC3C0C271}"/>
              </a:ext>
            </a:extLst>
          </p:cNvPr>
          <p:cNvSpPr txBox="1"/>
          <p:nvPr/>
        </p:nvSpPr>
        <p:spPr>
          <a:xfrm>
            <a:off x="2043107" y="84592"/>
            <a:ext cx="8727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รายละเอียดเกณฑ์การประเมินมาตรฐานคุณลักษณะแบบเปิดที่ สพร. กำหนด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526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7694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C4980F57-BABD-CACD-3077-1990CB3EC0FD}"/>
              </a:ext>
            </a:extLst>
          </p:cNvPr>
          <p:cNvSpPr txBox="1"/>
          <p:nvPr/>
        </p:nvSpPr>
        <p:spPr>
          <a:xfrm>
            <a:off x="89822" y="149196"/>
            <a:ext cx="1849815" cy="400110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เป้าหมายขั้นสูง (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10</a:t>
            </a: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87CFC4-9010-5032-B18D-5A12E3A360FB}"/>
              </a:ext>
            </a:extLst>
          </p:cNvPr>
          <p:cNvSpPr txBox="1"/>
          <p:nvPr/>
        </p:nvSpPr>
        <p:spPr>
          <a:xfrm>
            <a:off x="263995" y="862255"/>
            <a:ext cx="1423292" cy="523220"/>
          </a:xfrm>
          <a:prstGeom prst="rect">
            <a:avLst/>
          </a:prstGeom>
          <a:solidFill>
            <a:srgbClr val="A9D18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 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คะแนน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996621-3F09-8046-7547-096876A66C1E}"/>
              </a:ext>
            </a:extLst>
          </p:cNvPr>
          <p:cNvSpPr txBox="1"/>
          <p:nvPr/>
        </p:nvSpPr>
        <p:spPr>
          <a:xfrm>
            <a:off x="1779816" y="811455"/>
            <a:ext cx="64912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 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คุณภาพชุดข้อมูลประเภท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6492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Un-Structure Data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6492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0D87B5B1-109E-D3D6-F962-8A939175A5C1}"/>
              </a:ext>
            </a:extLst>
          </p:cNvPr>
          <p:cNvGraphicFramePr>
            <a:graphicFrameLocks noGrp="1"/>
          </p:cNvGraphicFramePr>
          <p:nvPr/>
        </p:nvGraphicFramePr>
        <p:xfrm>
          <a:off x="179457" y="1494150"/>
          <a:ext cx="11833086" cy="2025478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994612">
                  <a:extLst>
                    <a:ext uri="{9D8B030D-6E8A-4147-A177-3AD203B41FA5}">
                      <a16:colId xmlns:a16="http://schemas.microsoft.com/office/drawing/2014/main" val="2387025161"/>
                    </a:ext>
                  </a:extLst>
                </a:gridCol>
                <a:gridCol w="1324358">
                  <a:extLst>
                    <a:ext uri="{9D8B030D-6E8A-4147-A177-3AD203B41FA5}">
                      <a16:colId xmlns:a16="http://schemas.microsoft.com/office/drawing/2014/main" val="2755769897"/>
                    </a:ext>
                  </a:extLst>
                </a:gridCol>
                <a:gridCol w="3171372">
                  <a:extLst>
                    <a:ext uri="{9D8B030D-6E8A-4147-A177-3AD203B41FA5}">
                      <a16:colId xmlns:a16="http://schemas.microsoft.com/office/drawing/2014/main" val="1203698782"/>
                    </a:ext>
                  </a:extLst>
                </a:gridCol>
                <a:gridCol w="3171372">
                  <a:extLst>
                    <a:ext uri="{9D8B030D-6E8A-4147-A177-3AD203B41FA5}">
                      <a16:colId xmlns:a16="http://schemas.microsoft.com/office/drawing/2014/main" val="528270292"/>
                    </a:ext>
                  </a:extLst>
                </a:gridCol>
                <a:gridCol w="3171372">
                  <a:extLst>
                    <a:ext uri="{9D8B030D-6E8A-4147-A177-3AD203B41FA5}">
                      <a16:colId xmlns:a16="http://schemas.microsoft.com/office/drawing/2014/main" val="180889240"/>
                    </a:ext>
                  </a:extLst>
                </a:gridCol>
              </a:tblGrid>
              <a:tr h="253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lnSpc>
                          <a:spcPct val="90000"/>
                        </a:lnSpc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ประเภท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4C2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lnSpc>
                          <a:spcPct val="90000"/>
                        </a:lnSpc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4C22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lnSpc>
                          <a:spcPct val="90000"/>
                        </a:lnSpc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4C22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lnSpc>
                          <a:spcPct val="90000"/>
                        </a:lnSpc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ขั้นกลาง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4C22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lnSpc>
                          <a:spcPct val="90000"/>
                        </a:lnSpc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ขั้นสูง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4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78607"/>
                  </a:ext>
                </a:extLst>
              </a:tr>
              <a:tr h="10729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Un-Structure</a:t>
                      </a:r>
                      <a:endParaRPr lang="th-TH" sz="18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lvl="0">
                        <a:lnSpc>
                          <a:spcPct val="90000"/>
                        </a:lnSpc>
                      </a:pPr>
                      <a:endParaRPr lang="th-TH" sz="18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lvl="0">
                        <a:lnSpc>
                          <a:spcPct val="90000"/>
                        </a:lnSpc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กล้อง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CCTV </a:t>
                      </a: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จราจร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90000"/>
                        </a:lnSpc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ช่องทางการเข้าถึงข้อมูล</a:t>
                      </a:r>
                      <a:endParaRPr lang="en-US" sz="1800" b="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lvl="0" indent="-285750" algn="l" defTabSz="914400" rtl="0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h-TH" sz="18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มีเว็บให้ผู้ใช้สามารถเข้ามาเปิดดูข้อมูลภาพจราจรตามเวลาจริงได้ และสามารถคลิกดูภาพย้อนหลังได้อย่างน้อย </a:t>
                      </a:r>
                      <a:r>
                        <a:rPr lang="en-US" sz="18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18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วัน</a:t>
                      </a:r>
                      <a:endParaRPr lang="en-US" sz="1800" b="0" i="0" u="none" strike="noStrike" kern="1200" cap="none" spc="0" baseline="0" dirty="0">
                        <a:solidFill>
                          <a:srgbClr val="000000"/>
                        </a:solidFill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lvl="0" indent="-285750" algn="l" defTabSz="914400" rtl="0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h-TH" sz="18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เข้าถึงภาพ (ณ เวลาล่าสุด) ในรูปแบบ </a:t>
                      </a:r>
                      <a:r>
                        <a:rPr lang="en-US" sz="18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API </a:t>
                      </a:r>
                      <a:r>
                        <a:rPr lang="th-TH" sz="18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ได้ โดยผู้ใช้สามารถระบุเงื่อนไขเข้าไปในลิงค์ ทำให้ผู้ใช้สามารถเลือกดูว่ามีจำนวนกล้องเท่าไหร่ ติดตั้ง ณ บริเวณใดบ้าง และสามารถดึงข้อมูลเฉพาะบางกล้องได้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lvl="0" indent="-285750" algn="l" defTabSz="914400" rtl="0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h-TH" sz="18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เข้าถึงภาพย้อนหลังได้อย่างน้อย </a:t>
                      </a:r>
                      <a:r>
                        <a:rPr lang="en-US" sz="18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90 </a:t>
                      </a:r>
                      <a:r>
                        <a:rPr lang="th-TH" sz="18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วัน</a:t>
                      </a:r>
                      <a:r>
                        <a:rPr lang="en-US" sz="18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lang="en-US" sz="18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API</a:t>
                      </a:r>
                      <a:r>
                        <a:rPr lang="th-TH" sz="18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และผู้ดึงข้อมูลสามารถเลือกดึงข้อมูลทั้งหมด หรือบางส่วนได้ตามเงื่อนไขที่ต้องการ</a:t>
                      </a:r>
                      <a:r>
                        <a:rPr lang="en-US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เช่น เฉพาะพื้นที่ เฉพาะช่วงเวลา เฉพาะกล้อง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85492"/>
                  </a:ext>
                </a:extLst>
              </a:tr>
              <a:tr h="360000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90000"/>
                        </a:lnSpc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/>
                      <a:endParaRPr lang="en-US" sz="1800" b="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800" b="1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lang="th-TH" sz="1800" b="1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</a:t>
                      </a:r>
                      <a:endParaRPr lang="en-US" sz="1800" b="1" i="0" u="none" strike="noStrike" kern="1200" cap="none" spc="0" baseline="0" dirty="0">
                        <a:solidFill>
                          <a:srgbClr val="000000"/>
                        </a:solidFill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800" b="1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12 </a:t>
                      </a:r>
                      <a:r>
                        <a:rPr lang="th-TH" sz="1800" b="1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20 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284044"/>
                  </a:ext>
                </a:extLst>
              </a:tr>
            </a:tbl>
          </a:graphicData>
        </a:graphic>
      </p:graphicFrame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BE7CC16E-CD99-B12E-1539-136D6EA80DFC}"/>
              </a:ext>
            </a:extLst>
          </p:cNvPr>
          <p:cNvGraphicFramePr>
            <a:graphicFrameLocks noGrp="1"/>
          </p:cNvGraphicFramePr>
          <p:nvPr/>
        </p:nvGraphicFramePr>
        <p:xfrm>
          <a:off x="179458" y="3668022"/>
          <a:ext cx="11833085" cy="2858217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994612">
                  <a:extLst>
                    <a:ext uri="{9D8B030D-6E8A-4147-A177-3AD203B41FA5}">
                      <a16:colId xmlns:a16="http://schemas.microsoft.com/office/drawing/2014/main" val="2387025161"/>
                    </a:ext>
                  </a:extLst>
                </a:gridCol>
                <a:gridCol w="1313473">
                  <a:extLst>
                    <a:ext uri="{9D8B030D-6E8A-4147-A177-3AD203B41FA5}">
                      <a16:colId xmlns:a16="http://schemas.microsoft.com/office/drawing/2014/main" val="2755769897"/>
                    </a:ext>
                  </a:extLst>
                </a:gridCol>
                <a:gridCol w="3175000">
                  <a:extLst>
                    <a:ext uri="{9D8B030D-6E8A-4147-A177-3AD203B41FA5}">
                      <a16:colId xmlns:a16="http://schemas.microsoft.com/office/drawing/2014/main" val="1203698782"/>
                    </a:ext>
                  </a:extLst>
                </a:gridCol>
                <a:gridCol w="3175000">
                  <a:extLst>
                    <a:ext uri="{9D8B030D-6E8A-4147-A177-3AD203B41FA5}">
                      <a16:colId xmlns:a16="http://schemas.microsoft.com/office/drawing/2014/main" val="528270292"/>
                    </a:ext>
                  </a:extLst>
                </a:gridCol>
                <a:gridCol w="3175000">
                  <a:extLst>
                    <a:ext uri="{9D8B030D-6E8A-4147-A177-3AD203B41FA5}">
                      <a16:colId xmlns:a16="http://schemas.microsoft.com/office/drawing/2014/main" val="180889240"/>
                    </a:ext>
                  </a:extLst>
                </a:gridCol>
              </a:tblGrid>
              <a:tr h="253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lnSpc>
                          <a:spcPct val="90000"/>
                        </a:lnSpc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ประเภท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4C2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lnSpc>
                          <a:spcPct val="90000"/>
                        </a:lnSpc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4C22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lnSpc>
                          <a:spcPct val="90000"/>
                        </a:lnSpc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4C22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lnSpc>
                          <a:spcPct val="90000"/>
                        </a:lnSpc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ขั้นกลาง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4C22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lnSpc>
                          <a:spcPct val="90000"/>
                        </a:lnSpc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ขั้นสูง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4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78607"/>
                  </a:ext>
                </a:extLst>
              </a:tr>
              <a:tr h="41724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Un-Structure</a:t>
                      </a:r>
                      <a:endParaRPr lang="th-TH" sz="18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lvl="0">
                        <a:lnSpc>
                          <a:spcPct val="90000"/>
                        </a:lnSpc>
                      </a:pPr>
                      <a:endParaRPr lang="th-TH" sz="18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ข้อมูล ประกาศ และระเบียบ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90000"/>
                        </a:lnSpc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ข้อมูล ประกาศ และระเบียบ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lvl="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เปิดเผยในรูปแบบ </a:t>
                      </a:r>
                      <a:r>
                        <a:rPr lang="en-US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PDF (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หรือ </a:t>
                      </a:r>
                      <a:r>
                        <a:rPr lang="en-US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Word) 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ที่สามารถสืบค้นเนื้อความในเอกสารได้ (ไม่ใช่การสแกนเอกสารเป็นรูปภาพแล้วบันทึกเป็น </a:t>
                      </a:r>
                      <a:r>
                        <a:rPr lang="en-US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PDF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เปิดเผยในรูปแบบ </a:t>
                      </a:r>
                      <a:r>
                        <a:rPr lang="en-US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PDF (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หรือ </a:t>
                      </a:r>
                      <a:r>
                        <a:rPr lang="en-US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Word) 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ที่สามารถสืบค้นเนื้อความในเอกสารได้ (ไม่ใช่การสแกนเอกสารเป็นรูปภาพแล้วบันทึกเป็น </a:t>
                      </a:r>
                      <a:r>
                        <a:rPr lang="en-US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PDF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เปิดเผยในรูปแบบ </a:t>
                      </a:r>
                      <a:r>
                        <a:rPr lang="en-US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PDF (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หรือ </a:t>
                      </a:r>
                      <a:r>
                        <a:rPr lang="en-US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Word) 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ที่สามารถสืบค้นเนื้อความในเอกสารได้ (ไม่ใช่การสแกนเอกสารเป็นรูปภาพแล้วบันทึกเป็น </a:t>
                      </a:r>
                      <a:r>
                        <a:rPr lang="en-US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PDF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29963"/>
                  </a:ext>
                </a:extLst>
              </a:tr>
              <a:tr h="8195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90000"/>
                        </a:lnSpc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ช่องทางการเข้าถึงข้อมูล</a:t>
                      </a:r>
                      <a:endParaRPr lang="en-US" sz="1800" b="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lvl="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มีไฟล์ข้อมูลให้เข้าถึง </a:t>
                      </a:r>
                      <a:r>
                        <a:rPr lang="th-TH" sz="1800" b="1" u="sng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แต่ไม่ได้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กำหนดเป็นแนวปฏิบัติงานว่าไฟล์นั้นจะเป็นต้นทางของข้อมูลที่ถูกต้องเชื่อถือได้ (</a:t>
                      </a:r>
                      <a:r>
                        <a:rPr lang="th-TH" sz="1800" b="1" u="sng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ยังไม่เป็น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ไปตามหลัก </a:t>
                      </a:r>
                      <a:r>
                        <a:rPr lang="en-US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single source of truth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lvl="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ไฟล์ข้อมูลมีลิงค์ที่ชัดเจน</a:t>
                      </a:r>
                      <a:r>
                        <a:rPr lang="th-TH" sz="1800" b="1" u="sng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และกำหนด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เป็นแนวปฏิบัติงานทางการว่าไฟล์นั้นจะเป็นต้นทางของข้อมูลที่ถูกต้องเชื่อถือได้ (ตามหลัก </a:t>
                      </a:r>
                      <a:r>
                        <a:rPr lang="en-US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single source of truth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lvl="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เข้าถึงในรูปแบบ </a:t>
                      </a:r>
                      <a:r>
                        <a:rPr lang="en-US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API 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ได้ โดย</a:t>
                      </a:r>
                      <a:r>
                        <a:rPr lang="th-TH" sz="1800" b="1" u="sng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ผู้ใช้สามารถระบุเงื่อนไขเข้าไปในลิงค์ 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ทำให้ผู้ใช้สามารถเลือกดึงข้อมูลทั้งหมด หรือบางส่วนได้ตามเงื่อนไขที่ต้องการ</a:t>
                      </a:r>
                      <a:r>
                        <a:rPr lang="en-US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เช่น เฉพาะพื้นที่ เฉพาะช่วงเวลา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040412"/>
                  </a:ext>
                </a:extLst>
              </a:tr>
              <a:tr h="360000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90000"/>
                        </a:lnSpc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/>
                      <a:endParaRPr lang="en-US" sz="1800" b="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800" b="1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lang="th-TH" sz="1800" b="1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</a:t>
                      </a:r>
                      <a:endParaRPr lang="en-US" sz="1800" b="1" i="0" u="none" strike="noStrike" kern="1200" cap="none" spc="0" baseline="0" dirty="0">
                        <a:solidFill>
                          <a:srgbClr val="000000"/>
                        </a:solidFill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800" b="1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12 </a:t>
                      </a:r>
                      <a:r>
                        <a:rPr lang="th-TH" sz="1800" b="1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20 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28404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ED6F920-4E5B-80C6-3088-8ECF9E490B9C}"/>
              </a:ext>
            </a:extLst>
          </p:cNvPr>
          <p:cNvSpPr txBox="1"/>
          <p:nvPr/>
        </p:nvSpPr>
        <p:spPr>
          <a:xfrm>
            <a:off x="2043107" y="84592"/>
            <a:ext cx="8727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รายละเอียดเกณฑ์การประเมินมาตรฐานคุณลักษณะแบบเปิดที่ สพร. กำหนด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4540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7694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C4980F57-BABD-CACD-3077-1990CB3EC0FD}"/>
              </a:ext>
            </a:extLst>
          </p:cNvPr>
          <p:cNvSpPr txBox="1"/>
          <p:nvPr/>
        </p:nvSpPr>
        <p:spPr>
          <a:xfrm>
            <a:off x="89822" y="149196"/>
            <a:ext cx="1849815" cy="400110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เป้าหมายขั้นสูง (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10</a:t>
            </a: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CE23A8-1CEF-2BDC-CC54-817A090DD5F4}"/>
              </a:ext>
            </a:extLst>
          </p:cNvPr>
          <p:cNvSpPr txBox="1"/>
          <p:nvPr/>
        </p:nvSpPr>
        <p:spPr>
          <a:xfrm>
            <a:off x="89821" y="1973581"/>
            <a:ext cx="118901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ตัวอย่างการอธิบาย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มีการนำผลการวิเคราะห์สถิติ เวลา ความรุนแรง และตำแหน่งการเกิดไฟป่า มาจัดอัตรากำลังในการลาดตระเวนพื้นที่ป่าอนุรักษ์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</a:b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โดยการปรับปรุงคือ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...........(ระบุสิ่งที่ทำการปรับปรุงเปลี่ยนแปลง)................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ส่งผลให้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..........(ระบุการวัดผลเป็นข้อมูลแลตัวเลข)..............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มีการนำสถิติระยะเวลาการบริการประชาชนในแต่ละขั้นตอน มาทำการปรับปรุงระเบียบ ขั้นตอน หรือ วิธีการทำงานให้ เพื่อให้ลดเวลาการบริการ และประชาชนได้รับความสะดวกมากขึ้น  โดยการปรับปรุงคือ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...........(ระบุสิ่งที่ทำการปรับปรุงเปลี่ยนแปลง)................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</a:b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ส่งผลให้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.................(ระบุการวัดผลเป็นข้อมูลและตัวเลข)........................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มีการนำสถิติการเข้าขอรับความช่วยเหลือ การรับสวัสดิการ มาชี้เป้าตัวบุคคลหรือกรณีศึกษาที่นำไปสู่การช่วยเหลือตัวบุคคล (หรือกลุ่มประเภทบุคคล) ได้ตรงจุด (หรือมีประสิทธิภาพมากขึ้น) โดยการปรับปรุงคือ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...........(ระบุสิ่งที่ทำการปรับปรุงเปลี่ยนแปลง)................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</a:b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ส่งผลให้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.................(ระบุการวัดผลเป็นข้อมูลและตัวเลข)........................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มีการรวบรวมคำร้อง ความต้องการ หรือ ข้อเสนอแนะจากประชาชนมาสรุปเป็นสถิติ พร้อมวิเคราะห์ออกมาเป็นแนวทางการปรับปรุง หรือ พัฒนาบริการประชาชน หรือ พัฒนาบริการให้แก่หน่วยงานรัฐด้วยกันให้ดีขึ้น โดยการปรับปรุงคือ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...........(ระบุสิ่งที่ทำการปรับปรุงเปลี่ยนแปลง)................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ส่งผลให้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.................(ระบุการวัดผลเป็นข้อมูลและตัวเลข)........................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782193-A9C4-0765-3F73-8C73D1991441}"/>
              </a:ext>
            </a:extLst>
          </p:cNvPr>
          <p:cNvSpPr txBox="1"/>
          <p:nvPr/>
        </p:nvSpPr>
        <p:spPr>
          <a:xfrm>
            <a:off x="212035" y="782138"/>
            <a:ext cx="1303549" cy="523220"/>
          </a:xfrm>
          <a:prstGeom prst="rect">
            <a:avLst/>
          </a:prstGeom>
          <a:solidFill>
            <a:srgbClr val="A9D18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 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คะแนน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4C9703-67C6-379E-9979-D2349FB2BAA5}"/>
              </a:ext>
            </a:extLst>
          </p:cNvPr>
          <p:cNvSpPr txBox="1"/>
          <p:nvPr/>
        </p:nvSpPr>
        <p:spPr>
          <a:xfrm>
            <a:off x="212035" y="1420998"/>
            <a:ext cx="11767930" cy="472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นำข้อมูลเปิดไปใช้ประโยชน์ได้อย่างเป็นรูปธรรม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ตอบโจทย์ตามประเด็นขอบเขตการนำข้อมูลไปใช้ประโยชน์ อย่างน้อย 1 ชุดข้อมูล (5 คะแนน)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FA1C96-7EC0-B056-6FDA-7D68A504F775}"/>
              </a:ext>
            </a:extLst>
          </p:cNvPr>
          <p:cNvSpPr txBox="1"/>
          <p:nvPr/>
        </p:nvSpPr>
        <p:spPr>
          <a:xfrm>
            <a:off x="1515584" y="771994"/>
            <a:ext cx="6106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 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การนำข้อมูลไปใช้ประโยชน์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428052-CD30-57EF-7B3C-312BCD5AC38F}"/>
              </a:ext>
            </a:extLst>
          </p:cNvPr>
          <p:cNvSpPr txBox="1"/>
          <p:nvPr/>
        </p:nvSpPr>
        <p:spPr>
          <a:xfrm>
            <a:off x="2043107" y="84592"/>
            <a:ext cx="8727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รายละเอียดเกณฑ์การประเมินมาตรฐานคุณลักษณะแบบเปิดที่ สพร. กำหนด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3564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7694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95E241-317A-11C7-A106-B323D1BD717D}"/>
              </a:ext>
            </a:extLst>
          </p:cNvPr>
          <p:cNvSpPr/>
          <p:nvPr/>
        </p:nvSpPr>
        <p:spPr>
          <a:xfrm>
            <a:off x="38363" y="33383"/>
            <a:ext cx="10337277" cy="7201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ปฏิทินการประเมินส่วนราชการฯ และองค์การมหาชน ประจำปีงบประมาณ พ.ศ. 256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2 (1)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การพัฒนาระบบบัญชีข้อมูล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Data Catalog)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เพื่อนำไปสู่การเปิดเผยข้อมูลภาครัฐ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Open Data)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96A1985-72C2-417A-FEB0-FC839594A5CE}"/>
              </a:ext>
            </a:extLst>
          </p:cNvPr>
          <p:cNvSpPr/>
          <p:nvPr/>
        </p:nvSpPr>
        <p:spPr>
          <a:xfrm>
            <a:off x="6424705" y="2192470"/>
            <a:ext cx="1118794" cy="1108383"/>
          </a:xfrm>
          <a:prstGeom prst="ellipse">
            <a:avLst/>
          </a:prstGeom>
          <a:solidFill>
            <a:srgbClr val="00CC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102" name="Straight Arrow Connector 115">
            <a:extLst>
              <a:ext uri="{FF2B5EF4-FFF2-40B4-BE49-F238E27FC236}">
                <a16:creationId xmlns:a16="http://schemas.microsoft.com/office/drawing/2014/main" id="{954EABD7-1E72-D1DA-ACA3-F0B6E02B6EBD}"/>
              </a:ext>
            </a:extLst>
          </p:cNvPr>
          <p:cNvCxnSpPr>
            <a:cxnSpLocks/>
          </p:cNvCxnSpPr>
          <p:nvPr/>
        </p:nvCxnSpPr>
        <p:spPr>
          <a:xfrm flipV="1">
            <a:off x="5587827" y="1589424"/>
            <a:ext cx="1" cy="1020904"/>
          </a:xfrm>
          <a:prstGeom prst="straightConnector1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800000"/>
            <a:tailEnd type="arrow"/>
          </a:ln>
          <a:effectLst/>
        </p:spPr>
      </p:cxnSp>
      <p:sp>
        <p:nvSpPr>
          <p:cNvPr id="103" name="Oval 7">
            <a:extLst>
              <a:ext uri="{FF2B5EF4-FFF2-40B4-BE49-F238E27FC236}">
                <a16:creationId xmlns:a16="http://schemas.microsoft.com/office/drawing/2014/main" id="{DBFCAB80-9365-3593-7A83-1C9ECC391C62}"/>
              </a:ext>
            </a:extLst>
          </p:cNvPr>
          <p:cNvSpPr/>
          <p:nvPr/>
        </p:nvSpPr>
        <p:spPr>
          <a:xfrm>
            <a:off x="10548452" y="1277265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04" name="Oval 8">
            <a:extLst>
              <a:ext uri="{FF2B5EF4-FFF2-40B4-BE49-F238E27FC236}">
                <a16:creationId xmlns:a16="http://schemas.microsoft.com/office/drawing/2014/main" id="{AC7DF9E0-44B9-E788-19EC-FA05CD2957D7}"/>
              </a:ext>
            </a:extLst>
          </p:cNvPr>
          <p:cNvSpPr/>
          <p:nvPr/>
        </p:nvSpPr>
        <p:spPr>
          <a:xfrm>
            <a:off x="2360110" y="1277265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05" name="Oval 119">
            <a:extLst>
              <a:ext uri="{FF2B5EF4-FFF2-40B4-BE49-F238E27FC236}">
                <a16:creationId xmlns:a16="http://schemas.microsoft.com/office/drawing/2014/main" id="{5DF89290-3297-99FD-B1CD-E08B09EC8AAA}"/>
              </a:ext>
            </a:extLst>
          </p:cNvPr>
          <p:cNvSpPr/>
          <p:nvPr/>
        </p:nvSpPr>
        <p:spPr>
          <a:xfrm>
            <a:off x="2164037" y="3511729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06" name="Straight Arrow Connector 121">
            <a:extLst>
              <a:ext uri="{FF2B5EF4-FFF2-40B4-BE49-F238E27FC236}">
                <a16:creationId xmlns:a16="http://schemas.microsoft.com/office/drawing/2014/main" id="{C6485F2A-612A-368A-C09E-D6203525569A}"/>
              </a:ext>
            </a:extLst>
          </p:cNvPr>
          <p:cNvCxnSpPr>
            <a:cxnSpLocks/>
          </p:cNvCxnSpPr>
          <p:nvPr/>
        </p:nvCxnSpPr>
        <p:spPr>
          <a:xfrm flipV="1">
            <a:off x="2474230" y="1633418"/>
            <a:ext cx="0" cy="1878310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107" name="Oval 125">
            <a:extLst>
              <a:ext uri="{FF2B5EF4-FFF2-40B4-BE49-F238E27FC236}">
                <a16:creationId xmlns:a16="http://schemas.microsoft.com/office/drawing/2014/main" id="{DBD28DA6-0A32-4462-C16B-963A50DEDE00}"/>
              </a:ext>
            </a:extLst>
          </p:cNvPr>
          <p:cNvSpPr/>
          <p:nvPr/>
        </p:nvSpPr>
        <p:spPr>
          <a:xfrm>
            <a:off x="11137100" y="2493611"/>
            <a:ext cx="652949" cy="652949"/>
          </a:xfrm>
          <a:prstGeom prst="ellipse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08" name="Oval 150">
            <a:extLst>
              <a:ext uri="{FF2B5EF4-FFF2-40B4-BE49-F238E27FC236}">
                <a16:creationId xmlns:a16="http://schemas.microsoft.com/office/drawing/2014/main" id="{5B5FD325-50C6-DE5C-A22A-46D058ABC1E9}"/>
              </a:ext>
            </a:extLst>
          </p:cNvPr>
          <p:cNvSpPr/>
          <p:nvPr/>
        </p:nvSpPr>
        <p:spPr>
          <a:xfrm>
            <a:off x="10375857" y="4071683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09" name="Straight Arrow Connector 152">
            <a:extLst>
              <a:ext uri="{FF2B5EF4-FFF2-40B4-BE49-F238E27FC236}">
                <a16:creationId xmlns:a16="http://schemas.microsoft.com/office/drawing/2014/main" id="{8E31EFDE-8187-EDAE-2AE0-EE0156AA5817}"/>
              </a:ext>
            </a:extLst>
          </p:cNvPr>
          <p:cNvCxnSpPr>
            <a:cxnSpLocks/>
          </p:cNvCxnSpPr>
          <p:nvPr/>
        </p:nvCxnSpPr>
        <p:spPr>
          <a:xfrm flipV="1">
            <a:off x="10682868" y="1635920"/>
            <a:ext cx="3047" cy="2435762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5C9420E7-1C54-C00E-8AD5-943A28F0711A}"/>
              </a:ext>
            </a:extLst>
          </p:cNvPr>
          <p:cNvSpPr txBox="1"/>
          <p:nvPr/>
        </p:nvSpPr>
        <p:spPr>
          <a:xfrm>
            <a:off x="11004483" y="868688"/>
            <a:ext cx="103742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พ.ย.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-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ธ.ค.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2B65545-1212-E368-533C-EEC18B39E5F3}"/>
              </a:ext>
            </a:extLst>
          </p:cNvPr>
          <p:cNvSpPr txBox="1"/>
          <p:nvPr/>
        </p:nvSpPr>
        <p:spPr>
          <a:xfrm>
            <a:off x="8460194" y="860458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96F7CE5-599A-E41F-A78B-DB30C95CE8A4}"/>
              </a:ext>
            </a:extLst>
          </p:cNvPr>
          <p:cNvSpPr txBox="1"/>
          <p:nvPr/>
        </p:nvSpPr>
        <p:spPr>
          <a:xfrm>
            <a:off x="2015365" y="878454"/>
            <a:ext cx="108368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พ.ย.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0C50E1E-A620-BD8C-159F-C14837999FEE}"/>
              </a:ext>
            </a:extLst>
          </p:cNvPr>
          <p:cNvSpPr txBox="1"/>
          <p:nvPr/>
        </p:nvSpPr>
        <p:spPr>
          <a:xfrm>
            <a:off x="8574893" y="5011993"/>
            <a:ext cx="141456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สพร. ตรวจประเมินขั้นสูง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สสช. และ สพร.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ส่งผลการประเมินให้สำนักงาน ก.พ.ร.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4F94BF0-745A-4CBC-5DBD-E8D0A1A48C07}"/>
              </a:ext>
            </a:extLst>
          </p:cNvPr>
          <p:cNvSpPr txBox="1"/>
          <p:nvPr/>
        </p:nvSpPr>
        <p:spPr>
          <a:xfrm>
            <a:off x="10953125" y="3154790"/>
            <a:ext cx="122190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1.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นายกรัฐมนตรีรับทราบ</a:t>
            </a:r>
            <a:b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</a:b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ผลประเมิน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ผ่านระบบ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Online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7F4F71BD-F0B6-CC49-23AB-7618738A7A26}"/>
              </a:ext>
            </a:extLst>
          </p:cNvPr>
          <p:cNvSpPr/>
          <p:nvPr/>
        </p:nvSpPr>
        <p:spPr>
          <a:xfrm>
            <a:off x="9108456" y="1257031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16" name="Oval 113">
            <a:extLst>
              <a:ext uri="{FF2B5EF4-FFF2-40B4-BE49-F238E27FC236}">
                <a16:creationId xmlns:a16="http://schemas.microsoft.com/office/drawing/2014/main" id="{7F9F1DE3-9C36-C139-5788-069748F9F406}"/>
              </a:ext>
            </a:extLst>
          </p:cNvPr>
          <p:cNvSpPr/>
          <p:nvPr/>
        </p:nvSpPr>
        <p:spPr>
          <a:xfrm>
            <a:off x="8939789" y="4340151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solidFill>
              <a:srgbClr val="00CC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C82F206-9D93-6502-4FDD-454F69901B0E}"/>
              </a:ext>
            </a:extLst>
          </p:cNvPr>
          <p:cNvSpPr txBox="1"/>
          <p:nvPr/>
        </p:nvSpPr>
        <p:spPr>
          <a:xfrm>
            <a:off x="10279333" y="869549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5035F76-8824-0C33-7A80-0DD8370E7221}"/>
              </a:ext>
            </a:extLst>
          </p:cNvPr>
          <p:cNvSpPr txBox="1"/>
          <p:nvPr/>
        </p:nvSpPr>
        <p:spPr>
          <a:xfrm>
            <a:off x="9794852" y="4775600"/>
            <a:ext cx="189746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1.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เลขาธิการ ก.พ.ร.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ประเมิน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(เบื้องต้น)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เสนอ รมต./รองนายกฯ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ที่เกี่ยวข้อง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ผ่านระบบ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Online </a:t>
            </a:r>
          </a:p>
        </p:txBody>
      </p:sp>
      <p:sp>
        <p:nvSpPr>
          <p:cNvPr id="119" name="Rectangle 7">
            <a:extLst>
              <a:ext uri="{FF2B5EF4-FFF2-40B4-BE49-F238E27FC236}">
                <a16:creationId xmlns:a16="http://schemas.microsoft.com/office/drawing/2014/main" id="{FEE8BF38-B4BD-8914-D3EB-8B2EE8E3E8BF}"/>
              </a:ext>
            </a:extLst>
          </p:cNvPr>
          <p:cNvSpPr/>
          <p:nvPr/>
        </p:nvSpPr>
        <p:spPr>
          <a:xfrm>
            <a:off x="9119566" y="4510420"/>
            <a:ext cx="307420" cy="30742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120" name="Graphic 119" descr="Meeting">
            <a:extLst>
              <a:ext uri="{FF2B5EF4-FFF2-40B4-BE49-F238E27FC236}">
                <a16:creationId xmlns:a16="http://schemas.microsoft.com/office/drawing/2014/main" id="{F18CC693-69CC-008C-2E36-C9006FBE35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79436" y="4155382"/>
            <a:ext cx="480089" cy="480089"/>
          </a:xfrm>
          <a:prstGeom prst="rect">
            <a:avLst/>
          </a:prstGeom>
        </p:spPr>
      </p:pic>
      <p:pic>
        <p:nvPicPr>
          <p:cNvPr id="121" name="Graphic 120" descr="Male profile">
            <a:extLst>
              <a:ext uri="{FF2B5EF4-FFF2-40B4-BE49-F238E27FC236}">
                <a16:creationId xmlns:a16="http://schemas.microsoft.com/office/drawing/2014/main" id="{62F2113C-7668-406C-7E6D-3F1CC83DCB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02908" y="2546024"/>
            <a:ext cx="523734" cy="523734"/>
          </a:xfrm>
          <a:prstGeom prst="rect">
            <a:avLst/>
          </a:prstGeom>
        </p:spPr>
      </p:pic>
      <p:sp>
        <p:nvSpPr>
          <p:cNvPr id="122" name="Oval 150">
            <a:extLst>
              <a:ext uri="{FF2B5EF4-FFF2-40B4-BE49-F238E27FC236}">
                <a16:creationId xmlns:a16="http://schemas.microsoft.com/office/drawing/2014/main" id="{9279B6FA-C881-DABD-7123-F5F33986B4A6}"/>
              </a:ext>
            </a:extLst>
          </p:cNvPr>
          <p:cNvSpPr/>
          <p:nvPr/>
        </p:nvSpPr>
        <p:spPr>
          <a:xfrm>
            <a:off x="1358032" y="1937392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23" name="Straight Arrow Connector 152">
            <a:extLst>
              <a:ext uri="{FF2B5EF4-FFF2-40B4-BE49-F238E27FC236}">
                <a16:creationId xmlns:a16="http://schemas.microsoft.com/office/drawing/2014/main" id="{D1B89CA6-D5F6-38AF-1A66-E3FECAF3E8A8}"/>
              </a:ext>
            </a:extLst>
          </p:cNvPr>
          <p:cNvCxnSpPr>
            <a:cxnSpLocks/>
          </p:cNvCxnSpPr>
          <p:nvPr/>
        </p:nvCxnSpPr>
        <p:spPr>
          <a:xfrm flipH="1" flipV="1">
            <a:off x="949638" y="1602566"/>
            <a:ext cx="4758" cy="1923451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FC7F8A75-4659-D982-7D4E-4AA4985C0143}"/>
              </a:ext>
            </a:extLst>
          </p:cNvPr>
          <p:cNvSpPr txBox="1"/>
          <p:nvPr/>
        </p:nvSpPr>
        <p:spPr>
          <a:xfrm>
            <a:off x="533408" y="890597"/>
            <a:ext cx="8728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46D7654-9C66-6C85-A0C6-A15A840EA719}"/>
              </a:ext>
            </a:extLst>
          </p:cNvPr>
          <p:cNvSpPr txBox="1"/>
          <p:nvPr/>
        </p:nvSpPr>
        <p:spPr>
          <a:xfrm>
            <a:off x="1013973" y="2336510"/>
            <a:ext cx="137524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E84C22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17 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ต.ค.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65</a:t>
            </a:r>
            <a:endParaRPr kumimoji="0" lang="th-TH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ส่วนราชการส่ง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ตัวชี้วัด ปี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ให้สำนักงาน ก.พ.ร.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cxnSp>
        <p:nvCxnSpPr>
          <p:cNvPr id="126" name="Straight Arrow Connector 115">
            <a:extLst>
              <a:ext uri="{FF2B5EF4-FFF2-40B4-BE49-F238E27FC236}">
                <a16:creationId xmlns:a16="http://schemas.microsoft.com/office/drawing/2014/main" id="{468E8E8D-81E2-7238-EBDD-A6DF56033C85}"/>
              </a:ext>
            </a:extLst>
          </p:cNvPr>
          <p:cNvCxnSpPr>
            <a:cxnSpLocks/>
          </p:cNvCxnSpPr>
          <p:nvPr/>
        </p:nvCxnSpPr>
        <p:spPr>
          <a:xfrm flipV="1">
            <a:off x="11457832" y="1648119"/>
            <a:ext cx="0" cy="861186"/>
          </a:xfrm>
          <a:prstGeom prst="straightConnector1">
            <a:avLst/>
          </a:prstGeom>
          <a:noFill/>
          <a:ln w="25400" cap="flat" cmpd="sng" algn="ctr">
            <a:solidFill>
              <a:srgbClr val="E62601"/>
            </a:solidFill>
            <a:prstDash val="solid"/>
            <a:miter lim="800000"/>
            <a:tailEnd type="arrow"/>
          </a:ln>
          <a:effectLst/>
        </p:spPr>
      </p:cxnSp>
      <p:sp>
        <p:nvSpPr>
          <p:cNvPr id="127" name="Oval 150">
            <a:extLst>
              <a:ext uri="{FF2B5EF4-FFF2-40B4-BE49-F238E27FC236}">
                <a16:creationId xmlns:a16="http://schemas.microsoft.com/office/drawing/2014/main" id="{3DFFEEDC-F8D6-E0A5-8F2C-A7413FE9E652}"/>
              </a:ext>
            </a:extLst>
          </p:cNvPr>
          <p:cNvSpPr/>
          <p:nvPr/>
        </p:nvSpPr>
        <p:spPr>
          <a:xfrm>
            <a:off x="627922" y="3511729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128" name="Graphic 127" descr="Megaphone1">
            <a:extLst>
              <a:ext uri="{FF2B5EF4-FFF2-40B4-BE49-F238E27FC236}">
                <a16:creationId xmlns:a16="http://schemas.microsoft.com/office/drawing/2014/main" id="{026953AA-54EE-4F65-1384-1D3F78AD1C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2497" y="3560432"/>
            <a:ext cx="536648" cy="536648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5FC4B00B-4FDB-84DA-7D74-8A61FD18EA40}"/>
              </a:ext>
            </a:extLst>
          </p:cNvPr>
          <p:cNvSpPr txBox="1"/>
          <p:nvPr/>
        </p:nvSpPr>
        <p:spPr>
          <a:xfrm>
            <a:off x="179534" y="4151637"/>
            <a:ext cx="147989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15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ก.ย.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65</a:t>
            </a:r>
            <a:endParaRPr kumimoji="0" lang="th-TH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ชี้แจง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กรอบประเมิน ปี 6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6 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(Potential base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130" name="Oval 7">
            <a:extLst>
              <a:ext uri="{FF2B5EF4-FFF2-40B4-BE49-F238E27FC236}">
                <a16:creationId xmlns:a16="http://schemas.microsoft.com/office/drawing/2014/main" id="{262074A5-F6FD-EF03-1AF7-571FE07DA9F1}"/>
              </a:ext>
            </a:extLst>
          </p:cNvPr>
          <p:cNvSpPr/>
          <p:nvPr/>
        </p:nvSpPr>
        <p:spPr>
          <a:xfrm>
            <a:off x="818902" y="1277265"/>
            <a:ext cx="274926" cy="255105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31" name="Oval 7">
            <a:extLst>
              <a:ext uri="{FF2B5EF4-FFF2-40B4-BE49-F238E27FC236}">
                <a16:creationId xmlns:a16="http://schemas.microsoft.com/office/drawing/2014/main" id="{169A2011-ABB7-8217-6316-34C9BC450DE2}"/>
              </a:ext>
            </a:extLst>
          </p:cNvPr>
          <p:cNvSpPr/>
          <p:nvPr/>
        </p:nvSpPr>
        <p:spPr>
          <a:xfrm>
            <a:off x="1537323" y="1279410"/>
            <a:ext cx="274926" cy="255105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32" name="Straight Arrow Connector 152">
            <a:extLst>
              <a:ext uri="{FF2B5EF4-FFF2-40B4-BE49-F238E27FC236}">
                <a16:creationId xmlns:a16="http://schemas.microsoft.com/office/drawing/2014/main" id="{D9030DBC-2EB9-6AEA-5991-2A18C28ED404}"/>
              </a:ext>
            </a:extLst>
          </p:cNvPr>
          <p:cNvCxnSpPr>
            <a:cxnSpLocks/>
          </p:cNvCxnSpPr>
          <p:nvPr/>
        </p:nvCxnSpPr>
        <p:spPr>
          <a:xfrm flipV="1">
            <a:off x="1673191" y="1619186"/>
            <a:ext cx="0" cy="414693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5B779D4-BEA9-E0AA-5DB6-9AAE7CD9BA28}"/>
              </a:ext>
            </a:extLst>
          </p:cNvPr>
          <p:cNvGrpSpPr/>
          <p:nvPr/>
        </p:nvGrpSpPr>
        <p:grpSpPr>
          <a:xfrm>
            <a:off x="271042" y="1210559"/>
            <a:ext cx="425756" cy="393154"/>
            <a:chOff x="2037500" y="3040187"/>
            <a:chExt cx="419949" cy="419949"/>
          </a:xfrm>
          <a:solidFill>
            <a:srgbClr val="E62601"/>
          </a:solidFill>
        </p:grpSpPr>
        <p:sp>
          <p:nvSpPr>
            <p:cNvPr id="134" name="Circle: Hollow 133">
              <a:extLst>
                <a:ext uri="{FF2B5EF4-FFF2-40B4-BE49-F238E27FC236}">
                  <a16:creationId xmlns:a16="http://schemas.microsoft.com/office/drawing/2014/main" id="{9831B7B1-2035-D198-9509-3792948895A9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9EEBE8E8-73DD-ECC1-0A2D-823CDA7981CB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7C44D459-2DDA-0268-9786-21F1CDCB52EF}"/>
              </a:ext>
            </a:extLst>
          </p:cNvPr>
          <p:cNvSpPr txBox="1"/>
          <p:nvPr/>
        </p:nvSpPr>
        <p:spPr>
          <a:xfrm>
            <a:off x="1244168" y="890596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710E38E-C787-8200-3085-6CA839088365}"/>
              </a:ext>
            </a:extLst>
          </p:cNvPr>
          <p:cNvSpPr/>
          <p:nvPr/>
        </p:nvSpPr>
        <p:spPr>
          <a:xfrm>
            <a:off x="514158" y="1563343"/>
            <a:ext cx="10924424" cy="48051"/>
          </a:xfrm>
          <a:prstGeom prst="rect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C64EF52-55EA-39BE-2C5D-CEFB1853B4D2}"/>
              </a:ext>
            </a:extLst>
          </p:cNvPr>
          <p:cNvSpPr txBox="1"/>
          <p:nvPr/>
        </p:nvSpPr>
        <p:spPr>
          <a:xfrm>
            <a:off x="9605814" y="872396"/>
            <a:ext cx="82779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ก.ย.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B0470E2-82E8-399B-D8D1-E2FFD1EC564F}"/>
              </a:ext>
            </a:extLst>
          </p:cNvPr>
          <p:cNvSpPr txBox="1"/>
          <p:nvPr/>
        </p:nvSpPr>
        <p:spPr>
          <a:xfrm>
            <a:off x="9375513" y="3122242"/>
            <a:ext cx="120552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สำนักงาน ก.พ.ร.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จัดทำผลประเมิน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ภาพรวม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264BF04-CC8C-590F-57D4-8CE37B8E315E}"/>
              </a:ext>
            </a:extLst>
          </p:cNvPr>
          <p:cNvSpPr/>
          <p:nvPr/>
        </p:nvSpPr>
        <p:spPr>
          <a:xfrm>
            <a:off x="9877229" y="1277265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41" name="Oval 113">
            <a:extLst>
              <a:ext uri="{FF2B5EF4-FFF2-40B4-BE49-F238E27FC236}">
                <a16:creationId xmlns:a16="http://schemas.microsoft.com/office/drawing/2014/main" id="{AF673DCA-CEAC-95FA-CA55-3968B13650ED}"/>
              </a:ext>
            </a:extLst>
          </p:cNvPr>
          <p:cNvSpPr/>
          <p:nvPr/>
        </p:nvSpPr>
        <p:spPr>
          <a:xfrm>
            <a:off x="9706805" y="2469293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42" name="Straight Arrow Connector 115">
            <a:extLst>
              <a:ext uri="{FF2B5EF4-FFF2-40B4-BE49-F238E27FC236}">
                <a16:creationId xmlns:a16="http://schemas.microsoft.com/office/drawing/2014/main" id="{4BBD6B65-72EC-77FC-4A5C-61C01AF6D605}"/>
              </a:ext>
            </a:extLst>
          </p:cNvPr>
          <p:cNvCxnSpPr>
            <a:cxnSpLocks/>
            <a:stCxn id="141" idx="0"/>
          </p:cNvCxnSpPr>
          <p:nvPr/>
        </p:nvCxnSpPr>
        <p:spPr>
          <a:xfrm flipH="1" flipV="1">
            <a:off x="10033278" y="1619086"/>
            <a:ext cx="2" cy="850207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43" name="Straight Arrow Connector 152">
            <a:extLst>
              <a:ext uri="{FF2B5EF4-FFF2-40B4-BE49-F238E27FC236}">
                <a16:creationId xmlns:a16="http://schemas.microsoft.com/office/drawing/2014/main" id="{8A3C6AB7-2B62-7665-074F-203B9BC7E3CC}"/>
              </a:ext>
            </a:extLst>
          </p:cNvPr>
          <p:cNvCxnSpPr>
            <a:cxnSpLocks/>
            <a:stCxn id="116" idx="0"/>
          </p:cNvCxnSpPr>
          <p:nvPr/>
        </p:nvCxnSpPr>
        <p:spPr>
          <a:xfrm flipV="1">
            <a:off x="9266264" y="1621843"/>
            <a:ext cx="3364" cy="2718308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144" name="Oval 113">
            <a:extLst>
              <a:ext uri="{FF2B5EF4-FFF2-40B4-BE49-F238E27FC236}">
                <a16:creationId xmlns:a16="http://schemas.microsoft.com/office/drawing/2014/main" id="{06211BEC-78FD-A067-85C6-489FB93AFF53}"/>
              </a:ext>
            </a:extLst>
          </p:cNvPr>
          <p:cNvSpPr/>
          <p:nvPr/>
        </p:nvSpPr>
        <p:spPr>
          <a:xfrm>
            <a:off x="5281457" y="2561425"/>
            <a:ext cx="652949" cy="652949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79D7E92-C6B6-22E4-9803-6E4E7A2466EE}"/>
              </a:ext>
            </a:extLst>
          </p:cNvPr>
          <p:cNvSpPr txBox="1"/>
          <p:nvPr/>
        </p:nvSpPr>
        <p:spPr>
          <a:xfrm>
            <a:off x="4350253" y="4891305"/>
            <a:ext cx="10839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หน่วยงานส่ง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Template 1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(ชื่อชุดข้อมูล)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FFBD47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และ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Template 2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Metadata)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6482743-23C3-BBE5-4203-E62373A777BD}"/>
              </a:ext>
            </a:extLst>
          </p:cNvPr>
          <p:cNvSpPr txBox="1"/>
          <p:nvPr/>
        </p:nvSpPr>
        <p:spPr>
          <a:xfrm>
            <a:off x="1945597" y="4163255"/>
            <a:ext cx="10110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สสช. สพร. ชี้แจงแนวทางการจัดทำตัวชี้วัด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0F61F006-2D14-B488-2E59-39F27D64AE85}"/>
              </a:ext>
            </a:extLst>
          </p:cNvPr>
          <p:cNvSpPr/>
          <p:nvPr/>
        </p:nvSpPr>
        <p:spPr>
          <a:xfrm>
            <a:off x="4734375" y="1262570"/>
            <a:ext cx="264048" cy="264048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48" name="Oval 125">
            <a:extLst>
              <a:ext uri="{FF2B5EF4-FFF2-40B4-BE49-F238E27FC236}">
                <a16:creationId xmlns:a16="http://schemas.microsoft.com/office/drawing/2014/main" id="{51B63B29-AE53-6CE6-4A1A-FD15CC05D8DD}"/>
              </a:ext>
            </a:extLst>
          </p:cNvPr>
          <p:cNvSpPr/>
          <p:nvPr/>
        </p:nvSpPr>
        <p:spPr>
          <a:xfrm>
            <a:off x="4575131" y="4209780"/>
            <a:ext cx="652949" cy="652949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149" name="Graphic 148" descr="Male profile">
            <a:extLst>
              <a:ext uri="{FF2B5EF4-FFF2-40B4-BE49-F238E27FC236}">
                <a16:creationId xmlns:a16="http://schemas.microsoft.com/office/drawing/2014/main" id="{4A348319-6009-A894-5931-7EDB7EA092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71411" y="2509305"/>
            <a:ext cx="523734" cy="523734"/>
          </a:xfrm>
          <a:prstGeom prst="rect">
            <a:avLst/>
          </a:prstGeom>
        </p:spPr>
      </p:pic>
      <p:cxnSp>
        <p:nvCxnSpPr>
          <p:cNvPr id="150" name="Straight Arrow Connector 115">
            <a:extLst>
              <a:ext uri="{FF2B5EF4-FFF2-40B4-BE49-F238E27FC236}">
                <a16:creationId xmlns:a16="http://schemas.microsoft.com/office/drawing/2014/main" id="{66A3E596-9CDA-8A1F-ECD6-789C3538F1B7}"/>
              </a:ext>
            </a:extLst>
          </p:cNvPr>
          <p:cNvCxnSpPr>
            <a:cxnSpLocks/>
          </p:cNvCxnSpPr>
          <p:nvPr/>
        </p:nvCxnSpPr>
        <p:spPr>
          <a:xfrm flipH="1" flipV="1">
            <a:off x="4873961" y="1619086"/>
            <a:ext cx="2546" cy="2579815"/>
          </a:xfrm>
          <a:prstGeom prst="straightConnector1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800000"/>
            <a:tailEnd type="arrow"/>
          </a:ln>
          <a:effectLst/>
        </p:spPr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4ADB0497-2721-9772-F0EE-998B5935DE3C}"/>
              </a:ext>
            </a:extLst>
          </p:cNvPr>
          <p:cNvSpPr txBox="1"/>
          <p:nvPr/>
        </p:nvSpPr>
        <p:spPr>
          <a:xfrm>
            <a:off x="4347214" y="861058"/>
            <a:ext cx="125178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ก.พ.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-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มี.ค.6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 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E896E1F7-53CF-6F8B-3B86-764D4D2A64FC}"/>
              </a:ext>
            </a:extLst>
          </p:cNvPr>
          <p:cNvSpPr txBox="1"/>
          <p:nvPr/>
        </p:nvSpPr>
        <p:spPr>
          <a:xfrm>
            <a:off x="5201810" y="857585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เม.ย.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53DA4EC8-19F6-00AC-8368-9C8C2C655B58}"/>
              </a:ext>
            </a:extLst>
          </p:cNvPr>
          <p:cNvSpPr/>
          <p:nvPr/>
        </p:nvSpPr>
        <p:spPr>
          <a:xfrm>
            <a:off x="5464907" y="1275461"/>
            <a:ext cx="264048" cy="264048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C440136-2AFA-DFCD-CA43-34945BF08E78}"/>
              </a:ext>
            </a:extLst>
          </p:cNvPr>
          <p:cNvSpPr txBox="1"/>
          <p:nvPr/>
        </p:nvSpPr>
        <p:spPr>
          <a:xfrm>
            <a:off x="2869611" y="865356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ธ.ค.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18F3AAFB-D9E6-46ED-53B5-730D0AC0A931}"/>
              </a:ext>
            </a:extLst>
          </p:cNvPr>
          <p:cNvSpPr txBox="1"/>
          <p:nvPr/>
        </p:nvSpPr>
        <p:spPr>
          <a:xfrm>
            <a:off x="7419201" y="872661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56" name="Straight Arrow Connector 115">
            <a:extLst>
              <a:ext uri="{FF2B5EF4-FFF2-40B4-BE49-F238E27FC236}">
                <a16:creationId xmlns:a16="http://schemas.microsoft.com/office/drawing/2014/main" id="{66BDACFD-CEC7-70BD-948D-6CB3C4DE3FC1}"/>
              </a:ext>
            </a:extLst>
          </p:cNvPr>
          <p:cNvCxnSpPr>
            <a:cxnSpLocks/>
          </p:cNvCxnSpPr>
          <p:nvPr/>
        </p:nvCxnSpPr>
        <p:spPr>
          <a:xfrm flipH="1" flipV="1">
            <a:off x="3257599" y="1631332"/>
            <a:ext cx="28070" cy="2700682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miter lim="800000"/>
            <a:tailEnd type="arrow"/>
          </a:ln>
          <a:effectLst/>
        </p:spPr>
      </p:cxnSp>
      <p:sp>
        <p:nvSpPr>
          <p:cNvPr id="157" name="Oval 113">
            <a:extLst>
              <a:ext uri="{FF2B5EF4-FFF2-40B4-BE49-F238E27FC236}">
                <a16:creationId xmlns:a16="http://schemas.microsoft.com/office/drawing/2014/main" id="{CAD48F30-E666-4BA0-0CE3-9F2C2510AEC4}"/>
              </a:ext>
            </a:extLst>
          </p:cNvPr>
          <p:cNvSpPr/>
          <p:nvPr/>
        </p:nvSpPr>
        <p:spPr>
          <a:xfrm>
            <a:off x="2973313" y="4337505"/>
            <a:ext cx="652949" cy="652949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90464EBC-A79F-0286-F6FA-DCA780B53042}"/>
              </a:ext>
            </a:extLst>
          </p:cNvPr>
          <p:cNvSpPr/>
          <p:nvPr/>
        </p:nvSpPr>
        <p:spPr>
          <a:xfrm>
            <a:off x="3135309" y="1276740"/>
            <a:ext cx="264048" cy="264048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E14A42A-E9B2-4264-DA27-6B96817DDC1B}"/>
              </a:ext>
            </a:extLst>
          </p:cNvPr>
          <p:cNvSpPr txBox="1"/>
          <p:nvPr/>
        </p:nvSpPr>
        <p:spPr>
          <a:xfrm>
            <a:off x="2586666" y="5011993"/>
            <a:ext cx="1310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หน่วยงานที่ยังไม่มีระบบบัญชีข้อมูลหน่วยงาน ทำการติดตั้งระบบให้พร้อมใช้งาน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15EAA92C-0F87-EFE8-F732-9960F033F7B6}"/>
              </a:ext>
            </a:extLst>
          </p:cNvPr>
          <p:cNvSpPr txBox="1"/>
          <p:nvPr/>
        </p:nvSpPr>
        <p:spPr>
          <a:xfrm>
            <a:off x="4907755" y="3186563"/>
            <a:ext cx="133079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หน่วยงานส่ง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Template 3</a:t>
            </a:r>
            <a:endParaRPr kumimoji="0" lang="th-TH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FFBD47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(Resource)</a:t>
            </a:r>
          </a:p>
        </p:txBody>
      </p:sp>
      <p:cxnSp>
        <p:nvCxnSpPr>
          <p:cNvPr id="161" name="Straight Arrow Connector 115">
            <a:extLst>
              <a:ext uri="{FF2B5EF4-FFF2-40B4-BE49-F238E27FC236}">
                <a16:creationId xmlns:a16="http://schemas.microsoft.com/office/drawing/2014/main" id="{0110371B-FDDA-EA44-73E0-F9C2EE943D84}"/>
              </a:ext>
            </a:extLst>
          </p:cNvPr>
          <p:cNvCxnSpPr>
            <a:cxnSpLocks/>
            <a:stCxn id="162" idx="0"/>
          </p:cNvCxnSpPr>
          <p:nvPr/>
        </p:nvCxnSpPr>
        <p:spPr>
          <a:xfrm flipH="1" flipV="1">
            <a:off x="7859455" y="1648119"/>
            <a:ext cx="12625" cy="2596867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162" name="Oval 113">
            <a:extLst>
              <a:ext uri="{FF2B5EF4-FFF2-40B4-BE49-F238E27FC236}">
                <a16:creationId xmlns:a16="http://schemas.microsoft.com/office/drawing/2014/main" id="{EA29D482-5FEB-95FE-053C-0EF76E4BB5F1}"/>
              </a:ext>
            </a:extLst>
          </p:cNvPr>
          <p:cNvSpPr/>
          <p:nvPr/>
        </p:nvSpPr>
        <p:spPr>
          <a:xfrm>
            <a:off x="7545605" y="4244986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40E28201-4900-FDB6-BAB2-CE16DE2ED08F}"/>
              </a:ext>
            </a:extLst>
          </p:cNvPr>
          <p:cNvSpPr/>
          <p:nvPr/>
        </p:nvSpPr>
        <p:spPr>
          <a:xfrm>
            <a:off x="7729055" y="1283767"/>
            <a:ext cx="264048" cy="264048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C92083C-E352-B1EC-72F8-5827F46ACB31}"/>
              </a:ext>
            </a:extLst>
          </p:cNvPr>
          <p:cNvSpPr txBox="1"/>
          <p:nvPr/>
        </p:nvSpPr>
        <p:spPr>
          <a:xfrm>
            <a:off x="7332179" y="4883321"/>
            <a:ext cx="106717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สสช. ตรวจประเมินผลขั้นต้นและขั้นมาตรฐาน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65" name="Picture 164">
            <a:extLst>
              <a:ext uri="{FF2B5EF4-FFF2-40B4-BE49-F238E27FC236}">
                <a16:creationId xmlns:a16="http://schemas.microsoft.com/office/drawing/2014/main" id="{B6B2FF4C-1BA4-55E7-F540-A3103AA412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509" b="91228" l="1786" r="94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3678" y="4265108"/>
            <a:ext cx="694967" cy="707377"/>
          </a:xfrm>
          <a:prstGeom prst="rect">
            <a:avLst/>
          </a:prstGeom>
        </p:spPr>
      </p:pic>
      <p:sp>
        <p:nvSpPr>
          <p:cNvPr id="166" name="Rectangle 7">
            <a:extLst>
              <a:ext uri="{FF2B5EF4-FFF2-40B4-BE49-F238E27FC236}">
                <a16:creationId xmlns:a16="http://schemas.microsoft.com/office/drawing/2014/main" id="{DD1A9FA1-1E4B-092B-1FDC-9C7CDA5C5734}"/>
              </a:ext>
            </a:extLst>
          </p:cNvPr>
          <p:cNvSpPr/>
          <p:nvPr/>
        </p:nvSpPr>
        <p:spPr>
          <a:xfrm>
            <a:off x="7736140" y="4391355"/>
            <a:ext cx="307420" cy="30742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425A0935-5F94-F34C-2402-5D5F92D43DAE}"/>
              </a:ext>
            </a:extLst>
          </p:cNvPr>
          <p:cNvSpPr/>
          <p:nvPr/>
        </p:nvSpPr>
        <p:spPr>
          <a:xfrm>
            <a:off x="533407" y="1207744"/>
            <a:ext cx="10924423" cy="45719"/>
          </a:xfrm>
          <a:prstGeom prst="rect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E7D6A162-A2EF-2C7C-C82C-E749A4373616}"/>
              </a:ext>
            </a:extLst>
          </p:cNvPr>
          <p:cNvSpPr/>
          <p:nvPr/>
        </p:nvSpPr>
        <p:spPr>
          <a:xfrm>
            <a:off x="8495816" y="1270467"/>
            <a:ext cx="264048" cy="264048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69" name="Oval 125">
            <a:extLst>
              <a:ext uri="{FF2B5EF4-FFF2-40B4-BE49-F238E27FC236}">
                <a16:creationId xmlns:a16="http://schemas.microsoft.com/office/drawing/2014/main" id="{4B09E323-580E-766D-8D75-CE8C89DF5563}"/>
              </a:ext>
            </a:extLst>
          </p:cNvPr>
          <p:cNvSpPr/>
          <p:nvPr/>
        </p:nvSpPr>
        <p:spPr>
          <a:xfrm>
            <a:off x="8292631" y="2593652"/>
            <a:ext cx="652949" cy="652949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70" name="Straight Arrow Connector 115">
            <a:extLst>
              <a:ext uri="{FF2B5EF4-FFF2-40B4-BE49-F238E27FC236}">
                <a16:creationId xmlns:a16="http://schemas.microsoft.com/office/drawing/2014/main" id="{ECE0B0ED-2C8C-CA31-CBA0-02128B5FB5DE}"/>
              </a:ext>
            </a:extLst>
          </p:cNvPr>
          <p:cNvCxnSpPr>
            <a:cxnSpLocks/>
          </p:cNvCxnSpPr>
          <p:nvPr/>
        </p:nvCxnSpPr>
        <p:spPr>
          <a:xfrm flipH="1" flipV="1">
            <a:off x="8642032" y="1633418"/>
            <a:ext cx="14192" cy="1352289"/>
          </a:xfrm>
          <a:prstGeom prst="straightConnector1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800000"/>
            <a:tailEnd type="arrow"/>
          </a:ln>
          <a:effectLst/>
        </p:spPr>
      </p:cxnSp>
      <p:pic>
        <p:nvPicPr>
          <p:cNvPr id="171" name="Graphic 170" descr="Document">
            <a:extLst>
              <a:ext uri="{FF2B5EF4-FFF2-40B4-BE49-F238E27FC236}">
                <a16:creationId xmlns:a16="http://schemas.microsoft.com/office/drawing/2014/main" id="{7507D244-8535-4F35-4396-AA34CC133D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94087" y="2677284"/>
            <a:ext cx="472770" cy="472770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81E1C617-DBB2-E72E-E4E6-DF600EF011E8}"/>
              </a:ext>
            </a:extLst>
          </p:cNvPr>
          <p:cNvSpPr txBox="1"/>
          <p:nvPr/>
        </p:nvSpPr>
        <p:spPr>
          <a:xfrm>
            <a:off x="7983235" y="3207205"/>
            <a:ext cx="133079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หน่วยงานส่งหลักฐานการใช้ประโยชน์ข้อมูล</a:t>
            </a:r>
            <a:b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</a:b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ให้ สพร. ตรวจประเมิน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FFBD47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8C8E1603-5369-E139-2204-B36F0A272D80}"/>
              </a:ext>
            </a:extLst>
          </p:cNvPr>
          <p:cNvCxnSpPr/>
          <p:nvPr/>
        </p:nvCxnSpPr>
        <p:spPr>
          <a:xfrm>
            <a:off x="8423770" y="1059026"/>
            <a:ext cx="1628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7B5A3FEE-48F4-3981-D1DE-7C8B338C2101}"/>
              </a:ext>
            </a:extLst>
          </p:cNvPr>
          <p:cNvCxnSpPr/>
          <p:nvPr/>
        </p:nvCxnSpPr>
        <p:spPr>
          <a:xfrm>
            <a:off x="9172518" y="1072280"/>
            <a:ext cx="1628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B7B7687C-2096-DF11-775E-5CE15EDBB41E}"/>
              </a:ext>
            </a:extLst>
          </p:cNvPr>
          <p:cNvSpPr txBox="1"/>
          <p:nvPr/>
        </p:nvSpPr>
        <p:spPr>
          <a:xfrm>
            <a:off x="3471375" y="3293928"/>
            <a:ext cx="111569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สสช. จัดอบรม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ให้ความรู้การจัดทำระบบบัญชีข้อมูลหน่วยงาน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1EC7CE90-858B-807F-503F-921D079017AF}"/>
              </a:ext>
            </a:extLst>
          </p:cNvPr>
          <p:cNvSpPr txBox="1"/>
          <p:nvPr/>
        </p:nvSpPr>
        <p:spPr>
          <a:xfrm>
            <a:off x="3446987" y="861390"/>
            <a:ext cx="122804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ธ.ค.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65-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ม.ค.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 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77" name="Straight Arrow Connector 152">
            <a:extLst>
              <a:ext uri="{FF2B5EF4-FFF2-40B4-BE49-F238E27FC236}">
                <a16:creationId xmlns:a16="http://schemas.microsoft.com/office/drawing/2014/main" id="{B634B956-102E-3611-DCE6-AF0248B400F4}"/>
              </a:ext>
            </a:extLst>
          </p:cNvPr>
          <p:cNvCxnSpPr>
            <a:cxnSpLocks/>
          </p:cNvCxnSpPr>
          <p:nvPr/>
        </p:nvCxnSpPr>
        <p:spPr>
          <a:xfrm flipV="1">
            <a:off x="4074750" y="1612121"/>
            <a:ext cx="0" cy="1491065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178" name="Oval 177">
            <a:extLst>
              <a:ext uri="{FF2B5EF4-FFF2-40B4-BE49-F238E27FC236}">
                <a16:creationId xmlns:a16="http://schemas.microsoft.com/office/drawing/2014/main" id="{82CDB5A8-E60F-5D1B-A2AE-796B5FDF4347}"/>
              </a:ext>
            </a:extLst>
          </p:cNvPr>
          <p:cNvSpPr/>
          <p:nvPr/>
        </p:nvSpPr>
        <p:spPr>
          <a:xfrm>
            <a:off x="3528792" y="2197887"/>
            <a:ext cx="1118794" cy="1108383"/>
          </a:xfrm>
          <a:prstGeom prst="ellipse">
            <a:avLst/>
          </a:prstGeom>
          <a:solidFill>
            <a:srgbClr val="00CC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4145E76C-86F5-B59F-DA3C-3825CB5294D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26" y="2326326"/>
            <a:ext cx="776860" cy="77686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E7BB6C40-CC32-249F-8FDC-F7270E6DBECA}"/>
              </a:ext>
            </a:extLst>
          </p:cNvPr>
          <p:cNvSpPr txBox="1"/>
          <p:nvPr/>
        </p:nvSpPr>
        <p:spPr>
          <a:xfrm>
            <a:off x="5824713" y="865356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พ.ค.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81" name="Straight Arrow Connector 115">
            <a:extLst>
              <a:ext uri="{FF2B5EF4-FFF2-40B4-BE49-F238E27FC236}">
                <a16:creationId xmlns:a16="http://schemas.microsoft.com/office/drawing/2014/main" id="{26A55BBB-BFBB-271D-0332-53148355B669}"/>
              </a:ext>
            </a:extLst>
          </p:cNvPr>
          <p:cNvCxnSpPr>
            <a:cxnSpLocks/>
          </p:cNvCxnSpPr>
          <p:nvPr/>
        </p:nvCxnSpPr>
        <p:spPr>
          <a:xfrm flipH="1" flipV="1">
            <a:off x="6212701" y="1631332"/>
            <a:ext cx="4523" cy="2446915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miter lim="800000"/>
            <a:tailEnd type="arrow"/>
          </a:ln>
          <a:effectLst/>
        </p:spPr>
      </p:cxnSp>
      <p:sp>
        <p:nvSpPr>
          <p:cNvPr id="182" name="Oval 113">
            <a:extLst>
              <a:ext uri="{FF2B5EF4-FFF2-40B4-BE49-F238E27FC236}">
                <a16:creationId xmlns:a16="http://schemas.microsoft.com/office/drawing/2014/main" id="{79F8C887-C2DC-8D66-9E1C-E7BBDD5DFBAA}"/>
              </a:ext>
            </a:extLst>
          </p:cNvPr>
          <p:cNvSpPr/>
          <p:nvPr/>
        </p:nvSpPr>
        <p:spPr>
          <a:xfrm>
            <a:off x="5927978" y="4108897"/>
            <a:ext cx="652949" cy="652949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30DC58C4-6BEC-36DF-5CF6-0851F20404CA}"/>
              </a:ext>
            </a:extLst>
          </p:cNvPr>
          <p:cNvSpPr/>
          <p:nvPr/>
        </p:nvSpPr>
        <p:spPr>
          <a:xfrm>
            <a:off x="6090411" y="1262452"/>
            <a:ext cx="264048" cy="264048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824B0D99-D2A3-95C2-24AB-2480FCE190F8}"/>
              </a:ext>
            </a:extLst>
          </p:cNvPr>
          <p:cNvSpPr txBox="1"/>
          <p:nvPr/>
        </p:nvSpPr>
        <p:spPr>
          <a:xfrm>
            <a:off x="5598989" y="4797762"/>
            <a:ext cx="14391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หน่วยงานนำขึ้นชุดข้อมูล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Metadata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บนระบบบัญชีข้อมูลหน่วยงาน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พร้อมชี้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link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แหล่งข้อมูลทางการ</a:t>
            </a:r>
          </a:p>
        </p:txBody>
      </p:sp>
      <p:pic>
        <p:nvPicPr>
          <p:cNvPr id="185" name="Picture 2">
            <a:extLst>
              <a:ext uri="{FF2B5EF4-FFF2-40B4-BE49-F238E27FC236}">
                <a16:creationId xmlns:a16="http://schemas.microsoft.com/office/drawing/2014/main" id="{43CEEDBE-528A-1245-9294-38AFA9AFD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4018" y="4245437"/>
            <a:ext cx="529368" cy="3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33572FD6-F16A-28A1-ADA0-64EE810EE8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19" y="3596250"/>
            <a:ext cx="453863" cy="45386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E7564BA9-E11E-B34F-1AA4-BAF9E5622677}"/>
              </a:ext>
            </a:extLst>
          </p:cNvPr>
          <p:cNvSpPr txBox="1"/>
          <p:nvPr/>
        </p:nvSpPr>
        <p:spPr>
          <a:xfrm>
            <a:off x="6382969" y="3303830"/>
            <a:ext cx="119049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สสช. จัดอบรม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ให้ความรู้การลงทะเบียนชุดข้อมูล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2B65A01D-EB37-DCCE-5E80-AF2A36E72EA1}"/>
              </a:ext>
            </a:extLst>
          </p:cNvPr>
          <p:cNvSpPr txBox="1"/>
          <p:nvPr/>
        </p:nvSpPr>
        <p:spPr>
          <a:xfrm>
            <a:off x="6358701" y="871455"/>
            <a:ext cx="122804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มิ.ย.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 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89" name="Straight Arrow Connector 152">
            <a:extLst>
              <a:ext uri="{FF2B5EF4-FFF2-40B4-BE49-F238E27FC236}">
                <a16:creationId xmlns:a16="http://schemas.microsoft.com/office/drawing/2014/main" id="{F1990CC3-96C4-AB7E-BAD6-9A0E67F377AF}"/>
              </a:ext>
            </a:extLst>
          </p:cNvPr>
          <p:cNvCxnSpPr>
            <a:cxnSpLocks/>
          </p:cNvCxnSpPr>
          <p:nvPr/>
        </p:nvCxnSpPr>
        <p:spPr>
          <a:xfrm flipV="1">
            <a:off x="6986464" y="1607898"/>
            <a:ext cx="0" cy="1491065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pic>
        <p:nvPicPr>
          <p:cNvPr id="190" name="Picture 189">
            <a:extLst>
              <a:ext uri="{FF2B5EF4-FFF2-40B4-BE49-F238E27FC236}">
                <a16:creationId xmlns:a16="http://schemas.microsoft.com/office/drawing/2014/main" id="{A0A5254A-0024-EB95-1E96-B8922974666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40" y="2322103"/>
            <a:ext cx="776860" cy="77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raphic 190" descr="Clipboard">
            <a:extLst>
              <a:ext uri="{FF2B5EF4-FFF2-40B4-BE49-F238E27FC236}">
                <a16:creationId xmlns:a16="http://schemas.microsoft.com/office/drawing/2014/main" id="{A41D9772-F0A0-8579-4329-36212A5D186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85280" y="4297832"/>
            <a:ext cx="474624" cy="474624"/>
          </a:xfrm>
          <a:prstGeom prst="rect">
            <a:avLst/>
          </a:prstGeom>
        </p:spPr>
      </p:pic>
      <p:pic>
        <p:nvPicPr>
          <p:cNvPr id="192" name="Graphic 191" descr="Clipboard">
            <a:extLst>
              <a:ext uri="{FF2B5EF4-FFF2-40B4-BE49-F238E27FC236}">
                <a16:creationId xmlns:a16="http://schemas.microsoft.com/office/drawing/2014/main" id="{36FF21BF-D4D0-2D74-76F4-325FD1C2CBF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86308" y="2657647"/>
            <a:ext cx="477583" cy="477583"/>
          </a:xfrm>
          <a:prstGeom prst="rect">
            <a:avLst/>
          </a:prstGeom>
        </p:spPr>
      </p:pic>
      <p:sp>
        <p:nvSpPr>
          <p:cNvPr id="193" name="Oval 192">
            <a:extLst>
              <a:ext uri="{FF2B5EF4-FFF2-40B4-BE49-F238E27FC236}">
                <a16:creationId xmlns:a16="http://schemas.microsoft.com/office/drawing/2014/main" id="{7CCBE5F8-5F89-0A35-C009-D976E8CE5F34}"/>
              </a:ext>
            </a:extLst>
          </p:cNvPr>
          <p:cNvSpPr/>
          <p:nvPr/>
        </p:nvSpPr>
        <p:spPr>
          <a:xfrm>
            <a:off x="6851663" y="1264551"/>
            <a:ext cx="264048" cy="264048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D7F2CBC7-001F-4DAD-D741-428E26D06210}"/>
              </a:ext>
            </a:extLst>
          </p:cNvPr>
          <p:cNvSpPr/>
          <p:nvPr/>
        </p:nvSpPr>
        <p:spPr>
          <a:xfrm>
            <a:off x="3936244" y="1264551"/>
            <a:ext cx="264048" cy="264048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195" name="Graphic 194" descr="Document">
            <a:extLst>
              <a:ext uri="{FF2B5EF4-FFF2-40B4-BE49-F238E27FC236}">
                <a16:creationId xmlns:a16="http://schemas.microsoft.com/office/drawing/2014/main" id="{993EA199-CC6F-A0A2-8EBF-8E2DA0C473A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460055" y="2018595"/>
            <a:ext cx="472770" cy="472770"/>
          </a:xfrm>
          <a:prstGeom prst="rect">
            <a:avLst/>
          </a:prstGeom>
        </p:spPr>
      </p:pic>
      <p:grpSp>
        <p:nvGrpSpPr>
          <p:cNvPr id="196" name="Group 195">
            <a:extLst>
              <a:ext uri="{FF2B5EF4-FFF2-40B4-BE49-F238E27FC236}">
                <a16:creationId xmlns:a16="http://schemas.microsoft.com/office/drawing/2014/main" id="{83D3A8F4-2BD2-79AF-ADEE-B8E95514002F}"/>
              </a:ext>
            </a:extLst>
          </p:cNvPr>
          <p:cNvGrpSpPr/>
          <p:nvPr/>
        </p:nvGrpSpPr>
        <p:grpSpPr>
          <a:xfrm>
            <a:off x="11208635" y="1204926"/>
            <a:ext cx="425756" cy="393154"/>
            <a:chOff x="2037500" y="3040187"/>
            <a:chExt cx="419949" cy="419949"/>
          </a:xfrm>
          <a:solidFill>
            <a:srgbClr val="E62601"/>
          </a:solidFill>
        </p:grpSpPr>
        <p:sp>
          <p:nvSpPr>
            <p:cNvPr id="197" name="Circle: Hollow 196">
              <a:extLst>
                <a:ext uri="{FF2B5EF4-FFF2-40B4-BE49-F238E27FC236}">
                  <a16:creationId xmlns:a16="http://schemas.microsoft.com/office/drawing/2014/main" id="{AB187E61-A8E5-F30A-1C96-83B926567578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D6F4C1F-44EE-1860-B0BE-1B5592A90944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8D3D3B7-22AE-6352-DAA9-4877192010DA}"/>
              </a:ext>
            </a:extLst>
          </p:cNvPr>
          <p:cNvSpPr txBox="1"/>
          <p:nvPr/>
        </p:nvSpPr>
        <p:spPr>
          <a:xfrm>
            <a:off x="9706784" y="5659033"/>
            <a:ext cx="2073597" cy="524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2. </a:t>
            </a:r>
            <a:r>
              <a:rPr kumimoji="0" lang="th-TH" altLang="ko-KR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องค์การมหาชน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จัดส่งรายงาน</a:t>
            </a:r>
            <a:b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</a:b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รอบ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12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เดือน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E4FD23-BE48-F2E0-5F23-18DC6F05A399}"/>
              </a:ext>
            </a:extLst>
          </p:cNvPr>
          <p:cNvSpPr txBox="1"/>
          <p:nvPr/>
        </p:nvSpPr>
        <p:spPr>
          <a:xfrm>
            <a:off x="10970095" y="3968925"/>
            <a:ext cx="1221905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2.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สำนักงาน ก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.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พ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.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ร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.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รายงานผลการประเมิน</a:t>
            </a:r>
            <a:r>
              <a:rPr kumimoji="0" lang="th-TH" altLang="ko-KR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องค์การมหาชน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ต่อ อ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.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กพม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./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กพม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.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/ ครม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6698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36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514D1-0F43-482F-9E8D-CCEC730C7A75}"/>
              </a:ext>
            </a:extLst>
          </p:cNvPr>
          <p:cNvSpPr txBox="1"/>
          <p:nvPr/>
        </p:nvSpPr>
        <p:spPr>
          <a:xfrm>
            <a:off x="385579" y="282292"/>
            <a:ext cx="11085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lang="en-US" sz="2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การจัดทำชุดข้อมูลตัวชี้วัดสำหรับการรายงานการจัดอันดับขีดความสามารถในการแข่งขันของประเทศ โดย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*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062F95-DC9C-188B-07C8-77EC852C9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79" y="1191142"/>
            <a:ext cx="3908248" cy="22145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CFDDE6-D6AA-1B3B-9063-196A05F24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93" y="5708356"/>
            <a:ext cx="2771775" cy="476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2A4683-02C0-1752-0F61-198AD5FA3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335" y="5675981"/>
            <a:ext cx="4097670" cy="540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BA7956-B1EB-5E4E-672D-E033ED52F3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4" t="1144" r="4480" b="1869"/>
          <a:stretch/>
        </p:blipFill>
        <p:spPr>
          <a:xfrm>
            <a:off x="10307161" y="5503829"/>
            <a:ext cx="913290" cy="824718"/>
          </a:xfrm>
          <a:prstGeom prst="rect">
            <a:avLst/>
          </a:prstGeom>
        </p:spPr>
      </p:pic>
      <p:pic>
        <p:nvPicPr>
          <p:cNvPr id="13" name="Picture 6" descr="สำนักงานสถิติแห่งชาติ - วิกิพีเดีย">
            <a:extLst>
              <a:ext uri="{FF2B5EF4-FFF2-40B4-BE49-F238E27FC236}">
                <a16:creationId xmlns:a16="http://schemas.microsoft.com/office/drawing/2014/main" id="{E56981D1-70F7-17AA-3946-E4AF2A6C6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057" y="5575465"/>
            <a:ext cx="1328104" cy="75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056657-1A47-014C-0514-0374C3F8F415}"/>
              </a:ext>
            </a:extLst>
          </p:cNvPr>
          <p:cNvSpPr txBox="1"/>
          <p:nvPr/>
        </p:nvSpPr>
        <p:spPr>
          <a:xfrm>
            <a:off x="4309722" y="1206606"/>
            <a:ext cx="71769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thaiDist">
              <a:buFont typeface="Arial" panose="020B0604020202020204" pitchFamily="34" charset="0"/>
              <a:buChar char="•"/>
              <a:tabLst>
                <a:tab pos="1438275" algn="l"/>
              </a:tabLst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ผลการจัดอันดับขีดความสามารถในการแข่งขัน ประจำปี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โดย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IMD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World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Competitiveness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Center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ประเทศสวิสเซอร์แลนด์ ได้ทำการ</a:t>
            </a:r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จัดอันดับความสามารถในการแข่งขันของ </a:t>
            </a:r>
            <a:r>
              <a:rPr lang="en-US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63</a:t>
            </a:r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เขตเศรษฐกิจทั่วโลก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โดยใช้ข้อมูลจากการสำรวจความเห็นของผู้บริหาร และ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ข้อมูลเชิงประจักษ์ 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(Hard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Data)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ปี 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2564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โดยประเมินใน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ด้าน ได้แก่ </a:t>
            </a:r>
          </a:p>
          <a:p>
            <a:pPr algn="thaiDist">
              <a:tabLst>
                <a:tab pos="1438275" algn="l"/>
              </a:tabLst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1)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สมรรถนะทางเศรษฐกิจ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(Economic Performance) 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>
              <a:tabLst>
                <a:tab pos="1438275" algn="l"/>
              </a:tabLst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2)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ประสิทธิภาพของภาครัฐ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(Government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Efficiency) 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>
              <a:tabLst>
                <a:tab pos="1438275" algn="l"/>
              </a:tabLst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3)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ประสิทธิภาพของภาคธุรกิจ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Business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Efficiency)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thaiDist">
              <a:tabLst>
                <a:tab pos="1438275" algn="l"/>
              </a:tabLst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4)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โครงสร้างพื้นฐาน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(Infrastructure)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Arial" panose="020B0604020202020204" pitchFamily="34" charset="0"/>
              <a:buChar char="•"/>
              <a:tabLst>
                <a:tab pos="2867025" algn="l"/>
              </a:tabLst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ผลการจัดอับดับของประเทศไทย ปี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ลดลง 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</a:t>
            </a:r>
          </a:p>
          <a:p>
            <a:pPr marL="342900" indent="-342900" algn="thaiDist">
              <a:buFont typeface="Arial" panose="020B0604020202020204" pitchFamily="34" charset="0"/>
              <a:buChar char="•"/>
              <a:tabLst>
                <a:tab pos="2867025" algn="l"/>
              </a:tabLst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อุปสรรคที่พบในการจัดส่งข้อมูลเชิงประจักษ์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Hard Data)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ให้แก่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IMD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</a:t>
            </a:r>
          </a:p>
          <a:p>
            <a:pPr marL="809625" indent="-266700" algn="thaiDist">
              <a:buAutoNum type="arabicPeriod"/>
              <a:tabLst>
                <a:tab pos="2867025" algn="l"/>
              </a:tabLst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ข้อมูลไม่เป็นปัจจุบัน</a:t>
            </a:r>
          </a:p>
          <a:p>
            <a:pPr marL="809625" indent="-266700" algn="thaiDist">
              <a:buAutoNum type="arabicPeriod"/>
              <a:tabLst>
                <a:tab pos="2867025" algn="l"/>
              </a:tabLst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ขาดหน่วยงานรับผิดชอบข้อมูลที่ชัดเจน</a:t>
            </a:r>
          </a:p>
          <a:p>
            <a:pPr marL="809625" indent="-266700" algn="thaiDist">
              <a:buAutoNum type="arabicPeriod"/>
              <a:tabLst>
                <a:tab pos="2867025" algn="l"/>
              </a:tabLst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การจัดส่งข้อมูลของหน่วยงานภาครัฐยังไม่เป็นระบบ (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สมาคมการจัดการธุรกิจแห่งประเทศไทย (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Thailand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Management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Association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TMA) 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ประสานขอข้อมูลผ่านทาง สศช.)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61950" algn="thaiDist">
              <a:tabLst>
                <a:tab pos="2867025" algn="l"/>
              </a:tabLst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ส่งผลให้การประเมินอันดับขีดความสามารถในการแข่งขันของประเทศยังไม่สะท้อนตามความเป็นจริง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07049A-E743-BA9E-853B-641345D1C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854" y="3641901"/>
            <a:ext cx="3822973" cy="19066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00E8B3-76E8-3311-6579-12A087865D79}"/>
              </a:ext>
            </a:extLst>
          </p:cNvPr>
          <p:cNvSpPr txBox="1"/>
          <p:nvPr/>
        </p:nvSpPr>
        <p:spPr>
          <a:xfrm>
            <a:off x="470854" y="6241296"/>
            <a:ext cx="11208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เป็นตัวชี้วัดบังคับของส่วนราชการที่เกี่ยวข้อง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2367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1068B-3778-CF8C-F9FE-4C92C70D3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3F1393-1E5E-137A-B791-5EBDDC69FEBE}"/>
              </a:ext>
            </a:extLst>
          </p:cNvPr>
          <p:cNvSpPr txBox="1"/>
          <p:nvPr/>
        </p:nvSpPr>
        <p:spPr>
          <a:xfrm>
            <a:off x="460225" y="167354"/>
            <a:ext cx="4289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บทบาทของหน่วยงานเจ้าภาพ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F47EF7A-495D-8FBB-7C6A-577D07311159}"/>
              </a:ext>
            </a:extLst>
          </p:cNvPr>
          <p:cNvGrpSpPr/>
          <p:nvPr/>
        </p:nvGrpSpPr>
        <p:grpSpPr>
          <a:xfrm>
            <a:off x="74110" y="1597072"/>
            <a:ext cx="12024822" cy="3858407"/>
            <a:chOff x="74110" y="1597072"/>
            <a:chExt cx="12024822" cy="385840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8CF830-B0D4-DDE1-73D5-748FDEC3BCD1}"/>
                </a:ext>
              </a:extLst>
            </p:cNvPr>
            <p:cNvGrpSpPr/>
            <p:nvPr/>
          </p:nvGrpSpPr>
          <p:grpSpPr>
            <a:xfrm>
              <a:off x="2096008" y="1945921"/>
              <a:ext cx="8322791" cy="1080000"/>
              <a:chOff x="2096008" y="2317256"/>
              <a:chExt cx="8322791" cy="1080000"/>
            </a:xfrm>
          </p:grpSpPr>
          <p:graphicFrame>
            <p:nvGraphicFramePr>
              <p:cNvPr id="4" name="Diagram 3">
                <a:extLst>
                  <a:ext uri="{FF2B5EF4-FFF2-40B4-BE49-F238E27FC236}">
                    <a16:creationId xmlns:a16="http://schemas.microsoft.com/office/drawing/2014/main" id="{0B09C9CA-6A73-D32D-A388-A9D8E7682D33}"/>
                  </a:ext>
                </a:extLst>
              </p:cNvPr>
              <p:cNvGraphicFramePr/>
              <p:nvPr/>
            </p:nvGraphicFramePr>
            <p:xfrm>
              <a:off x="2096008" y="2317256"/>
              <a:ext cx="8322791" cy="1080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52E9AFF-AAAD-C389-EF3C-9E313DAE8B39}"/>
                  </a:ext>
                </a:extLst>
              </p:cNvPr>
              <p:cNvGrpSpPr/>
              <p:nvPr/>
            </p:nvGrpSpPr>
            <p:grpSpPr>
              <a:xfrm>
                <a:off x="3116558" y="2480814"/>
                <a:ext cx="771747" cy="753384"/>
                <a:chOff x="1296765" y="2148436"/>
                <a:chExt cx="771747" cy="753384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2C4D776A-F660-A956-C858-F1F85FA42640}"/>
                    </a:ext>
                  </a:extLst>
                </p:cNvPr>
                <p:cNvSpPr/>
                <p:nvPr/>
              </p:nvSpPr>
              <p:spPr>
                <a:xfrm>
                  <a:off x="1296765" y="2148436"/>
                  <a:ext cx="771747" cy="75338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71F2F50E-F7C3-D8F5-65B9-2BABF4625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237" t="-1" r="85025" b="-621"/>
                <a:stretch/>
              </p:blipFill>
              <p:spPr>
                <a:xfrm>
                  <a:off x="1356217" y="2200217"/>
                  <a:ext cx="670088" cy="648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EED4DCD-3276-C18F-B7B8-E24523D803AA}"/>
                </a:ext>
              </a:extLst>
            </p:cNvPr>
            <p:cNvGrpSpPr/>
            <p:nvPr/>
          </p:nvGrpSpPr>
          <p:grpSpPr>
            <a:xfrm>
              <a:off x="10478250" y="1715294"/>
              <a:ext cx="1620682" cy="1571885"/>
              <a:chOff x="10478251" y="2169722"/>
              <a:chExt cx="1620682" cy="1571885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3D75269A-97DF-2368-DB83-D048DB07C8DB}"/>
                  </a:ext>
                </a:extLst>
              </p:cNvPr>
              <p:cNvSpPr/>
              <p:nvPr/>
            </p:nvSpPr>
            <p:spPr>
              <a:xfrm>
                <a:off x="10478251" y="2169722"/>
                <a:ext cx="1620682" cy="1571885"/>
              </a:xfrm>
              <a:prstGeom prst="roundRect">
                <a:avLst>
                  <a:gd name="adj" fmla="val 13138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A0D2E249-5124-97F3-6CAF-ECFD80A1C2B3}"/>
                  </a:ext>
                </a:extLst>
              </p:cNvPr>
              <p:cNvSpPr/>
              <p:nvPr/>
            </p:nvSpPr>
            <p:spPr>
              <a:xfrm>
                <a:off x="10680073" y="2259547"/>
                <a:ext cx="1251526" cy="56561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EC20BCE-C957-50F3-C5FB-5EE342DFBB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41429" b="-9395"/>
              <a:stretch/>
            </p:blipFill>
            <p:spPr>
              <a:xfrm>
                <a:off x="10775323" y="2365345"/>
                <a:ext cx="1121787" cy="36000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9DFEA4-4FE2-94E2-1348-33236643133E}"/>
                  </a:ext>
                </a:extLst>
              </p:cNvPr>
              <p:cNvSpPr txBox="1"/>
              <p:nvPr/>
            </p:nvSpPr>
            <p:spPr>
              <a:xfrm>
                <a:off x="10811148" y="2907667"/>
                <a:ext cx="98937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จัดส่งข้อมูล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ให้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IMD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77F287-D58E-4D1E-0693-BF141931F9FF}"/>
                </a:ext>
              </a:extLst>
            </p:cNvPr>
            <p:cNvGrpSpPr/>
            <p:nvPr/>
          </p:nvGrpSpPr>
          <p:grpSpPr>
            <a:xfrm>
              <a:off x="2096008" y="4028825"/>
              <a:ext cx="8322791" cy="1080000"/>
              <a:chOff x="2096008" y="3525991"/>
              <a:chExt cx="8322791" cy="1080000"/>
            </a:xfrm>
          </p:grpSpPr>
          <p:graphicFrame>
            <p:nvGraphicFramePr>
              <p:cNvPr id="36" name="Diagram 35">
                <a:extLst>
                  <a:ext uri="{FF2B5EF4-FFF2-40B4-BE49-F238E27FC236}">
                    <a16:creationId xmlns:a16="http://schemas.microsoft.com/office/drawing/2014/main" id="{3746AF18-951A-2C3C-29C2-0290B555E12D}"/>
                  </a:ext>
                </a:extLst>
              </p:cNvPr>
              <p:cNvGraphicFramePr/>
              <p:nvPr/>
            </p:nvGraphicFramePr>
            <p:xfrm>
              <a:off x="2096008" y="3525991"/>
              <a:ext cx="8322791" cy="1080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0E71C84-E612-1B78-B9C4-37838BD3E37E}"/>
                  </a:ext>
                </a:extLst>
              </p:cNvPr>
              <p:cNvGrpSpPr/>
              <p:nvPr/>
            </p:nvGrpSpPr>
            <p:grpSpPr>
              <a:xfrm>
                <a:off x="2785291" y="3689299"/>
                <a:ext cx="1434284" cy="753384"/>
                <a:chOff x="2956741" y="3852607"/>
                <a:chExt cx="1434284" cy="753384"/>
              </a:xfrm>
            </p:grpSpPr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4A110A24-F251-35E3-4514-2245EEBDA496}"/>
                    </a:ext>
                  </a:extLst>
                </p:cNvPr>
                <p:cNvSpPr/>
                <p:nvPr/>
              </p:nvSpPr>
              <p:spPr>
                <a:xfrm>
                  <a:off x="2956741" y="3852607"/>
                  <a:ext cx="1434284" cy="75338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9" name="Picture 6" descr="สำนักงานสถิติแห่งชาติ - วิกิพีเดีย">
                  <a:extLst>
                    <a:ext uri="{FF2B5EF4-FFF2-40B4-BE49-F238E27FC236}">
                      <a16:creationId xmlns:a16="http://schemas.microsoft.com/office/drawing/2014/main" id="{7D40DC4C-AFE9-7A45-BCC9-B07BB148D2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03927" y="3903232"/>
                  <a:ext cx="1139911" cy="643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FE3FD4F-A025-F439-C116-FF959FC5FD33}"/>
                </a:ext>
              </a:extLst>
            </p:cNvPr>
            <p:cNvGrpSpPr/>
            <p:nvPr/>
          </p:nvGrpSpPr>
          <p:grpSpPr>
            <a:xfrm>
              <a:off x="10478250" y="3814847"/>
              <a:ext cx="1620682" cy="1571885"/>
              <a:chOff x="10478250" y="3579341"/>
              <a:chExt cx="1620682" cy="157188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C4ECA701-1C90-46C7-6B12-1FD57F442DF4}"/>
                  </a:ext>
                </a:extLst>
              </p:cNvPr>
              <p:cNvSpPr/>
              <p:nvPr/>
            </p:nvSpPr>
            <p:spPr>
              <a:xfrm>
                <a:off x="10478250" y="3579341"/>
                <a:ext cx="1620682" cy="1571885"/>
              </a:xfrm>
              <a:prstGeom prst="roundRect">
                <a:avLst>
                  <a:gd name="adj" fmla="val 13138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E2696DD-8F79-DD85-CA1F-9728CA8E7BE9}"/>
                  </a:ext>
                </a:extLst>
              </p:cNvPr>
              <p:cNvSpPr txBox="1"/>
              <p:nvPr/>
            </p:nvSpPr>
            <p:spPr>
              <a:xfrm>
                <a:off x="10544248" y="4401119"/>
                <a:ext cx="152317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สรุปผลการประเมิน</a:t>
                </a:r>
                <a:b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</a:b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ตัวชี้วัด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6CC775D-3772-531A-2EA2-E17BEEA1F46C}"/>
                  </a:ext>
                </a:extLst>
              </p:cNvPr>
              <p:cNvGrpSpPr/>
              <p:nvPr/>
            </p:nvGrpSpPr>
            <p:grpSpPr>
              <a:xfrm>
                <a:off x="10893303" y="3663724"/>
                <a:ext cx="828676" cy="753384"/>
                <a:chOff x="10877550" y="3669166"/>
                <a:chExt cx="828676" cy="753384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35D1D595-F5DA-1047-8741-2C16BF906222}"/>
                    </a:ext>
                  </a:extLst>
                </p:cNvPr>
                <p:cNvSpPr/>
                <p:nvPr/>
              </p:nvSpPr>
              <p:spPr>
                <a:xfrm>
                  <a:off x="10877550" y="3669166"/>
                  <a:ext cx="828676" cy="75338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45" name="Picture 2" descr="สำนักงานคณะกรรมการการพัฒนาระบบราชการ">
                  <a:extLst>
                    <a:ext uri="{FF2B5EF4-FFF2-40B4-BE49-F238E27FC236}">
                      <a16:creationId xmlns:a16="http://schemas.microsoft.com/office/drawing/2014/main" id="{93DC4A20-6A41-3BFC-6B02-B4E0C59565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996416" y="3779292"/>
                  <a:ext cx="622450" cy="5225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3562DEA-B283-5D75-3665-62B9D2E043C0}"/>
                </a:ext>
              </a:extLst>
            </p:cNvPr>
            <p:cNvSpPr txBox="1"/>
            <p:nvPr/>
          </p:nvSpPr>
          <p:spPr>
            <a:xfrm>
              <a:off x="4339158" y="3007236"/>
              <a:ext cx="6049914" cy="3077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หมายเหตุ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: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* </a:t>
              </a: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สศช. สรุปผลการจัดส่งชุดข้อมูลของหน่วยงานที่เกี่ยวข้องให้สำนักงาน ก.พ.ร. ทราบ ตามเกณฑ์</a:t>
              </a:r>
              <a:r>
                <a:rPr kumimoji="0" lang="th-TH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การประเมินขั้นต้น</a:t>
              </a:r>
              <a:endPara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9E00A33-7365-CE4E-CD81-BC830A4F30C1}"/>
                </a:ext>
              </a:extLst>
            </p:cNvPr>
            <p:cNvGrpSpPr/>
            <p:nvPr/>
          </p:nvGrpSpPr>
          <p:grpSpPr>
            <a:xfrm>
              <a:off x="7075893" y="4931410"/>
              <a:ext cx="576444" cy="524069"/>
              <a:chOff x="6949777" y="4481706"/>
              <a:chExt cx="828676" cy="753384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AC823C42-1156-C687-E4F0-72FA4F68045F}"/>
                  </a:ext>
                </a:extLst>
              </p:cNvPr>
              <p:cNvSpPr/>
              <p:nvPr/>
            </p:nvSpPr>
            <p:spPr>
              <a:xfrm>
                <a:off x="6949777" y="4481706"/>
                <a:ext cx="828676" cy="7533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FE2772A9-7DAB-2AE2-94C1-BCE17671E3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l="3304" t="1144" r="4480" b="1869"/>
              <a:stretch/>
            </p:blipFill>
            <p:spPr>
              <a:xfrm>
                <a:off x="6994074" y="4521826"/>
                <a:ext cx="740086" cy="668312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97B3533-62A1-E9B0-34A5-75C6A8B83014}"/>
                </a:ext>
              </a:extLst>
            </p:cNvPr>
            <p:cNvGrpSpPr/>
            <p:nvPr/>
          </p:nvGrpSpPr>
          <p:grpSpPr>
            <a:xfrm>
              <a:off x="74110" y="1597072"/>
              <a:ext cx="1928292" cy="3816220"/>
              <a:chOff x="93068" y="1259630"/>
              <a:chExt cx="1928292" cy="381622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2FD439A-458E-0556-D407-E44560EF7D23}"/>
                  </a:ext>
                </a:extLst>
              </p:cNvPr>
              <p:cNvSpPr/>
              <p:nvPr/>
            </p:nvSpPr>
            <p:spPr>
              <a:xfrm>
                <a:off x="93068" y="1259630"/>
                <a:ext cx="1928292" cy="3816220"/>
              </a:xfrm>
              <a:prstGeom prst="roundRect">
                <a:avLst>
                  <a:gd name="adj" fmla="val 13138"/>
                </a:avLst>
              </a:prstGeom>
              <a:solidFill>
                <a:schemeClr val="accent6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1515BE4-33CE-0E19-39A9-E1A6911AB50D}"/>
                  </a:ext>
                </a:extLst>
              </p:cNvPr>
              <p:cNvSpPr/>
              <p:nvPr/>
            </p:nvSpPr>
            <p:spPr>
              <a:xfrm>
                <a:off x="217989" y="1420607"/>
                <a:ext cx="771747" cy="7533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Picture 2" descr="สำนักงานคณะกรรมการการพัฒนาระบบราชการ">
                <a:extLst>
                  <a:ext uri="{FF2B5EF4-FFF2-40B4-BE49-F238E27FC236}">
                    <a16:creationId xmlns:a16="http://schemas.microsoft.com/office/drawing/2014/main" id="{D2DDC29B-9296-CCE7-9B85-97ED24ABD8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637" y="1536003"/>
                <a:ext cx="622450" cy="522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8E47604-E21E-5C2B-A6EC-15B6E8B14B25}"/>
                  </a:ext>
                </a:extLst>
              </p:cNvPr>
              <p:cNvGrpSpPr/>
              <p:nvPr/>
            </p:nvGrpSpPr>
            <p:grpSpPr>
              <a:xfrm>
                <a:off x="1110845" y="1420607"/>
                <a:ext cx="771747" cy="753384"/>
                <a:chOff x="1296765" y="2148436"/>
                <a:chExt cx="771747" cy="753384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C1C0CE94-F3CE-9882-4B59-6ED371370C0F}"/>
                    </a:ext>
                  </a:extLst>
                </p:cNvPr>
                <p:cNvSpPr/>
                <p:nvPr/>
              </p:nvSpPr>
              <p:spPr>
                <a:xfrm>
                  <a:off x="1296765" y="2148436"/>
                  <a:ext cx="771747" cy="75338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6AFFF535-4E5E-36CE-89F6-3A952FC71A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237" t="-1" r="85025" b="-621"/>
                <a:stretch/>
              </p:blipFill>
              <p:spPr>
                <a:xfrm>
                  <a:off x="1356217" y="2200217"/>
                  <a:ext cx="670088" cy="648000"/>
                </a:xfrm>
                <a:prstGeom prst="rect">
                  <a:avLst/>
                </a:prstGeom>
              </p:spPr>
            </p:pic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53D469-794F-8ED6-D71B-B278E540011A}"/>
                  </a:ext>
                </a:extLst>
              </p:cNvPr>
              <p:cNvSpPr txBox="1"/>
              <p:nvPr/>
            </p:nvSpPr>
            <p:spPr>
              <a:xfrm>
                <a:off x="232199" y="3804260"/>
                <a:ext cx="1635384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ร่วมกันกำหนด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รายชื่อตัวชี้วัดและ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หน่วยงานที่เกี่ยวข้อง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449031B-FFCD-6C7B-5B25-9DB254B7322C}"/>
                  </a:ext>
                </a:extLst>
              </p:cNvPr>
              <p:cNvSpPr/>
              <p:nvPr/>
            </p:nvSpPr>
            <p:spPr>
              <a:xfrm>
                <a:off x="338917" y="2254958"/>
                <a:ext cx="1434284" cy="7533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6" descr="สำนักงานสถิติแห่งชาติ - วิกิพีเดีย">
                <a:extLst>
                  <a:ext uri="{FF2B5EF4-FFF2-40B4-BE49-F238E27FC236}">
                    <a16:creationId xmlns:a16="http://schemas.microsoft.com/office/drawing/2014/main" id="{D595F5DB-6AE1-83CB-831C-8B7AF54289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103" y="2305583"/>
                <a:ext cx="1139911" cy="643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890C08BF-5075-BF50-B3AE-FC2F01F92620}"/>
                  </a:ext>
                </a:extLst>
              </p:cNvPr>
              <p:cNvSpPr/>
              <p:nvPr/>
            </p:nvSpPr>
            <p:spPr>
              <a:xfrm>
                <a:off x="332749" y="3104002"/>
                <a:ext cx="1434284" cy="6045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C7871EE-ABD7-7FA8-CB8F-3279B21CBD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41429" b="-9395"/>
              <a:stretch/>
            </p:blipFill>
            <p:spPr>
              <a:xfrm>
                <a:off x="511401" y="3226301"/>
                <a:ext cx="1121787" cy="360000"/>
              </a:xfrm>
              <a:prstGeom prst="rect">
                <a:avLst/>
              </a:prstGeom>
            </p:spPr>
          </p:pic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A84417-034E-EDDE-1697-4E09F4F319D9}"/>
                </a:ext>
              </a:extLst>
            </p:cNvPr>
            <p:cNvSpPr/>
            <p:nvPr/>
          </p:nvSpPr>
          <p:spPr>
            <a:xfrm>
              <a:off x="4375097" y="1715294"/>
              <a:ext cx="1800000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มี.ค.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2566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E8A730C-4BC0-3019-D82B-CF13172C758A}"/>
                </a:ext>
              </a:extLst>
            </p:cNvPr>
            <p:cNvSpPr/>
            <p:nvPr/>
          </p:nvSpPr>
          <p:spPr>
            <a:xfrm>
              <a:off x="6289981" y="1715294"/>
              <a:ext cx="3636000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เม.ย.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2566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A01AD7-34BA-A3A1-D9CC-31AEF88E97EE}"/>
                </a:ext>
              </a:extLst>
            </p:cNvPr>
            <p:cNvSpPr/>
            <p:nvPr/>
          </p:nvSpPr>
          <p:spPr>
            <a:xfrm>
              <a:off x="4371115" y="3784148"/>
              <a:ext cx="1800000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มี.ค. – พ.ค.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2566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F4DE5F4-3FF2-18C7-BE35-1FCA3C2BEA4E}"/>
                </a:ext>
              </a:extLst>
            </p:cNvPr>
            <p:cNvSpPr/>
            <p:nvPr/>
          </p:nvSpPr>
          <p:spPr>
            <a:xfrm>
              <a:off x="6289981" y="3786300"/>
              <a:ext cx="1800000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เม.ย. – พ.ค.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2566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37223C7-6EE7-E05E-2A7D-F80586B1A627}"/>
                </a:ext>
              </a:extLst>
            </p:cNvPr>
            <p:cNvSpPr/>
            <p:nvPr/>
          </p:nvSpPr>
          <p:spPr>
            <a:xfrm>
              <a:off x="8207318" y="3780234"/>
              <a:ext cx="1800000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ก.ค.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499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0276" y="737335"/>
            <a:ext cx="11804146" cy="14770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</a:p>
          <a:p>
            <a:pPr marL="0" marR="0" lvl="0" indent="71913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รายงานการวิเคราะห์ผลการจัดอันดับขีดความสามารถในการแข่งขันของประเทศ ของ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International Institute for Management Development (IMD)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ป็นการวิเคราห์อันดับขีดความสามารถของประเทศโดยใช้ข้อมูลที่จัดเก็บเป็นรายปีตามตัวชี้วัดที่กำหนด ประกอบด้วยข้อมูล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 ได้แก่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ข้อมูลจากการสำรวจความคิดเห็นของผู้บริหารในภาคเอกชน/ธุรกิจ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(Survey Data) 2)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ข้อมูลเชิงสถิติที่ใช้ในการคำนวณคะแนนในการจัดอันดับของประเทศ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(Hard Data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ข้อมูลพื้นฐานที่ไม่ได้ใช้ในการจัดอันดับโดยตรง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Background Information)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71913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ทั้งนี้ ช้อมูลเชิงประจักษ์ที่มีผลต่อการจัดอันดับของประเทศ เป็นข้อมูลสถิติที่ได้จากการสำรวจ/สำมะโน/ทะเบียน หรือเกิดจากการคำนวณ/ประมาณค่าข้อมูล อ้างอิงจากแหล่งข้อมูลของหน่วยงานเจ้าของข้อมูลที่เกี่ยวข้อง และจะต้องมีการกำหนดรอบระยะเวลาการเผยแพร่ข้อมูล การปรับฐานข้อมูล และการให้คำนิยามตัวชี้วัดให้สอดคล้องกับคำนิยามตามตัวชี้วัดของ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71913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สำหรับการจัดส่งข้อมูลของประเทศไทย จะดำเนินการ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รูปแบบ ได้แก่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หน่วยงานในประเทศส่งข้อมูลให้กับ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โดยตรง และ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ส่งผ่านทางสมาคมการจัดการธุรกิจแห่งประเทศไทย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Thailand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Management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Association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TMA) 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71913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ดังนั้น การจัดทำชุดข้อมูลที่มีคำนิยามสอดคล้องกับคำนิยามตัวชี้วัดของ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เป็นปัจจุบันจะช่วยสะท้อนผลการจัดอันดับขีดความสามารถในการแข่งขันของประเทศไทยได้ใกล้เคียงกับความเป็นจริง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7F428EEF-67B9-F4F5-3AB1-820B7C9B89AB}"/>
              </a:ext>
            </a:extLst>
          </p:cNvPr>
          <p:cNvGraphicFramePr>
            <a:graphicFrameLocks noGrp="1"/>
          </p:cNvGraphicFramePr>
          <p:nvPr/>
        </p:nvGraphicFramePr>
        <p:xfrm>
          <a:off x="140176" y="3429000"/>
          <a:ext cx="11794245" cy="2017010"/>
        </p:xfrm>
        <a:graphic>
          <a:graphicData uri="http://schemas.openxmlformats.org/drawingml/2006/table">
            <a:tbl>
              <a:tblPr firstRow="1" bandRow="1"/>
              <a:tblGrid>
                <a:gridCol w="3931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1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1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3992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endParaRPr lang="en-US" sz="1400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9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940">
                <a:tc>
                  <a:txBody>
                    <a:bodyPr/>
                    <a:lstStyle/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จัดส่งทุกชุดข้อมูลให้กับสำนักงานสภาพัฒนาการเศรษฐกิจและสังคมแห่งชาติภายในเดือนมีนาคม 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2566</a:t>
                      </a:r>
                      <a:endParaRPr lang="en-US" sz="1400" b="1" kern="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มีคำอธิบายชุดข้อมูล (</a:t>
                      </a:r>
                      <a:r>
                        <a:rPr lang="en-US" sz="14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Metadata)</a:t>
                      </a:r>
                      <a:r>
                        <a:rPr lang="th-TH" sz="14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ที่สอดคล้องตามมาตรฐานที่ สพร. กำหนด (</a:t>
                      </a:r>
                      <a:r>
                        <a:rPr lang="en-US" sz="1400" b="0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14</a:t>
                      </a:r>
                      <a:r>
                        <a:rPr lang="th-TH" sz="1400" b="0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รายการ) ของทุกชุดข้อมูล </a:t>
                      </a:r>
                      <a:endParaRPr lang="en-US" sz="1400" b="0" kern="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มีคำอธิบายทรัพยากรข้อมูล (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Resource)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ของชุด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ข้อมูลเปิดทั้งหมด</a:t>
                      </a:r>
                      <a:endParaRPr lang="th-TH" sz="1400" b="1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ชุดข้อมูล คำอธิบายชุดข้อมูล ถูกนำขึ้นที่ระบบบัญชีข้อมูลหน่วยงาน และระบุทรัพยากรข้อมูล (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Resource)</a:t>
                      </a: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ของชุดข้อมูลเปิดทั้งหมด</a:t>
                      </a:r>
                    </a:p>
                    <a:p>
                      <a:pPr marL="171450" marR="0" lvl="0" indent="-17145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ชุดข้อมูลเปิดทั้งหมด ถูกนำมาลงทะเบียนในระบบบัญชีข้อมูลภาครัฐ </a:t>
                      </a:r>
                      <a:b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GD Catalog) </a:t>
                      </a:r>
                      <a:endParaRPr lang="th-TH" sz="1400" b="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422">
                <a:tc gridSpan="3"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เป้าหมายการดำเนินงาน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เดือน (ต.ค.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65 – 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มี.ค.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66) 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ส่วนราชการจัดส่งทุกชุดข้อมูลให้กับสำนักงานสภาพัฒนาการเศรษฐกิจและสังคมแห่งชาติภายในเดือนมีนาคม 2566</a:t>
                      </a: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b="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40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22585"/>
                  </a:ext>
                </a:extLst>
              </a:tr>
            </a:tbl>
          </a:graphicData>
        </a:graphic>
      </p:graphicFrame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39FC36-6E27-F402-03FE-3674796F126D}"/>
              </a:ext>
            </a:extLst>
          </p:cNvPr>
          <p:cNvSpPr txBox="1"/>
          <p:nvPr/>
        </p:nvSpPr>
        <p:spPr>
          <a:xfrm>
            <a:off x="130276" y="2427877"/>
            <a:ext cx="11804145" cy="787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แนวทางการประเมิน  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ที่เกี่ยวข้องดำเนินการจัดทำชุดข้อมูลตามที่กำหนดและจัดส่งชุดข้อมูลให้กับสำนักงานสภาพัฒนาการเศรษฐกิจและสังคมแห่งชาติภายในเดือนมีนาคม 2566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ให้มีคำอธิบายข้อมูลส่วนหลัก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Mandatory Metadata)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14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รายการตามมาตรฐานที่ สพร. กำหนด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หน่วยงานนำชุดข้อมูลที่ขึ้นในระบบบัญชีข้อมูลของหน่วยงาน 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Agency Data Catalog)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จะเป็นชุดข้อมูลที่ สสช. ใช้ติดตามในการลงทะเบียนระบบบริการบัญชีข้อมูลภาครัฐ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Government Data Catalog)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ต่อไป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1384F9-EB03-DD51-B5D8-74A8F5EA05CA}"/>
              </a:ext>
            </a:extLst>
          </p:cNvPr>
          <p:cNvSpPr txBox="1"/>
          <p:nvPr/>
        </p:nvSpPr>
        <p:spPr>
          <a:xfrm>
            <a:off x="123081" y="5959025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เงื่อนไข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-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FC1C1C-EE0C-D763-EC41-20B8A87BCC6F}"/>
              </a:ext>
            </a:extLst>
          </p:cNvPr>
          <p:cNvSpPr txBox="1"/>
          <p:nvPr/>
        </p:nvSpPr>
        <p:spPr>
          <a:xfrm>
            <a:off x="123081" y="-15861"/>
            <a:ext cx="10715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การจัดทำชุดข้อมูลตัวชี้วัดสำหรับการรายงานการจัดอันดับขีดความสามารถในการแข่งขันของประเทศ โดย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868971-B6FF-F4C4-FE89-EA61062BE15D}"/>
              </a:ext>
            </a:extLst>
          </p:cNvPr>
          <p:cNvGrpSpPr/>
          <p:nvPr/>
        </p:nvGrpSpPr>
        <p:grpSpPr>
          <a:xfrm>
            <a:off x="10638005" y="31427"/>
            <a:ext cx="1107285" cy="676140"/>
            <a:chOff x="12240606" y="1307654"/>
            <a:chExt cx="1107285" cy="615553"/>
          </a:xfrm>
        </p:grpSpPr>
        <p:pic>
          <p:nvPicPr>
            <p:cNvPr id="13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0DC5A739-C771-B185-2EB6-9292A2429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46D65392-091F-DF09-35EA-5FEAFFFC8F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xx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EAA5526-B43E-7065-F4F0-906383E70150}"/>
              </a:ext>
            </a:extLst>
          </p:cNvPr>
          <p:cNvSpPr txBox="1"/>
          <p:nvPr/>
        </p:nvSpPr>
        <p:spPr>
          <a:xfrm>
            <a:off x="8640837" y="416166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emplate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7823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0375" y="674313"/>
            <a:ext cx="11804146" cy="16494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</a:p>
          <a:p>
            <a:pPr marL="0" marR="0" lvl="0" indent="71913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รายงานการวิเคราะห์ผลการจัดอันดับขีดความสามารถในการแข่งขันของประเทศ ของ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International Institute for Management Development (IMD)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ป็นการวิเคราห์อันดับขีดความสามารถของประเทศโดยใช้ข้อมูลที่จัดเก็บเป็นรายปีตามตัวชี้วัดที่กำหนด ประกอบด้วยข้อมูล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 ได้แก่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ข้อมูลจากการสำรวจความคิดเห็นของผู้บริหารในภาคเอกชน/ธุรกิจ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(Survey Data) 2)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ข้อมูลเชิงสถิติที่ใช้ในการคำนวณคะแนนในการจัดอันดับของประเทศ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(Hard Data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ข้อมูลพื้นฐานที่ไม่ได้ใช้ในการจัดอันดับโดยตรง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Background Information)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71913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ทั้งนี้ ช้อมูลเชิงประจักษ์ที่มีผลต่อการจัดอันดับของประเทศ เป็นข้อมูลสถิติที่ได้จากการสำรวจ/สำมะโน/ทะเบียน หรือเกิดจากการคำนวณ/ประมาณค่าข้อมูล อ้างอิงจากแหล่งข้อมูลของหน่วยงานเจ้าของข้อมูลที่เกี่ยวข้อง และจะต้องมีการกำหนดรอบระยะเวลาการเผยแพร่ข้อมูล การปรับฐานข้อมูล และการให้คำนิยามตัวชี้วัดให้สอดคล้องกับคำนิยามตามตัวชี้วัดของ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71913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สำหรับการจัดส่งข้อมูลของประเทศไทย จะดำเนินการ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รูปแบบ ได้แก่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หน่วยงานในประเทศส่งข้อมูลให้กับ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โดยตรง และ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ส่งผ่านทางสมาคมการจัดการธุรกิจแห่งประเทศไทย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Thailand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Management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Association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TMA) 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71913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ดังนั้น การจัดทำชุดข้อมูลที่มีคำนิยามสอดคล้องกับคำนิยามตัวชี้วัดของ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เป็นปัจจุบันจะช่วยสะท้อนผลการจัดอันดับขีดความสามารถในการแข่งขันของประเทศไทยได้ใกล้เคียงกับความเป็นจริง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71913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นักงานสภาพัฒนาการเศรษฐกิจและสังคมแห่งชาติทำหน้าที่ในการรวบรวมชุดข้อมูลจากหน่วยงานที่เกี่ยวข้องตามที่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TMA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ร้องขอ เพื่อดำเนินการจัดส่งให้กับ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ในลำดับต่อไป</a:t>
            </a: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7F428EEF-67B9-F4F5-3AB1-820B7C9B89AB}"/>
              </a:ext>
            </a:extLst>
          </p:cNvPr>
          <p:cNvGraphicFramePr>
            <a:graphicFrameLocks noGrp="1"/>
          </p:cNvGraphicFramePr>
          <p:nvPr/>
        </p:nvGraphicFramePr>
        <p:xfrm>
          <a:off x="130276" y="4593631"/>
          <a:ext cx="11794245" cy="1804034"/>
        </p:xfrm>
        <a:graphic>
          <a:graphicData uri="http://schemas.openxmlformats.org/drawingml/2006/table">
            <a:tbl>
              <a:tblPr firstRow="1" bandRow="1"/>
              <a:tblGrid>
                <a:gridCol w="3931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1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1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3992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endParaRPr lang="en-US" sz="1400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9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940">
                <a:tc>
                  <a:txBody>
                    <a:bodyPr/>
                    <a:lstStyle/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จัดส่งชุดข้อมูล (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9 </a:t>
                      </a: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ชุดข้อมูล) ให้กับ 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TMA </a:t>
                      </a: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ภายในเดือนเมษายน 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2566</a:t>
                      </a:r>
                      <a:endParaRPr lang="th-TH" sz="1400" b="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จัดส่งชุดข้อมูล (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 </a:t>
                      </a: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ชุดข้อมูล) ให้กับ 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TMA </a:t>
                      </a: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ภายในเดือนเมษายน 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2566</a:t>
                      </a:r>
                      <a:endParaRPr lang="th-TH" sz="1400" b="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400" b="1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kern="1200" spc="-2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จัดส่งทุกชุดข้อมูล (</a:t>
                      </a:r>
                      <a:r>
                        <a:rPr lang="en-US" sz="1400" b="1" kern="1200" spc="-2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11</a:t>
                      </a:r>
                      <a:r>
                        <a:rPr lang="th-TH" sz="1400" b="1" kern="1200" spc="-2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ชุดข้อมูล) ให้กับ </a:t>
                      </a:r>
                      <a:r>
                        <a:rPr lang="en-US" sz="1400" b="1" kern="1200" spc="-2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TMA</a:t>
                      </a:r>
                      <a:r>
                        <a:rPr lang="th-TH" sz="1400" b="1" kern="1200" spc="-2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ภายในเดือนเมษายน </a:t>
                      </a:r>
                      <a:r>
                        <a:rPr lang="en-US" sz="1400" b="1" kern="1200" spc="-2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2566</a:t>
                      </a:r>
                      <a:endParaRPr lang="th-TH" sz="1400" b="0" spc="-2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422">
                <a:tc gridSpan="3"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เป้าหมายการดำเนินงาน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เดือน (ต.ค.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65 – 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มี.ค.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66) 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สำนักงานสภาพัฒนาการเศรษฐกิจและสังคมแห่งชาติ มีหนังสือแจ้งหน่วยงานที่เกี่ยวข้องภายในเดือนมีนาคม </a:t>
                      </a:r>
                      <a:r>
                        <a:rPr lang="en-US" sz="1400" b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  <a:endParaRPr lang="th-TH" sz="1400" b="0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b="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40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22585"/>
                  </a:ext>
                </a:extLst>
              </a:tr>
            </a:tbl>
          </a:graphicData>
        </a:graphic>
      </p:graphicFrame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39FC36-6E27-F402-03FE-3674796F126D}"/>
              </a:ext>
            </a:extLst>
          </p:cNvPr>
          <p:cNvSpPr txBox="1"/>
          <p:nvPr/>
        </p:nvSpPr>
        <p:spPr>
          <a:xfrm>
            <a:off x="130276" y="2712109"/>
            <a:ext cx="5651399" cy="9600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ขั้นตอนการดำเนินงาน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สำนักงานสภาพัฒนาการเศรษฐกิจและสังคมแห่งชาติ มีหนังสือแจ้งหน่วยงานที่เกี่ยวข้องภายในเดือนมีนาคม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2566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สำนักงานสภาพัฒนาการเศรษฐกิจและสังคมแห่งชาติ รวบรวมชุดข้อมูลจากหน่วยงานที่เกี่ยวข้อง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สำนักงานสภาพัฒนาการเศรษฐกิจและสังคมแห่งชาติ ตรวจสอบความถูกต้องของชุดข้อมูลและจัดส่งให้กับ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TMA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ภายในเดือนเมษายน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1384F9-EB03-DD51-B5D8-74A8F5EA05CA}"/>
              </a:ext>
            </a:extLst>
          </p:cNvPr>
          <p:cNvSpPr txBox="1"/>
          <p:nvPr/>
        </p:nvSpPr>
        <p:spPr>
          <a:xfrm>
            <a:off x="120375" y="6482334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เงื่อนไข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-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FC1C1C-EE0C-D763-EC41-20B8A87BCC6F}"/>
              </a:ext>
            </a:extLst>
          </p:cNvPr>
          <p:cNvSpPr txBox="1"/>
          <p:nvPr/>
        </p:nvSpPr>
        <p:spPr>
          <a:xfrm>
            <a:off x="123081" y="-15861"/>
            <a:ext cx="10715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การจัดทำชุดข้อมูลตัวชี้วัดสำหรับการรายงานการจัดอันดับขีดความสามารถในการแข่งขันของประเทศ โดย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868971-B6FF-F4C4-FE89-EA61062BE15D}"/>
              </a:ext>
            </a:extLst>
          </p:cNvPr>
          <p:cNvGrpSpPr/>
          <p:nvPr/>
        </p:nvGrpSpPr>
        <p:grpSpPr>
          <a:xfrm>
            <a:off x="10638005" y="31427"/>
            <a:ext cx="1107285" cy="676140"/>
            <a:chOff x="12240606" y="1307654"/>
            <a:chExt cx="1107285" cy="615553"/>
          </a:xfrm>
        </p:grpSpPr>
        <p:pic>
          <p:nvPicPr>
            <p:cNvPr id="13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0DC5A739-C771-B185-2EB6-9292A2429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46D65392-091F-DF09-35EA-5FEAFFFC8F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xx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EAA5526-B43E-7065-F4F0-906383E70150}"/>
              </a:ext>
            </a:extLst>
          </p:cNvPr>
          <p:cNvSpPr txBox="1"/>
          <p:nvPr/>
        </p:nvSpPr>
        <p:spPr>
          <a:xfrm>
            <a:off x="8619133" y="376389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emplate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สศช.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682D-5862-2511-3459-702AFC159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858" y="2359475"/>
            <a:ext cx="5494663" cy="24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07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A4A235-C6A8-689E-6323-30383E990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82DB4-7A6E-2B57-E3DA-D3CD23A1C6EE}"/>
              </a:ext>
            </a:extLst>
          </p:cNvPr>
          <p:cNvSpPr txBox="1"/>
          <p:nvPr/>
        </p:nvSpPr>
        <p:spPr>
          <a:xfrm>
            <a:off x="2098303" y="2582605"/>
            <a:ext cx="6305468" cy="1042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การสร้างนวัตกรรมในการปรับปรุงกระบวนงาน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หรือการให้บริการ (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e-Service)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00F17E-F1C6-41DE-A615-4221FACC4DB0}"/>
              </a:ext>
            </a:extLst>
          </p:cNvPr>
          <p:cNvGrpSpPr/>
          <p:nvPr/>
        </p:nvGrpSpPr>
        <p:grpSpPr>
          <a:xfrm>
            <a:off x="462080" y="3103773"/>
            <a:ext cx="1084970" cy="1085141"/>
            <a:chOff x="719700" y="2865027"/>
            <a:chExt cx="1084970" cy="108514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4547BCA-4375-141D-799C-055E962A3624}"/>
                </a:ext>
              </a:extLst>
            </p:cNvPr>
            <p:cNvSpPr/>
            <p:nvPr/>
          </p:nvSpPr>
          <p:spPr>
            <a:xfrm>
              <a:off x="719700" y="2907831"/>
              <a:ext cx="1084970" cy="1042337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A01C01-0731-8A16-33AB-0349B05B0C9E}"/>
                </a:ext>
              </a:extLst>
            </p:cNvPr>
            <p:cNvSpPr txBox="1"/>
            <p:nvPr/>
          </p:nvSpPr>
          <p:spPr>
            <a:xfrm>
              <a:off x="926247" y="2865027"/>
              <a:ext cx="4977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2FD8CE-0A8B-3E1D-8B53-113039A215BB}"/>
              </a:ext>
            </a:extLst>
          </p:cNvPr>
          <p:cNvSpPr txBox="1"/>
          <p:nvPr/>
        </p:nvSpPr>
        <p:spPr>
          <a:xfrm>
            <a:off x="2098303" y="3614055"/>
            <a:ext cx="692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marL="358775" marR="0" lvl="0" indent="-3587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ความสำเร็จในการขับเคลื่อนการพัฒนางานบริการ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Agenda </a:t>
            </a: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ตามมติคณะรัฐมนตรี (12 งานบริการ) 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358775" marR="0" lvl="0" indent="-3587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การสร้างนวัตกรรมในการปรับปรุงกระบวนงาน (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e-Service)  L1/L2/L3 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C8922-03DC-8C81-036C-4753B3B69A1E}"/>
              </a:ext>
            </a:extLst>
          </p:cNvPr>
          <p:cNvSpPr txBox="1"/>
          <p:nvPr/>
        </p:nvSpPr>
        <p:spPr>
          <a:xfrm>
            <a:off x="342759" y="2500246"/>
            <a:ext cx="1323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ตัวชี้วัดการพัฒนาองค์การสู่ดิจิทัล</a:t>
            </a:r>
          </a:p>
        </p:txBody>
      </p:sp>
    </p:spTree>
    <p:extLst>
      <p:ext uri="{BB962C8B-B14F-4D97-AF65-F5344CB8AC3E}">
        <p14:creationId xmlns:p14="http://schemas.microsoft.com/office/powerpoint/2010/main" val="2328235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40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4919" y="939976"/>
            <a:ext cx="11830153" cy="5812587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5EEAA-70B7-A70D-649F-BE146744E344}"/>
              </a:ext>
            </a:extLst>
          </p:cNvPr>
          <p:cNvSpPr txBox="1"/>
          <p:nvPr/>
        </p:nvSpPr>
        <p:spPr>
          <a:xfrm>
            <a:off x="262281" y="6071325"/>
            <a:ext cx="11208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เป็นตัวชี้วัดบังคับของ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ส่วนราชการ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กลุ่มที่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ตัวชี้วัดใหม่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,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</a:t>
            </a:r>
            <a:r>
              <a:rPr kumimoji="0" lang="th-TH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กลุ่มที่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ข้อมูลไม่เป็นปัจจุบัน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,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กลุ่มที่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ข้อมูลไม่ต่อเนื่อง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,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</a:t>
            </a:r>
            <a:r>
              <a:rPr kumimoji="0" lang="th-TH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กลุ่มที่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 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ไม่มีหน่วยงานเจ้าภาพ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514D1-0F43-482F-9E8D-CCEC730C7A75}"/>
              </a:ext>
            </a:extLst>
          </p:cNvPr>
          <p:cNvSpPr txBox="1"/>
          <p:nvPr/>
        </p:nvSpPr>
        <p:spPr>
          <a:xfrm>
            <a:off x="385579" y="282292"/>
            <a:ext cx="11085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การจัดทำชุดข้อมูลตัวชี้วัดสำหรับการรายงานการจัดอันดับขีดความสามารถในการแข่งขันของประเทศ โดย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*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506C2-D49C-80AF-7635-E752FCF79FAE}"/>
              </a:ext>
            </a:extLst>
          </p:cNvPr>
          <p:cNvSpPr txBox="1"/>
          <p:nvPr/>
        </p:nvSpPr>
        <p:spPr>
          <a:xfrm>
            <a:off x="520226" y="1060863"/>
            <a:ext cx="694426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รายชื่อส่วนราชการกลุ่มเป้าหมาย ปีงบประมาณ พ.ศ.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จำนวน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9" name="Table 12">
            <a:extLst>
              <a:ext uri="{FF2B5EF4-FFF2-40B4-BE49-F238E27FC236}">
                <a16:creationId xmlns:a16="http://schemas.microsoft.com/office/drawing/2014/main" id="{0DF59B5E-E55E-9F69-D861-D95AD6C84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255178"/>
              </p:ext>
            </p:extLst>
          </p:nvPr>
        </p:nvGraphicFramePr>
        <p:xfrm>
          <a:off x="520226" y="1643414"/>
          <a:ext cx="11052648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091">
                  <a:extLst>
                    <a:ext uri="{9D8B030D-6E8A-4147-A177-3AD203B41FA5}">
                      <a16:colId xmlns:a16="http://schemas.microsoft.com/office/drawing/2014/main" val="1905510617"/>
                    </a:ext>
                  </a:extLst>
                </a:gridCol>
                <a:gridCol w="6197480">
                  <a:extLst>
                    <a:ext uri="{9D8B030D-6E8A-4147-A177-3AD203B41FA5}">
                      <a16:colId xmlns:a16="http://schemas.microsoft.com/office/drawing/2014/main" val="3311713535"/>
                    </a:ext>
                  </a:extLst>
                </a:gridCol>
                <a:gridCol w="866359">
                  <a:extLst>
                    <a:ext uri="{9D8B030D-6E8A-4147-A177-3AD203B41FA5}">
                      <a16:colId xmlns:a16="http://schemas.microsoft.com/office/drawing/2014/main" val="3608114331"/>
                    </a:ext>
                  </a:extLst>
                </a:gridCol>
                <a:gridCol w="866359">
                  <a:extLst>
                    <a:ext uri="{9D8B030D-6E8A-4147-A177-3AD203B41FA5}">
                      <a16:colId xmlns:a16="http://schemas.microsoft.com/office/drawing/2014/main" val="2636252953"/>
                    </a:ext>
                  </a:extLst>
                </a:gridCol>
                <a:gridCol w="866359">
                  <a:extLst>
                    <a:ext uri="{9D8B030D-6E8A-4147-A177-3AD203B41FA5}">
                      <a16:colId xmlns:a16="http://schemas.microsoft.com/office/drawing/2014/main" val="3999173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4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รายชื่อชุดข้อมูล</a:t>
                      </a:r>
                      <a:endParaRPr lang="en-US" sz="14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Rank 2021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Rank 2022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Changes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500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สำนักงานปลัดกระทรวงแรงงาน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FORECAST UNEMPLOYMENT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การคาดการณ์</a:t>
                      </a:r>
                      <a:r>
                        <a:rPr lang="en-US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อัตราการว่างงาน </a:t>
                      </a:r>
                      <a:endParaRPr lang="en-US" sz="1400" kern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400" kern="12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หมายเหตุ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เป็นตัวชี้วัดดำเนินการร่วมกันระหว่าง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1)</a:t>
                      </a:r>
                      <a:r>
                        <a:rPr lang="th-TH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สำนักงานปลัดกระทรวงแรงงาน และ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2) </a:t>
                      </a:r>
                      <a:r>
                        <a:rPr lang="th-TH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สำนักงานสถิติแห่งชาติ</a:t>
                      </a:r>
                      <a:endParaRPr lang="en-US" sz="1400" kern="12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026981"/>
                  </a:ext>
                </a:extLst>
              </a:tr>
              <a:tr h="203840">
                <a:tc rowSpan="2">
                  <a:txBody>
                    <a:bodyPr/>
                    <a:lstStyle/>
                    <a:p>
                      <a:pPr marL="177800" indent="-177800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สำนักงานสถิติแห่งชาติ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endParaRPr lang="en-US" sz="1400" kern="12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1871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177800" indent="-177800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สำนักงานสถิติแห่งชาติ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EMPLOYMENT IN TELECOMMUNICATIONS</a:t>
                      </a:r>
                      <a:r>
                        <a:rPr lang="en-US" sz="1400" kern="12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………………………………………………………..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457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สำนักงานปลัดกระทรวงการอุดมศึกษาฯ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GRADUATES IN MATH AND SCIENCES, ICT AND ENGINEERING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………………………………………………………..</a:t>
                      </a:r>
                      <a:r>
                        <a:rPr lang="th-TH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21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</a:t>
                      </a:r>
                      <a:endParaRPr lang="en-US" sz="1400" kern="12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91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สำนักงานการวิจัยแห่งชาติ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TOTAL EXPENDITURE ON R&amp;D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การใช้จ่ายเพื่อการวิจัยและพัฒนา </a:t>
                      </a:r>
                      <a:r>
                        <a:rPr lang="en-US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($)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BUSINESS R &amp; D EXPENDITURE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การใช้จ่ายเพื่อการวิจัยและพัฒนาของภาคธุรกิจ (</a:t>
                      </a:r>
                      <a:r>
                        <a:rPr lang="en-US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$)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TOTAL R&amp;D PERSONNEL NATIONWIDE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จำนวนบุคลากรด้านการวิจัยทั้งหมด</a:t>
                      </a:r>
                      <a:endParaRPr lang="fr-FR" sz="1400" kern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TOTAL R&amp;D PERSONNEL IN BUSINESS ENTERPRISE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จำนวนบุคลากรด้านการวิจัยและพัฒนาทั้งหมดในองค์กรธุรกิจ</a:t>
                      </a:r>
                      <a:r>
                        <a:rPr lang="en-US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RESEARCHERS IN R&amp;D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จำนวนนักวิจัยเพื่อการวิจัยและพัฒนาต่อหัว</a:t>
                      </a:r>
                      <a:endParaRPr lang="en-US" sz="1400" kern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en-US" sz="1400" kern="120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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en-US" sz="1400" kern="120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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en-US" sz="1400" kern="120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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 </a:t>
                      </a:r>
                      <a:r>
                        <a:rPr lang="en-US" sz="1400" kern="120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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648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7800" indent="-177800"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สำนักงานเลขาธิการสภาการศึกษา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TOTAL PUBLIC EXPENDITURE ON EDUCATION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การใช้จ่ายด้านการศึกษาของภาครัฐโดยรวม</a:t>
                      </a:r>
                      <a:endParaRPr lang="en-US" sz="14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PUPIL-TEACHER RATIO (PRIMARY EDUCATION)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อัตราส่วนนักเรียนต่อครู (ประถมศึกษา)</a:t>
                      </a:r>
                      <a:endParaRPr lang="en-US" sz="14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SECONDARY SCHOOL ENROLLMENT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การเข้าเรียนในระดับมัธยมศึกษา</a:t>
                      </a:r>
                      <a:endParaRPr lang="en-US" sz="1400" kern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 </a:t>
                      </a:r>
                      <a:r>
                        <a:rPr lang="en-US" sz="1400" kern="120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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en-US" sz="1400" kern="120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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 </a:t>
                      </a:r>
                      <a:r>
                        <a:rPr lang="en-US" sz="1400" kern="120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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35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7689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167">
            <a:extLst>
              <a:ext uri="{FF2B5EF4-FFF2-40B4-BE49-F238E27FC236}">
                <a16:creationId xmlns:a16="http://schemas.microsoft.com/office/drawing/2014/main" id="{9CDC633F-C16D-66A4-042E-CA7ED49246E4}"/>
              </a:ext>
            </a:extLst>
          </p:cNvPr>
          <p:cNvSpPr/>
          <p:nvPr/>
        </p:nvSpPr>
        <p:spPr>
          <a:xfrm>
            <a:off x="4002379" y="1378446"/>
            <a:ext cx="3232050" cy="5505343"/>
          </a:xfrm>
          <a:prstGeom prst="rect">
            <a:avLst/>
          </a:prstGeom>
          <a:solidFill>
            <a:srgbClr val="D1E9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3648" y="-15861"/>
            <a:ext cx="11627893" cy="7694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95E241-317A-11C7-A106-B323D1BD717D}"/>
              </a:ext>
            </a:extLst>
          </p:cNvPr>
          <p:cNvSpPr/>
          <p:nvPr/>
        </p:nvSpPr>
        <p:spPr>
          <a:xfrm>
            <a:off x="38363" y="33383"/>
            <a:ext cx="11484784" cy="7201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ปฏิทินการประเมินส่วนราชการฯ ประจำปีงบประมาณ พ.ศ. 256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2 (2)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การจัดทำชุดข้อมูลตัวชี้วัดสำหรับการรายงานการจัดอันดับขีดความสามารถในการแข่งขันของประเทศ โดย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*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BDAC6C-EED5-0889-9EF9-2844AA3A8CB0}"/>
              </a:ext>
            </a:extLst>
          </p:cNvPr>
          <p:cNvSpPr/>
          <p:nvPr/>
        </p:nvSpPr>
        <p:spPr>
          <a:xfrm>
            <a:off x="6816592" y="2341766"/>
            <a:ext cx="1118794" cy="1108383"/>
          </a:xfrm>
          <a:prstGeom prst="ellipse">
            <a:avLst/>
          </a:prstGeom>
          <a:solidFill>
            <a:srgbClr val="00CC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10" name="Straight Arrow Connector 115">
            <a:extLst>
              <a:ext uri="{FF2B5EF4-FFF2-40B4-BE49-F238E27FC236}">
                <a16:creationId xmlns:a16="http://schemas.microsoft.com/office/drawing/2014/main" id="{860E2413-00C1-DCF4-4C30-6B73D225EA81}"/>
              </a:ext>
            </a:extLst>
          </p:cNvPr>
          <p:cNvCxnSpPr>
            <a:cxnSpLocks/>
          </p:cNvCxnSpPr>
          <p:nvPr/>
        </p:nvCxnSpPr>
        <p:spPr>
          <a:xfrm flipV="1">
            <a:off x="5719640" y="1764448"/>
            <a:ext cx="0" cy="1548397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12" name="Oval 7">
            <a:extLst>
              <a:ext uri="{FF2B5EF4-FFF2-40B4-BE49-F238E27FC236}">
                <a16:creationId xmlns:a16="http://schemas.microsoft.com/office/drawing/2014/main" id="{790BE166-F958-2794-5ACC-8F773869FDC9}"/>
              </a:ext>
            </a:extLst>
          </p:cNvPr>
          <p:cNvSpPr/>
          <p:nvPr/>
        </p:nvSpPr>
        <p:spPr>
          <a:xfrm>
            <a:off x="10613769" y="1426561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90616D23-77CE-1F44-75C4-EFB8662526EA}"/>
              </a:ext>
            </a:extLst>
          </p:cNvPr>
          <p:cNvSpPr/>
          <p:nvPr/>
        </p:nvSpPr>
        <p:spPr>
          <a:xfrm>
            <a:off x="2285462" y="1426561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6" name="Oval 119">
            <a:extLst>
              <a:ext uri="{FF2B5EF4-FFF2-40B4-BE49-F238E27FC236}">
                <a16:creationId xmlns:a16="http://schemas.microsoft.com/office/drawing/2014/main" id="{606BED39-F86B-0C89-917B-7C380EFB05CC}"/>
              </a:ext>
            </a:extLst>
          </p:cNvPr>
          <p:cNvSpPr/>
          <p:nvPr/>
        </p:nvSpPr>
        <p:spPr>
          <a:xfrm>
            <a:off x="2089389" y="3661025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7" name="Straight Arrow Connector 121">
            <a:extLst>
              <a:ext uri="{FF2B5EF4-FFF2-40B4-BE49-F238E27FC236}">
                <a16:creationId xmlns:a16="http://schemas.microsoft.com/office/drawing/2014/main" id="{B93F2A55-8BA2-8D28-A002-BF7DD2D5B104}"/>
              </a:ext>
            </a:extLst>
          </p:cNvPr>
          <p:cNvCxnSpPr>
            <a:cxnSpLocks/>
          </p:cNvCxnSpPr>
          <p:nvPr/>
        </p:nvCxnSpPr>
        <p:spPr>
          <a:xfrm flipV="1">
            <a:off x="2399582" y="1782714"/>
            <a:ext cx="0" cy="1878310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18" name="Oval 125">
            <a:extLst>
              <a:ext uri="{FF2B5EF4-FFF2-40B4-BE49-F238E27FC236}">
                <a16:creationId xmlns:a16="http://schemas.microsoft.com/office/drawing/2014/main" id="{4ED62534-76BD-1901-AC18-D9F145B10051}"/>
              </a:ext>
            </a:extLst>
          </p:cNvPr>
          <p:cNvSpPr/>
          <p:nvPr/>
        </p:nvSpPr>
        <p:spPr>
          <a:xfrm>
            <a:off x="11202417" y="2642907"/>
            <a:ext cx="652949" cy="652949"/>
          </a:xfrm>
          <a:prstGeom prst="ellipse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9" name="Oval 150">
            <a:extLst>
              <a:ext uri="{FF2B5EF4-FFF2-40B4-BE49-F238E27FC236}">
                <a16:creationId xmlns:a16="http://schemas.microsoft.com/office/drawing/2014/main" id="{F422974E-7653-B808-0331-2D931E8E04FE}"/>
              </a:ext>
            </a:extLst>
          </p:cNvPr>
          <p:cNvSpPr/>
          <p:nvPr/>
        </p:nvSpPr>
        <p:spPr>
          <a:xfrm>
            <a:off x="10441174" y="4220979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20" name="Straight Arrow Connector 152">
            <a:extLst>
              <a:ext uri="{FF2B5EF4-FFF2-40B4-BE49-F238E27FC236}">
                <a16:creationId xmlns:a16="http://schemas.microsoft.com/office/drawing/2014/main" id="{78473FB5-DC92-6377-1255-6FED12CC83B5}"/>
              </a:ext>
            </a:extLst>
          </p:cNvPr>
          <p:cNvCxnSpPr>
            <a:cxnSpLocks/>
          </p:cNvCxnSpPr>
          <p:nvPr/>
        </p:nvCxnSpPr>
        <p:spPr>
          <a:xfrm flipV="1">
            <a:off x="10748185" y="1785216"/>
            <a:ext cx="3047" cy="2435762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0F7C20E-25E5-3D17-24EC-C1E9667F6858}"/>
              </a:ext>
            </a:extLst>
          </p:cNvPr>
          <p:cNvSpPr txBox="1"/>
          <p:nvPr/>
        </p:nvSpPr>
        <p:spPr>
          <a:xfrm>
            <a:off x="11069800" y="1017984"/>
            <a:ext cx="103742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พ.ย.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-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ธ.ค.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6121DD-5323-F814-D4EB-B03847636443}"/>
              </a:ext>
            </a:extLst>
          </p:cNvPr>
          <p:cNvSpPr txBox="1"/>
          <p:nvPr/>
        </p:nvSpPr>
        <p:spPr>
          <a:xfrm>
            <a:off x="8775034" y="1007398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64917F-5FB7-4F8B-8FC8-AC431D0303BA}"/>
              </a:ext>
            </a:extLst>
          </p:cNvPr>
          <p:cNvSpPr txBox="1"/>
          <p:nvPr/>
        </p:nvSpPr>
        <p:spPr>
          <a:xfrm>
            <a:off x="1940717" y="1027750"/>
            <a:ext cx="108368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พ.ย.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16279B-FA62-8EDE-8DDA-11A6B36069D6}"/>
              </a:ext>
            </a:extLst>
          </p:cNvPr>
          <p:cNvSpPr txBox="1"/>
          <p:nvPr/>
        </p:nvSpPr>
        <p:spPr>
          <a:xfrm>
            <a:off x="8477169" y="5006111"/>
            <a:ext cx="141456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สสช.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ส่งผลการประเมิน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ให้สำนักงาน ก.พ.ร.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7BE2BF-2931-9EA0-8611-AE58323403E1}"/>
              </a:ext>
            </a:extLst>
          </p:cNvPr>
          <p:cNvSpPr txBox="1"/>
          <p:nvPr/>
        </p:nvSpPr>
        <p:spPr>
          <a:xfrm>
            <a:off x="10923440" y="3312845"/>
            <a:ext cx="122190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นายกรัฐมนตรีรับทราบ</a:t>
            </a:r>
            <a:b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</a:b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ผลประเมิน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ผ่านระบบ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Online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DAB0A2-91F4-3736-ABFB-AB20ECD0DA45}"/>
              </a:ext>
            </a:extLst>
          </p:cNvPr>
          <p:cNvSpPr/>
          <p:nvPr/>
        </p:nvSpPr>
        <p:spPr>
          <a:xfrm>
            <a:off x="9033815" y="1406327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7" name="Oval 113">
            <a:extLst>
              <a:ext uri="{FF2B5EF4-FFF2-40B4-BE49-F238E27FC236}">
                <a16:creationId xmlns:a16="http://schemas.microsoft.com/office/drawing/2014/main" id="{102BB0AF-23D5-C03D-18E9-356F94E8850B}"/>
              </a:ext>
            </a:extLst>
          </p:cNvPr>
          <p:cNvSpPr/>
          <p:nvPr/>
        </p:nvSpPr>
        <p:spPr>
          <a:xfrm>
            <a:off x="8854657" y="4227543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solidFill>
              <a:srgbClr val="00CC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BC7B0A-1048-2F4E-DBC2-BFF8C9E80371}"/>
              </a:ext>
            </a:extLst>
          </p:cNvPr>
          <p:cNvSpPr txBox="1"/>
          <p:nvPr/>
        </p:nvSpPr>
        <p:spPr>
          <a:xfrm>
            <a:off x="10344650" y="1018845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8BB86B-EE90-C10E-B00A-3A6F90446AC6}"/>
              </a:ext>
            </a:extLst>
          </p:cNvPr>
          <p:cNvSpPr txBox="1"/>
          <p:nvPr/>
        </p:nvSpPr>
        <p:spPr>
          <a:xfrm>
            <a:off x="9860169" y="4924896"/>
            <a:ext cx="189746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เลขาธิการ ก.พ.ร.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ประเมิน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(เบื้องต้น)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เสนอ รมต./รองนายกฯ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ที่เกี่ยวข้อง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ผ่านระบบ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Online </a:t>
            </a:r>
          </a:p>
        </p:txBody>
      </p:sp>
      <p:sp>
        <p:nvSpPr>
          <p:cNvPr id="31" name="Rectangle 7">
            <a:extLst>
              <a:ext uri="{FF2B5EF4-FFF2-40B4-BE49-F238E27FC236}">
                <a16:creationId xmlns:a16="http://schemas.microsoft.com/office/drawing/2014/main" id="{D0972687-CF44-6D77-54C3-7A6B7A298068}"/>
              </a:ext>
            </a:extLst>
          </p:cNvPr>
          <p:cNvSpPr/>
          <p:nvPr/>
        </p:nvSpPr>
        <p:spPr>
          <a:xfrm>
            <a:off x="9045846" y="4425307"/>
            <a:ext cx="307420" cy="30742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32" name="Graphic 31" descr="Meeting">
            <a:extLst>
              <a:ext uri="{FF2B5EF4-FFF2-40B4-BE49-F238E27FC236}">
                <a16:creationId xmlns:a16="http://schemas.microsoft.com/office/drawing/2014/main" id="{27F8B59B-3376-4BAB-0D20-AFFD63557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4753" y="4304678"/>
            <a:ext cx="480089" cy="480089"/>
          </a:xfrm>
          <a:prstGeom prst="rect">
            <a:avLst/>
          </a:prstGeom>
        </p:spPr>
      </p:pic>
      <p:pic>
        <p:nvPicPr>
          <p:cNvPr id="33" name="Graphic 32" descr="Male profile">
            <a:extLst>
              <a:ext uri="{FF2B5EF4-FFF2-40B4-BE49-F238E27FC236}">
                <a16:creationId xmlns:a16="http://schemas.microsoft.com/office/drawing/2014/main" id="{BAB8E63A-6A98-04C1-171F-249C1B2A5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68225" y="2695320"/>
            <a:ext cx="523734" cy="523734"/>
          </a:xfrm>
          <a:prstGeom prst="rect">
            <a:avLst/>
          </a:prstGeom>
        </p:spPr>
      </p:pic>
      <p:sp>
        <p:nvSpPr>
          <p:cNvPr id="34" name="Oval 150">
            <a:extLst>
              <a:ext uri="{FF2B5EF4-FFF2-40B4-BE49-F238E27FC236}">
                <a16:creationId xmlns:a16="http://schemas.microsoft.com/office/drawing/2014/main" id="{29EB41BB-050B-BB55-7866-B14D2687665D}"/>
              </a:ext>
            </a:extLst>
          </p:cNvPr>
          <p:cNvSpPr/>
          <p:nvPr/>
        </p:nvSpPr>
        <p:spPr>
          <a:xfrm>
            <a:off x="1423349" y="2086688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35" name="Straight Arrow Connector 152">
            <a:extLst>
              <a:ext uri="{FF2B5EF4-FFF2-40B4-BE49-F238E27FC236}">
                <a16:creationId xmlns:a16="http://schemas.microsoft.com/office/drawing/2014/main" id="{F81595C6-C4AF-6799-C46B-A6BA2BF97849}"/>
              </a:ext>
            </a:extLst>
          </p:cNvPr>
          <p:cNvCxnSpPr>
            <a:cxnSpLocks/>
          </p:cNvCxnSpPr>
          <p:nvPr/>
        </p:nvCxnSpPr>
        <p:spPr>
          <a:xfrm flipH="1" flipV="1">
            <a:off x="1014955" y="1751862"/>
            <a:ext cx="4758" cy="1923451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506C9BA-D979-4C78-0907-B3FF62AAE9AB}"/>
              </a:ext>
            </a:extLst>
          </p:cNvPr>
          <p:cNvSpPr txBox="1"/>
          <p:nvPr/>
        </p:nvSpPr>
        <p:spPr>
          <a:xfrm>
            <a:off x="598725" y="1039893"/>
            <a:ext cx="8728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567105-18F8-7734-90C0-790F13995BDC}"/>
              </a:ext>
            </a:extLst>
          </p:cNvPr>
          <p:cNvSpPr txBox="1"/>
          <p:nvPr/>
        </p:nvSpPr>
        <p:spPr>
          <a:xfrm>
            <a:off x="1079290" y="2485806"/>
            <a:ext cx="137524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E84C22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17 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ต.ค.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65</a:t>
            </a:r>
            <a:endParaRPr kumimoji="0" lang="th-TH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ส่วนราชการส่ง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ตัวชี้วัด ปี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ให้สำนักงาน ก.พ.ร.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cxnSp>
        <p:nvCxnSpPr>
          <p:cNvPr id="38" name="Straight Arrow Connector 115">
            <a:extLst>
              <a:ext uri="{FF2B5EF4-FFF2-40B4-BE49-F238E27FC236}">
                <a16:creationId xmlns:a16="http://schemas.microsoft.com/office/drawing/2014/main" id="{0E2BB7AE-1785-DFF1-1033-498537D5A4ED}"/>
              </a:ext>
            </a:extLst>
          </p:cNvPr>
          <p:cNvCxnSpPr>
            <a:cxnSpLocks/>
          </p:cNvCxnSpPr>
          <p:nvPr/>
        </p:nvCxnSpPr>
        <p:spPr>
          <a:xfrm flipV="1">
            <a:off x="11523149" y="1797415"/>
            <a:ext cx="0" cy="861186"/>
          </a:xfrm>
          <a:prstGeom prst="straightConnector1">
            <a:avLst/>
          </a:prstGeom>
          <a:noFill/>
          <a:ln w="25400" cap="flat" cmpd="sng" algn="ctr">
            <a:solidFill>
              <a:srgbClr val="E62601"/>
            </a:solidFill>
            <a:prstDash val="solid"/>
            <a:miter lim="800000"/>
            <a:tailEnd type="arrow"/>
          </a:ln>
          <a:effectLst/>
        </p:spPr>
      </p:cxnSp>
      <p:sp>
        <p:nvSpPr>
          <p:cNvPr id="39" name="Oval 150">
            <a:extLst>
              <a:ext uri="{FF2B5EF4-FFF2-40B4-BE49-F238E27FC236}">
                <a16:creationId xmlns:a16="http://schemas.microsoft.com/office/drawing/2014/main" id="{F74DC0E3-A28C-CA15-104C-CCD3DB92E1D8}"/>
              </a:ext>
            </a:extLst>
          </p:cNvPr>
          <p:cNvSpPr/>
          <p:nvPr/>
        </p:nvSpPr>
        <p:spPr>
          <a:xfrm>
            <a:off x="693239" y="3661025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41" name="Graphic 40" descr="Megaphone1">
            <a:extLst>
              <a:ext uri="{FF2B5EF4-FFF2-40B4-BE49-F238E27FC236}">
                <a16:creationId xmlns:a16="http://schemas.microsoft.com/office/drawing/2014/main" id="{38468F99-8106-7898-AC26-A2014DBF42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7814" y="3709728"/>
            <a:ext cx="536648" cy="53664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712FF5C-D5CB-61F1-6DF9-FB4360EC78B6}"/>
              </a:ext>
            </a:extLst>
          </p:cNvPr>
          <p:cNvSpPr txBox="1"/>
          <p:nvPr/>
        </p:nvSpPr>
        <p:spPr>
          <a:xfrm>
            <a:off x="244851" y="4300933"/>
            <a:ext cx="147989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15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ก.ย.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65</a:t>
            </a:r>
            <a:endParaRPr kumimoji="0" lang="th-TH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ชี้แจง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กรอบประเมิน ปี 6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6 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(Potential base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43" name="Oval 7">
            <a:extLst>
              <a:ext uri="{FF2B5EF4-FFF2-40B4-BE49-F238E27FC236}">
                <a16:creationId xmlns:a16="http://schemas.microsoft.com/office/drawing/2014/main" id="{43936F10-6D6A-3D1A-2398-AE7EFE460D4C}"/>
              </a:ext>
            </a:extLst>
          </p:cNvPr>
          <p:cNvSpPr/>
          <p:nvPr/>
        </p:nvSpPr>
        <p:spPr>
          <a:xfrm>
            <a:off x="884219" y="1426561"/>
            <a:ext cx="274926" cy="255105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44" name="Oval 7">
            <a:extLst>
              <a:ext uri="{FF2B5EF4-FFF2-40B4-BE49-F238E27FC236}">
                <a16:creationId xmlns:a16="http://schemas.microsoft.com/office/drawing/2014/main" id="{93239B21-80F8-6221-BB81-1CC97EA2816C}"/>
              </a:ext>
            </a:extLst>
          </p:cNvPr>
          <p:cNvSpPr/>
          <p:nvPr/>
        </p:nvSpPr>
        <p:spPr>
          <a:xfrm>
            <a:off x="1602640" y="1428706"/>
            <a:ext cx="274926" cy="255105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45" name="Straight Arrow Connector 152">
            <a:extLst>
              <a:ext uri="{FF2B5EF4-FFF2-40B4-BE49-F238E27FC236}">
                <a16:creationId xmlns:a16="http://schemas.microsoft.com/office/drawing/2014/main" id="{F258C78A-510F-B8DA-FAA7-94C91645A279}"/>
              </a:ext>
            </a:extLst>
          </p:cNvPr>
          <p:cNvCxnSpPr>
            <a:cxnSpLocks/>
          </p:cNvCxnSpPr>
          <p:nvPr/>
        </p:nvCxnSpPr>
        <p:spPr>
          <a:xfrm flipV="1">
            <a:off x="1738508" y="1768482"/>
            <a:ext cx="0" cy="414693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27BF54C-9F52-779A-8C78-D503EAA5F9B3}"/>
              </a:ext>
            </a:extLst>
          </p:cNvPr>
          <p:cNvGrpSpPr/>
          <p:nvPr/>
        </p:nvGrpSpPr>
        <p:grpSpPr>
          <a:xfrm>
            <a:off x="336359" y="1359855"/>
            <a:ext cx="425756" cy="393154"/>
            <a:chOff x="2037500" y="3040187"/>
            <a:chExt cx="419949" cy="419949"/>
          </a:xfrm>
          <a:solidFill>
            <a:srgbClr val="E62601"/>
          </a:solidFill>
        </p:grpSpPr>
        <p:sp>
          <p:nvSpPr>
            <p:cNvPr id="47" name="Circle: Hollow 46">
              <a:extLst>
                <a:ext uri="{FF2B5EF4-FFF2-40B4-BE49-F238E27FC236}">
                  <a16:creationId xmlns:a16="http://schemas.microsoft.com/office/drawing/2014/main" id="{9F188001-C68D-3C22-B25C-7EE427E3C524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32312A6-A4DC-A53D-5596-35ABA07CE01B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86FC1E6-048A-FA26-5AE3-24E82DA78530}"/>
              </a:ext>
            </a:extLst>
          </p:cNvPr>
          <p:cNvSpPr txBox="1"/>
          <p:nvPr/>
        </p:nvSpPr>
        <p:spPr>
          <a:xfrm>
            <a:off x="1309485" y="1039892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C9ACA46-A8AA-18F6-DD2F-71A7C46534B4}"/>
              </a:ext>
            </a:extLst>
          </p:cNvPr>
          <p:cNvSpPr/>
          <p:nvPr/>
        </p:nvSpPr>
        <p:spPr>
          <a:xfrm>
            <a:off x="579475" y="1712639"/>
            <a:ext cx="10924424" cy="48051"/>
          </a:xfrm>
          <a:prstGeom prst="rect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2B4F70-A8D3-3F73-97C9-B498415723F6}"/>
              </a:ext>
            </a:extLst>
          </p:cNvPr>
          <p:cNvSpPr txBox="1"/>
          <p:nvPr/>
        </p:nvSpPr>
        <p:spPr>
          <a:xfrm>
            <a:off x="9671131" y="1021692"/>
            <a:ext cx="82779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ก.ย.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A92C37F-09C3-E229-0788-A567C35F5A31}"/>
              </a:ext>
            </a:extLst>
          </p:cNvPr>
          <p:cNvSpPr txBox="1"/>
          <p:nvPr/>
        </p:nvSpPr>
        <p:spPr>
          <a:xfrm>
            <a:off x="9440830" y="3271538"/>
            <a:ext cx="120552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สำนักงาน ก.พ.ร.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จัดทำผลประเมิน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ภาพรวม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6C3F775-61F5-1F33-C346-BC5F99D81028}"/>
              </a:ext>
            </a:extLst>
          </p:cNvPr>
          <p:cNvSpPr/>
          <p:nvPr/>
        </p:nvSpPr>
        <p:spPr>
          <a:xfrm>
            <a:off x="9942546" y="1426561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4" name="Oval 113">
            <a:extLst>
              <a:ext uri="{FF2B5EF4-FFF2-40B4-BE49-F238E27FC236}">
                <a16:creationId xmlns:a16="http://schemas.microsoft.com/office/drawing/2014/main" id="{8ED24C9C-C111-8573-4BFE-F3FCD79CF9A9}"/>
              </a:ext>
            </a:extLst>
          </p:cNvPr>
          <p:cNvSpPr/>
          <p:nvPr/>
        </p:nvSpPr>
        <p:spPr>
          <a:xfrm>
            <a:off x="9772122" y="2618589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55" name="Straight Arrow Connector 115">
            <a:extLst>
              <a:ext uri="{FF2B5EF4-FFF2-40B4-BE49-F238E27FC236}">
                <a16:creationId xmlns:a16="http://schemas.microsoft.com/office/drawing/2014/main" id="{A24F3A95-60CE-A227-CBEC-CB59D3B2CF35}"/>
              </a:ext>
            </a:extLst>
          </p:cNvPr>
          <p:cNvCxnSpPr>
            <a:cxnSpLocks/>
            <a:stCxn id="54" idx="0"/>
          </p:cNvCxnSpPr>
          <p:nvPr/>
        </p:nvCxnSpPr>
        <p:spPr>
          <a:xfrm flipH="1" flipV="1">
            <a:off x="10098595" y="1768382"/>
            <a:ext cx="2" cy="850207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56" name="Straight Arrow Connector 152">
            <a:extLst>
              <a:ext uri="{FF2B5EF4-FFF2-40B4-BE49-F238E27FC236}">
                <a16:creationId xmlns:a16="http://schemas.microsoft.com/office/drawing/2014/main" id="{9EB0D20B-EE71-AF18-DB49-AC53DD514FE3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9181132" y="1768382"/>
            <a:ext cx="0" cy="2459161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57" name="Oval 113">
            <a:extLst>
              <a:ext uri="{FF2B5EF4-FFF2-40B4-BE49-F238E27FC236}">
                <a16:creationId xmlns:a16="http://schemas.microsoft.com/office/drawing/2014/main" id="{73724915-46B2-660E-DF52-8A4FFBC4F777}"/>
              </a:ext>
            </a:extLst>
          </p:cNvPr>
          <p:cNvSpPr/>
          <p:nvPr/>
        </p:nvSpPr>
        <p:spPr>
          <a:xfrm>
            <a:off x="5395134" y="3238565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BB53DF-A12C-70CA-970D-86565460376E}"/>
              </a:ext>
            </a:extLst>
          </p:cNvPr>
          <p:cNvSpPr txBox="1"/>
          <p:nvPr/>
        </p:nvSpPr>
        <p:spPr>
          <a:xfrm>
            <a:off x="3617805" y="5884889"/>
            <a:ext cx="3259526" cy="96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หน่วยงานจัดทำ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Template 1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(ชื่อชุดข้อมูล)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FFBD47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Template 2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Metadata)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FFBD47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หน่วยงานส่ง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Template 3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(Resource)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FFBD47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(มี.ค.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-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พ.ค.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66)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380E093-B29B-1D39-0591-94DFB2E73E1A}"/>
              </a:ext>
            </a:extLst>
          </p:cNvPr>
          <p:cNvSpPr txBox="1"/>
          <p:nvPr/>
        </p:nvSpPr>
        <p:spPr>
          <a:xfrm>
            <a:off x="1870949" y="4312551"/>
            <a:ext cx="10110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สสช. และ สพร. ชี้แจงแนวทางการจัดทำตัวชี้วัด</a:t>
            </a:r>
          </a:p>
        </p:txBody>
      </p:sp>
      <p:sp>
        <p:nvSpPr>
          <p:cNvPr id="60" name="Oval 125">
            <a:extLst>
              <a:ext uri="{FF2B5EF4-FFF2-40B4-BE49-F238E27FC236}">
                <a16:creationId xmlns:a16="http://schemas.microsoft.com/office/drawing/2014/main" id="{23D04642-0727-3693-F158-4F103251A43E}"/>
              </a:ext>
            </a:extLst>
          </p:cNvPr>
          <p:cNvSpPr/>
          <p:nvPr/>
        </p:nvSpPr>
        <p:spPr>
          <a:xfrm>
            <a:off x="4892919" y="5241026"/>
            <a:ext cx="652949" cy="652949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61" name="Graphic 60" descr="Male profile">
            <a:extLst>
              <a:ext uri="{FF2B5EF4-FFF2-40B4-BE49-F238E27FC236}">
                <a16:creationId xmlns:a16="http://schemas.microsoft.com/office/drawing/2014/main" id="{4E225811-6A9D-BCA0-E463-7780595F01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36728" y="2658601"/>
            <a:ext cx="523734" cy="523734"/>
          </a:xfrm>
          <a:prstGeom prst="rect">
            <a:avLst/>
          </a:prstGeom>
        </p:spPr>
      </p:pic>
      <p:cxnSp>
        <p:nvCxnSpPr>
          <p:cNvPr id="62" name="Straight Arrow Connector 115">
            <a:extLst>
              <a:ext uri="{FF2B5EF4-FFF2-40B4-BE49-F238E27FC236}">
                <a16:creationId xmlns:a16="http://schemas.microsoft.com/office/drawing/2014/main" id="{B01FA8C0-361B-3293-E83A-BCF723048942}"/>
              </a:ext>
            </a:extLst>
          </p:cNvPr>
          <p:cNvCxnSpPr>
            <a:cxnSpLocks/>
          </p:cNvCxnSpPr>
          <p:nvPr/>
        </p:nvCxnSpPr>
        <p:spPr>
          <a:xfrm flipV="1">
            <a:off x="5195556" y="1747376"/>
            <a:ext cx="0" cy="3529001"/>
          </a:xfrm>
          <a:prstGeom prst="straightConnector1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800000"/>
            <a:tailEnd type="arrow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6A0E7D8-49FD-B3D9-B83B-04F8D41435A7}"/>
              </a:ext>
            </a:extLst>
          </p:cNvPr>
          <p:cNvSpPr txBox="1"/>
          <p:nvPr/>
        </p:nvSpPr>
        <p:spPr>
          <a:xfrm>
            <a:off x="2720315" y="1014652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ธ.ค.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BDCAEC2-1DB0-1505-0C2E-068C9187F120}"/>
              </a:ext>
            </a:extLst>
          </p:cNvPr>
          <p:cNvSpPr txBox="1"/>
          <p:nvPr/>
        </p:nvSpPr>
        <p:spPr>
          <a:xfrm>
            <a:off x="7827426" y="1004408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65" name="Straight Arrow Connector 115">
            <a:extLst>
              <a:ext uri="{FF2B5EF4-FFF2-40B4-BE49-F238E27FC236}">
                <a16:creationId xmlns:a16="http://schemas.microsoft.com/office/drawing/2014/main" id="{5A804566-0F23-98C5-5D0E-263A02648032}"/>
              </a:ext>
            </a:extLst>
          </p:cNvPr>
          <p:cNvCxnSpPr>
            <a:cxnSpLocks/>
          </p:cNvCxnSpPr>
          <p:nvPr/>
        </p:nvCxnSpPr>
        <p:spPr>
          <a:xfrm flipH="1" flipV="1">
            <a:off x="3108303" y="1780628"/>
            <a:ext cx="28070" cy="2700682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miter lim="800000"/>
            <a:tailEnd type="arrow"/>
          </a:ln>
          <a:effectLst/>
        </p:spPr>
      </p:cxnSp>
      <p:sp>
        <p:nvSpPr>
          <p:cNvPr id="66" name="Oval 113">
            <a:extLst>
              <a:ext uri="{FF2B5EF4-FFF2-40B4-BE49-F238E27FC236}">
                <a16:creationId xmlns:a16="http://schemas.microsoft.com/office/drawing/2014/main" id="{CF665E13-0820-FDCA-AB94-C7CDE4FBF6A6}"/>
              </a:ext>
            </a:extLst>
          </p:cNvPr>
          <p:cNvSpPr/>
          <p:nvPr/>
        </p:nvSpPr>
        <p:spPr>
          <a:xfrm>
            <a:off x="2824017" y="4486801"/>
            <a:ext cx="652949" cy="652949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78D0950-D0F4-527E-C00B-8B1C08377B9B}"/>
              </a:ext>
            </a:extLst>
          </p:cNvPr>
          <p:cNvSpPr/>
          <p:nvPr/>
        </p:nvSpPr>
        <p:spPr>
          <a:xfrm>
            <a:off x="2986013" y="1426036"/>
            <a:ext cx="264048" cy="264048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A3D19CB-BB8E-333E-282C-F1BEBE41CD4F}"/>
              </a:ext>
            </a:extLst>
          </p:cNvPr>
          <p:cNvSpPr txBox="1"/>
          <p:nvPr/>
        </p:nvSpPr>
        <p:spPr>
          <a:xfrm>
            <a:off x="2437370" y="5161289"/>
            <a:ext cx="1310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หน่วยงานที่ยังไม่มีระบบบัญชีข้อมูลหน่วยงาน ทำการติดตั้งระบบให้พร้อมใช้งาน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A9C818E-B367-570F-F7E4-E24C83600128}"/>
              </a:ext>
            </a:extLst>
          </p:cNvPr>
          <p:cNvSpPr txBox="1"/>
          <p:nvPr/>
        </p:nvSpPr>
        <p:spPr>
          <a:xfrm>
            <a:off x="5195556" y="3940053"/>
            <a:ext cx="100507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สศช. ส่งชุดข้อมูลให้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TMA</a:t>
            </a:r>
          </a:p>
        </p:txBody>
      </p:sp>
      <p:cxnSp>
        <p:nvCxnSpPr>
          <p:cNvPr id="70" name="Straight Arrow Connector 115">
            <a:extLst>
              <a:ext uri="{FF2B5EF4-FFF2-40B4-BE49-F238E27FC236}">
                <a16:creationId xmlns:a16="http://schemas.microsoft.com/office/drawing/2014/main" id="{DB6D3CBF-5A80-DE52-C7B2-E24AD09F10BE}"/>
              </a:ext>
            </a:extLst>
          </p:cNvPr>
          <p:cNvCxnSpPr>
            <a:cxnSpLocks/>
          </p:cNvCxnSpPr>
          <p:nvPr/>
        </p:nvCxnSpPr>
        <p:spPr>
          <a:xfrm flipH="1" flipV="1">
            <a:off x="8252085" y="1779052"/>
            <a:ext cx="12625" cy="2596867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71" name="Oval 113">
            <a:extLst>
              <a:ext uri="{FF2B5EF4-FFF2-40B4-BE49-F238E27FC236}">
                <a16:creationId xmlns:a16="http://schemas.microsoft.com/office/drawing/2014/main" id="{48BE96CD-928B-1420-E873-38237EE89735}"/>
              </a:ext>
            </a:extLst>
          </p:cNvPr>
          <p:cNvSpPr/>
          <p:nvPr/>
        </p:nvSpPr>
        <p:spPr>
          <a:xfrm>
            <a:off x="7926169" y="4384812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5188DDB-DDF2-9D95-34DF-770A62185488}"/>
              </a:ext>
            </a:extLst>
          </p:cNvPr>
          <p:cNvSpPr/>
          <p:nvPr/>
        </p:nvSpPr>
        <p:spPr>
          <a:xfrm>
            <a:off x="8131847" y="1423985"/>
            <a:ext cx="264048" cy="264048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ADEDFEC-280D-C65F-61FA-661F5FFE8451}"/>
              </a:ext>
            </a:extLst>
          </p:cNvPr>
          <p:cNvSpPr txBox="1"/>
          <p:nvPr/>
        </p:nvSpPr>
        <p:spPr>
          <a:xfrm>
            <a:off x="7712743" y="5023147"/>
            <a:ext cx="106717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สสช. ตรวจประเมินผล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ขั้นมาตรฐาน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และขั้นสูง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EB0F0768-4943-602F-9709-89A69DDB53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509" b="91228" l="1786" r="94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4382" y="4414404"/>
            <a:ext cx="694967" cy="707377"/>
          </a:xfrm>
          <a:prstGeom prst="rect">
            <a:avLst/>
          </a:prstGeom>
        </p:spPr>
      </p:pic>
      <p:sp>
        <p:nvSpPr>
          <p:cNvPr id="75" name="Rectangle 7">
            <a:extLst>
              <a:ext uri="{FF2B5EF4-FFF2-40B4-BE49-F238E27FC236}">
                <a16:creationId xmlns:a16="http://schemas.microsoft.com/office/drawing/2014/main" id="{26E0B4AB-6DB5-E0F0-20C6-34C6B975B1D2}"/>
              </a:ext>
            </a:extLst>
          </p:cNvPr>
          <p:cNvSpPr/>
          <p:nvPr/>
        </p:nvSpPr>
        <p:spPr>
          <a:xfrm>
            <a:off x="8116704" y="4531181"/>
            <a:ext cx="307420" cy="30742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030C730-3465-5A04-AEFD-B33A06C13EF7}"/>
              </a:ext>
            </a:extLst>
          </p:cNvPr>
          <p:cNvSpPr/>
          <p:nvPr/>
        </p:nvSpPr>
        <p:spPr>
          <a:xfrm>
            <a:off x="598724" y="1357040"/>
            <a:ext cx="10924423" cy="45719"/>
          </a:xfrm>
          <a:prstGeom prst="rect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53555C5-A174-D91B-7DE4-73F1A9F5A808}"/>
              </a:ext>
            </a:extLst>
          </p:cNvPr>
          <p:cNvSpPr txBox="1"/>
          <p:nvPr/>
        </p:nvSpPr>
        <p:spPr>
          <a:xfrm>
            <a:off x="3335847" y="3400888"/>
            <a:ext cx="111569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สสช. จัดอบรม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ให้ความรู้การจัดทำระบบบัญชีข้อมูลหน่วยงาน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5CCDA81-B8BA-A626-E795-10C77375BA8B}"/>
              </a:ext>
            </a:extLst>
          </p:cNvPr>
          <p:cNvSpPr txBox="1"/>
          <p:nvPr/>
        </p:nvSpPr>
        <p:spPr>
          <a:xfrm>
            <a:off x="3249430" y="1028222"/>
            <a:ext cx="122804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ธ.ค.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65-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มี.ค.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 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79" name="Straight Arrow Connector 152">
            <a:extLst>
              <a:ext uri="{FF2B5EF4-FFF2-40B4-BE49-F238E27FC236}">
                <a16:creationId xmlns:a16="http://schemas.microsoft.com/office/drawing/2014/main" id="{F3E8BB09-9881-5396-9D84-89371DFAF7CA}"/>
              </a:ext>
            </a:extLst>
          </p:cNvPr>
          <p:cNvCxnSpPr>
            <a:cxnSpLocks/>
          </p:cNvCxnSpPr>
          <p:nvPr/>
        </p:nvCxnSpPr>
        <p:spPr>
          <a:xfrm flipV="1">
            <a:off x="3878796" y="1761417"/>
            <a:ext cx="0" cy="1491065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4757961D-2EB4-D28D-A897-7ADB9CA02D73}"/>
              </a:ext>
            </a:extLst>
          </p:cNvPr>
          <p:cNvSpPr/>
          <p:nvPr/>
        </p:nvSpPr>
        <p:spPr>
          <a:xfrm>
            <a:off x="3342173" y="2347183"/>
            <a:ext cx="1118794" cy="1108383"/>
          </a:xfrm>
          <a:prstGeom prst="ellipse">
            <a:avLst/>
          </a:prstGeom>
          <a:solidFill>
            <a:srgbClr val="00CC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44ED85D9-F573-BE11-5572-009F89AC557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07" y="2475622"/>
            <a:ext cx="776860" cy="77686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E1187E1C-2CD8-0285-6D85-38434514A2B8}"/>
              </a:ext>
            </a:extLst>
          </p:cNvPr>
          <p:cNvSpPr txBox="1"/>
          <p:nvPr/>
        </p:nvSpPr>
        <p:spPr>
          <a:xfrm>
            <a:off x="5843011" y="994804"/>
            <a:ext cx="100968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พ.ค.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83" name="Straight Arrow Connector 115">
            <a:extLst>
              <a:ext uri="{FF2B5EF4-FFF2-40B4-BE49-F238E27FC236}">
                <a16:creationId xmlns:a16="http://schemas.microsoft.com/office/drawing/2014/main" id="{8C3DE0C6-988D-0B39-F637-430C991D144D}"/>
              </a:ext>
            </a:extLst>
          </p:cNvPr>
          <p:cNvCxnSpPr>
            <a:cxnSpLocks/>
          </p:cNvCxnSpPr>
          <p:nvPr/>
        </p:nvCxnSpPr>
        <p:spPr>
          <a:xfrm flipV="1">
            <a:off x="6578703" y="1760897"/>
            <a:ext cx="0" cy="2839095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miter lim="800000"/>
            <a:tailEnd type="arrow"/>
          </a:ln>
          <a:effectLst/>
        </p:spPr>
      </p:cxnSp>
      <p:sp>
        <p:nvSpPr>
          <p:cNvPr id="84" name="Oval 113">
            <a:extLst>
              <a:ext uri="{FF2B5EF4-FFF2-40B4-BE49-F238E27FC236}">
                <a16:creationId xmlns:a16="http://schemas.microsoft.com/office/drawing/2014/main" id="{70DB5DB3-3490-CB64-2260-45B7A227EA14}"/>
              </a:ext>
            </a:extLst>
          </p:cNvPr>
          <p:cNvSpPr/>
          <p:nvPr/>
        </p:nvSpPr>
        <p:spPr>
          <a:xfrm>
            <a:off x="6272551" y="4587512"/>
            <a:ext cx="652949" cy="652949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40B8C17-4852-E22E-BBDB-D117828BA335}"/>
              </a:ext>
            </a:extLst>
          </p:cNvPr>
          <p:cNvSpPr txBox="1"/>
          <p:nvPr/>
        </p:nvSpPr>
        <p:spPr>
          <a:xfrm>
            <a:off x="5843012" y="5276377"/>
            <a:ext cx="15396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หน่วยงานนำขึ้นชุดข้อมูล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Metadata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บนระบบบัญชีข้อมูลหน่วยงาน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พร้อมชี้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link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แหล่งข้อมูลทางการ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(เม.ย.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–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พ.ค.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)</a:t>
            </a:r>
          </a:p>
        </p:txBody>
      </p:sp>
      <p:pic>
        <p:nvPicPr>
          <p:cNvPr id="86" name="Picture 2">
            <a:extLst>
              <a:ext uri="{FF2B5EF4-FFF2-40B4-BE49-F238E27FC236}">
                <a16:creationId xmlns:a16="http://schemas.microsoft.com/office/drawing/2014/main" id="{1221B796-BD6C-83B0-D1E7-7F0DE3813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8591" y="4724052"/>
            <a:ext cx="529368" cy="3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0233B62-E167-22E2-402B-E6013432E9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971" y="3745546"/>
            <a:ext cx="453863" cy="45386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BC02DD11-9CA3-97F2-4F4D-E7386E382FB2}"/>
              </a:ext>
            </a:extLst>
          </p:cNvPr>
          <p:cNvSpPr txBox="1"/>
          <p:nvPr/>
        </p:nvSpPr>
        <p:spPr>
          <a:xfrm>
            <a:off x="6774856" y="3453126"/>
            <a:ext cx="119049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สสช. จัดอบรม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ให้ความรู้การลงทะเบียนชุดข้อมูล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C261481-5D16-CF0C-C146-C2907896930F}"/>
              </a:ext>
            </a:extLst>
          </p:cNvPr>
          <p:cNvSpPr txBox="1"/>
          <p:nvPr/>
        </p:nvSpPr>
        <p:spPr>
          <a:xfrm>
            <a:off x="6750588" y="1020751"/>
            <a:ext cx="122804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มิ.ย.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 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90" name="Straight Arrow Connector 152">
            <a:extLst>
              <a:ext uri="{FF2B5EF4-FFF2-40B4-BE49-F238E27FC236}">
                <a16:creationId xmlns:a16="http://schemas.microsoft.com/office/drawing/2014/main" id="{EBF12ACC-BB2A-3762-80C2-0684AEAD6628}"/>
              </a:ext>
            </a:extLst>
          </p:cNvPr>
          <p:cNvCxnSpPr>
            <a:cxnSpLocks/>
          </p:cNvCxnSpPr>
          <p:nvPr/>
        </p:nvCxnSpPr>
        <p:spPr>
          <a:xfrm flipV="1">
            <a:off x="7378351" y="1757194"/>
            <a:ext cx="0" cy="1491065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AB32DAC6-8D6F-0118-B217-8393E29E57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27" y="2471399"/>
            <a:ext cx="776860" cy="77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raphic 91" descr="Clipboard">
            <a:extLst>
              <a:ext uri="{FF2B5EF4-FFF2-40B4-BE49-F238E27FC236}">
                <a16:creationId xmlns:a16="http://schemas.microsoft.com/office/drawing/2014/main" id="{B0722B96-FB93-8DBE-3139-FCDBA1CF38C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03068" y="5329078"/>
            <a:ext cx="474624" cy="474624"/>
          </a:xfrm>
          <a:prstGeom prst="rect">
            <a:avLst/>
          </a:prstGeom>
        </p:spPr>
      </p:pic>
      <p:sp>
        <p:nvSpPr>
          <p:cNvPr id="93" name="Oval 92">
            <a:extLst>
              <a:ext uri="{FF2B5EF4-FFF2-40B4-BE49-F238E27FC236}">
                <a16:creationId xmlns:a16="http://schemas.microsoft.com/office/drawing/2014/main" id="{300532CF-832A-2FBF-61EC-200AAA78AFE9}"/>
              </a:ext>
            </a:extLst>
          </p:cNvPr>
          <p:cNvSpPr/>
          <p:nvPr/>
        </p:nvSpPr>
        <p:spPr>
          <a:xfrm>
            <a:off x="7243550" y="1413847"/>
            <a:ext cx="264048" cy="264048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72D5493-D445-AF00-62B3-B165FCF2F1BF}"/>
              </a:ext>
            </a:extLst>
          </p:cNvPr>
          <p:cNvSpPr/>
          <p:nvPr/>
        </p:nvSpPr>
        <p:spPr>
          <a:xfrm>
            <a:off x="3749625" y="1413847"/>
            <a:ext cx="264048" cy="264048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95" name="Graphic 94" descr="Document">
            <a:extLst>
              <a:ext uri="{FF2B5EF4-FFF2-40B4-BE49-F238E27FC236}">
                <a16:creationId xmlns:a16="http://schemas.microsoft.com/office/drawing/2014/main" id="{EECC6ED6-1533-4859-9621-664DD4F993A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25372" y="2167891"/>
            <a:ext cx="472770" cy="472770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DC4D7A27-BBDD-E59E-BCC9-FF480A020E37}"/>
              </a:ext>
            </a:extLst>
          </p:cNvPr>
          <p:cNvGrpSpPr/>
          <p:nvPr/>
        </p:nvGrpSpPr>
        <p:grpSpPr>
          <a:xfrm>
            <a:off x="11273952" y="1354222"/>
            <a:ext cx="425756" cy="393154"/>
            <a:chOff x="2037500" y="3040187"/>
            <a:chExt cx="419949" cy="419949"/>
          </a:xfrm>
          <a:solidFill>
            <a:srgbClr val="E62601"/>
          </a:solidFill>
        </p:grpSpPr>
        <p:sp>
          <p:nvSpPr>
            <p:cNvPr id="97" name="Circle: Hollow 96">
              <a:extLst>
                <a:ext uri="{FF2B5EF4-FFF2-40B4-BE49-F238E27FC236}">
                  <a16:creationId xmlns:a16="http://schemas.microsoft.com/office/drawing/2014/main" id="{F66AC947-79E5-F784-9F04-0F90BF19BE3B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A70D62E-D03A-D491-0BCA-93F43252F948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</p:grpSp>
      <p:pic>
        <p:nvPicPr>
          <p:cNvPr id="99" name="Graphic 98" descr="Document">
            <a:extLst>
              <a:ext uri="{FF2B5EF4-FFF2-40B4-BE49-F238E27FC236}">
                <a16:creationId xmlns:a16="http://schemas.microsoft.com/office/drawing/2014/main" id="{B2FBD012-F092-DAE9-4363-017EA33694D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485223" y="3315504"/>
            <a:ext cx="472770" cy="47277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55F9AF60-EAAF-A0C4-532E-7361E2EA62AE}"/>
              </a:ext>
            </a:extLst>
          </p:cNvPr>
          <p:cNvSpPr/>
          <p:nvPr/>
        </p:nvSpPr>
        <p:spPr>
          <a:xfrm>
            <a:off x="4585683" y="1418490"/>
            <a:ext cx="2200531" cy="89853"/>
          </a:xfrm>
          <a:prstGeom prst="roundRect">
            <a:avLst>
              <a:gd name="adj" fmla="val 50000"/>
            </a:avLst>
          </a:prstGeom>
          <a:solidFill>
            <a:srgbClr val="FF8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27EB7053-64A6-6560-BC4B-BDE0AC05FF6E}"/>
              </a:ext>
            </a:extLst>
          </p:cNvPr>
          <p:cNvSpPr/>
          <p:nvPr/>
        </p:nvSpPr>
        <p:spPr>
          <a:xfrm>
            <a:off x="5634741" y="1561449"/>
            <a:ext cx="1152000" cy="10460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56467A58-8812-395B-351D-A2CBF5A1AB85}"/>
              </a:ext>
            </a:extLst>
          </p:cNvPr>
          <p:cNvSpPr/>
          <p:nvPr/>
        </p:nvSpPr>
        <p:spPr>
          <a:xfrm>
            <a:off x="5587757" y="1404565"/>
            <a:ext cx="264048" cy="264048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AC1B8A48-D6E2-9B06-EC69-46982276EB41}"/>
              </a:ext>
            </a:extLst>
          </p:cNvPr>
          <p:cNvSpPr txBox="1"/>
          <p:nvPr/>
        </p:nvSpPr>
        <p:spPr>
          <a:xfrm>
            <a:off x="5200766" y="1024406"/>
            <a:ext cx="100968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เม.ย.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2" name="Straight Arrow Connector 115">
            <a:extLst>
              <a:ext uri="{FF2B5EF4-FFF2-40B4-BE49-F238E27FC236}">
                <a16:creationId xmlns:a16="http://schemas.microsoft.com/office/drawing/2014/main" id="{8CDB3595-1658-7E35-DCD0-17ED9184586F}"/>
              </a:ext>
            </a:extLst>
          </p:cNvPr>
          <p:cNvCxnSpPr>
            <a:cxnSpLocks/>
            <a:stCxn id="102" idx="0"/>
          </p:cNvCxnSpPr>
          <p:nvPr/>
        </p:nvCxnSpPr>
        <p:spPr>
          <a:xfrm flipV="1">
            <a:off x="4504657" y="1732049"/>
            <a:ext cx="6954" cy="2534510"/>
          </a:xfrm>
          <a:prstGeom prst="straightConnector1">
            <a:avLst/>
          </a:prstGeom>
          <a:noFill/>
          <a:ln w="25400" cap="flat" cmpd="sng" algn="ctr">
            <a:solidFill>
              <a:srgbClr val="00B0F0"/>
            </a:solidFill>
            <a:prstDash val="solid"/>
            <a:miter lim="800000"/>
            <a:tailEnd type="arrow"/>
          </a:ln>
          <a:effectLst/>
        </p:spPr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0361C7E9-AF85-75D0-E4AC-F4C23E024F34}"/>
              </a:ext>
            </a:extLst>
          </p:cNvPr>
          <p:cNvSpPr/>
          <p:nvPr/>
        </p:nvSpPr>
        <p:spPr>
          <a:xfrm>
            <a:off x="4395896" y="1418774"/>
            <a:ext cx="264048" cy="264048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00EC2F-3C18-343C-49F3-9F58D3F07179}"/>
              </a:ext>
            </a:extLst>
          </p:cNvPr>
          <p:cNvSpPr txBox="1"/>
          <p:nvPr/>
        </p:nvSpPr>
        <p:spPr>
          <a:xfrm>
            <a:off x="4041969" y="1011099"/>
            <a:ext cx="100968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มี.ค.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5" name="Oval 113">
            <a:extLst>
              <a:ext uri="{FF2B5EF4-FFF2-40B4-BE49-F238E27FC236}">
                <a16:creationId xmlns:a16="http://schemas.microsoft.com/office/drawing/2014/main" id="{2549062E-3080-0F8B-4EE1-BD2D487D8198}"/>
              </a:ext>
            </a:extLst>
          </p:cNvPr>
          <p:cNvSpPr/>
          <p:nvPr/>
        </p:nvSpPr>
        <p:spPr>
          <a:xfrm>
            <a:off x="4178183" y="4189620"/>
            <a:ext cx="652949" cy="65294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pic>
        <p:nvPicPr>
          <p:cNvPr id="102" name="Graphic 101" descr="Document">
            <a:extLst>
              <a:ext uri="{FF2B5EF4-FFF2-40B4-BE49-F238E27FC236}">
                <a16:creationId xmlns:a16="http://schemas.microsoft.com/office/drawing/2014/main" id="{302A360F-3FB3-592B-BCCE-03B7DAA56EB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268272" y="4266559"/>
            <a:ext cx="472770" cy="472770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3C5A939F-E3F8-9457-820F-0123D373F764}"/>
              </a:ext>
            </a:extLst>
          </p:cNvPr>
          <p:cNvSpPr txBox="1"/>
          <p:nvPr/>
        </p:nvSpPr>
        <p:spPr>
          <a:xfrm>
            <a:off x="3968547" y="4801126"/>
            <a:ext cx="100507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หน่วยงานส่งชุดข้อมูลให้ สศช.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ภายใน มี.ค.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7971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A4A235-C6A8-689E-6323-30383E990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82DB4-7A6E-2B57-E3DA-D3CD23A1C6EE}"/>
              </a:ext>
            </a:extLst>
          </p:cNvPr>
          <p:cNvSpPr txBox="1"/>
          <p:nvPr/>
        </p:nvSpPr>
        <p:spPr>
          <a:xfrm>
            <a:off x="2072991" y="2634819"/>
            <a:ext cx="7314521" cy="1586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การเชื่อมโยงและแบ่งปันข้อมูล (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Sharing Data)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การพัฒนากระบวนการปฏิบัติงานโดยการนำเทคโนโลยีดิจิทัล</a:t>
            </a:r>
            <a:b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มาเป็นกลไกหลักในการดำเนินงาน (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Digitalize Process)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00F17E-F1C6-41DE-A615-4221FACC4DB0}"/>
              </a:ext>
            </a:extLst>
          </p:cNvPr>
          <p:cNvGrpSpPr/>
          <p:nvPr/>
        </p:nvGrpSpPr>
        <p:grpSpPr>
          <a:xfrm>
            <a:off x="1056875" y="2570742"/>
            <a:ext cx="704252" cy="686725"/>
            <a:chOff x="806786" y="2865027"/>
            <a:chExt cx="704252" cy="68672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4547BCA-4375-141D-799C-055E962A3624}"/>
                </a:ext>
              </a:extLst>
            </p:cNvPr>
            <p:cNvSpPr/>
            <p:nvPr/>
          </p:nvSpPr>
          <p:spPr>
            <a:xfrm>
              <a:off x="806786" y="2875173"/>
              <a:ext cx="704252" cy="676579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A01C01-0731-8A16-33AB-0349B05B0C9E}"/>
                </a:ext>
              </a:extLst>
            </p:cNvPr>
            <p:cNvSpPr txBox="1"/>
            <p:nvPr/>
          </p:nvSpPr>
          <p:spPr>
            <a:xfrm>
              <a:off x="926247" y="2865027"/>
              <a:ext cx="497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B3D1A15-772B-CD85-61D0-86068B118A69}"/>
              </a:ext>
            </a:extLst>
          </p:cNvPr>
          <p:cNvGrpSpPr/>
          <p:nvPr/>
        </p:nvGrpSpPr>
        <p:grpSpPr>
          <a:xfrm>
            <a:off x="1054234" y="3417743"/>
            <a:ext cx="704252" cy="686725"/>
            <a:chOff x="806786" y="2865027"/>
            <a:chExt cx="704252" cy="68672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93DCBF3-7267-4944-788A-9780CFA52754}"/>
                </a:ext>
              </a:extLst>
            </p:cNvPr>
            <p:cNvSpPr/>
            <p:nvPr/>
          </p:nvSpPr>
          <p:spPr>
            <a:xfrm>
              <a:off x="806786" y="2875173"/>
              <a:ext cx="704252" cy="676579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107F61-5F6C-B637-9056-2C9C30E233E1}"/>
                </a:ext>
              </a:extLst>
            </p:cNvPr>
            <p:cNvSpPr txBox="1"/>
            <p:nvPr/>
          </p:nvSpPr>
          <p:spPr>
            <a:xfrm>
              <a:off x="926247" y="2865027"/>
              <a:ext cx="497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E985FB-F572-2933-1253-8C96D6F08E46}"/>
              </a:ext>
            </a:extLst>
          </p:cNvPr>
          <p:cNvSpPr txBox="1"/>
          <p:nvPr/>
        </p:nvSpPr>
        <p:spPr>
          <a:xfrm>
            <a:off x="42460" y="2793221"/>
            <a:ext cx="854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ตัวชี้วัดการพัฒนาองค์การ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สู่ดิจิทัล</a:t>
            </a:r>
          </a:p>
        </p:txBody>
      </p:sp>
    </p:spTree>
    <p:extLst>
      <p:ext uri="{BB962C8B-B14F-4D97-AF65-F5344CB8AC3E}">
        <p14:creationId xmlns:p14="http://schemas.microsoft.com/office/powerpoint/2010/main" val="2947358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F53DE9-CA09-8CD7-260A-49F0D5EAF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43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EA04FB-10D2-33AE-BF6C-35F3AF308214}"/>
              </a:ext>
            </a:extLst>
          </p:cNvPr>
          <p:cNvSpPr txBox="1"/>
          <p:nvPr/>
        </p:nvSpPr>
        <p:spPr>
          <a:xfrm>
            <a:off x="1009053" y="998409"/>
            <a:ext cx="9772506" cy="46493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การเชื่อมโยงและแบ่งปันข้อมูล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Sharing Data)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6D85C-21AA-CB94-FB05-A8EB013A1513}"/>
              </a:ext>
            </a:extLst>
          </p:cNvPr>
          <p:cNvSpPr txBox="1"/>
          <p:nvPr/>
        </p:nvSpPr>
        <p:spPr>
          <a:xfrm>
            <a:off x="1351140" y="1507820"/>
            <a:ext cx="914457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การเชื่อมโยงและแบ่งปันข้อมูล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Sharing Data)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เป็นกระบวนงานที่มีแลกเปลี่ยนข้อมูลรูปแบบดิจิทัลระหว่างหน่วยงานกับหน่วยงานภายนอกลักษณะทวิภาคี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Bilateral)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ที่มีการกำหนดเงื่อนไขในการแลกเปลี่ยนข้อมูลระหว่างกัน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43DEB3-1ABA-3C2C-DAD4-482239605D84}"/>
              </a:ext>
            </a:extLst>
          </p:cNvPr>
          <p:cNvSpPr txBox="1"/>
          <p:nvPr/>
        </p:nvSpPr>
        <p:spPr>
          <a:xfrm>
            <a:off x="1351140" y="2529067"/>
            <a:ext cx="914457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เกณฑ์การประเมิน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ส่วนราชการกำหนดเกณฑ์การวัด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customize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ตามบริบทของหน่วยงาน  โดยต้องกำหนดเป้าหมายที่แสดงให้เห็นการเชื่อมโยงและแบ่งปันข้อมูลกับหน่วยงาน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หน่วยงานขึ้นไป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4632F-CD7B-C474-9B84-D7CBFF3BFE04}"/>
              </a:ext>
            </a:extLst>
          </p:cNvPr>
          <p:cNvSpPr txBox="1"/>
          <p:nvPr/>
        </p:nvSpPr>
        <p:spPr>
          <a:xfrm>
            <a:off x="1065300" y="3592566"/>
            <a:ext cx="9716258" cy="83119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การพัฒนากระบวนการปฏิบัติงานโดยการนำเทคโนโลยีดิจิทัลมาเป็นกลไกหลักในการดำเนินงาน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Digitalize Process)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BBE9E-4ADA-35A6-18BF-1EF1C484CC82}"/>
              </a:ext>
            </a:extLst>
          </p:cNvPr>
          <p:cNvSpPr txBox="1"/>
          <p:nvPr/>
        </p:nvSpPr>
        <p:spPr>
          <a:xfrm>
            <a:off x="1351138" y="4490840"/>
            <a:ext cx="9144581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เป็นการปรับเปลี่ยนกระบวนการ หรือวิธีการทำงาน โดยนำเทคโนโลยีดิจิทัลเข้ามาช่วย เพื่อให้กระบวนการทำงานที่มีอยู่ดีขึ้นจากเดิม เช่น  ทำระบบอัตโนมัติ เพื่อให้การบริการผู้รับบริการที่รวดเร็วขึ้น  การใช้โปรแกรมจัดเก็บเอกสาร เพื่อลดต้นทุนในการเก็บรักษา และค้นหาข้อมูลได้รวดเร็วขึ้น การแปลงเอกสารเป็นดิจิทัลเพื่อสนับสนุนให้งานบริการบนระบบอิเล็กทรอนิกส์มีประสิทธิภาพ และสามารถเชื่อมโยงไปยังหน่วยงานอื่น ๆ ที่เกี่ยวข้องต่อไปได้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5E45A-8A5D-5236-BC16-226D5AD18C4A}"/>
              </a:ext>
            </a:extLst>
          </p:cNvPr>
          <p:cNvSpPr txBox="1"/>
          <p:nvPr/>
        </p:nvSpPr>
        <p:spPr>
          <a:xfrm>
            <a:off x="1351138" y="5787910"/>
            <a:ext cx="9144581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เกณฑ์การประเมิน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ส่วนราชการกำหนดเกณฑ์การวัด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customize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ตามบริบทของหน่วยงาน โดยต้องกำหนดเป้าหมายที่แสดงให้เห็นการนำเทคโนโลยีมาใช้ปรับเปลี่ยนกระบวนการ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/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วิธีการทำงาน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035C36-E7D9-C545-8DC3-905E6D7BAF51}"/>
              </a:ext>
            </a:extLst>
          </p:cNvPr>
          <p:cNvGrpSpPr/>
          <p:nvPr/>
        </p:nvGrpSpPr>
        <p:grpSpPr>
          <a:xfrm>
            <a:off x="269262" y="887513"/>
            <a:ext cx="704252" cy="686725"/>
            <a:chOff x="806786" y="2865027"/>
            <a:chExt cx="704252" cy="6867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08C78D8-3268-85B4-35F7-189D6CE892BA}"/>
                </a:ext>
              </a:extLst>
            </p:cNvPr>
            <p:cNvSpPr/>
            <p:nvPr/>
          </p:nvSpPr>
          <p:spPr>
            <a:xfrm>
              <a:off x="806786" y="2875173"/>
              <a:ext cx="704252" cy="676579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187682-2213-D116-D46B-C30340732E8A}"/>
                </a:ext>
              </a:extLst>
            </p:cNvPr>
            <p:cNvSpPr txBox="1"/>
            <p:nvPr/>
          </p:nvSpPr>
          <p:spPr>
            <a:xfrm>
              <a:off x="926247" y="2865027"/>
              <a:ext cx="497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EB6828-F47B-D6F0-A272-475A6285D545}"/>
              </a:ext>
            </a:extLst>
          </p:cNvPr>
          <p:cNvGrpSpPr/>
          <p:nvPr/>
        </p:nvGrpSpPr>
        <p:grpSpPr>
          <a:xfrm>
            <a:off x="269262" y="3592566"/>
            <a:ext cx="704252" cy="686725"/>
            <a:chOff x="806786" y="2865027"/>
            <a:chExt cx="704252" cy="68672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E40BDD-9224-E707-115E-C3E02F337210}"/>
                </a:ext>
              </a:extLst>
            </p:cNvPr>
            <p:cNvSpPr/>
            <p:nvPr/>
          </p:nvSpPr>
          <p:spPr>
            <a:xfrm>
              <a:off x="806786" y="2875173"/>
              <a:ext cx="704252" cy="676579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AC365B-B840-3C1B-4569-762C775C15FC}"/>
                </a:ext>
              </a:extLst>
            </p:cNvPr>
            <p:cNvSpPr txBox="1"/>
            <p:nvPr/>
          </p:nvSpPr>
          <p:spPr>
            <a:xfrm>
              <a:off x="926247" y="2865027"/>
              <a:ext cx="497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sp>
        <p:nvSpPr>
          <p:cNvPr id="15" name="Text Box 2">
            <a:extLst>
              <a:ext uri="{FF2B5EF4-FFF2-40B4-BE49-F238E27FC236}">
                <a16:creationId xmlns:a16="http://schemas.microsoft.com/office/drawing/2014/main" id="{EFB586C4-EFD1-0EC9-C4F4-A5F1E2CC6BA5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343979" y="160707"/>
            <a:ext cx="9658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ตัวชี้วัดการพัฒนาองค์การสู่ดิจิทัล</a:t>
            </a:r>
          </a:p>
        </p:txBody>
      </p:sp>
    </p:spTree>
    <p:extLst>
      <p:ext uri="{BB962C8B-B14F-4D97-AF65-F5344CB8AC3E}">
        <p14:creationId xmlns:p14="http://schemas.microsoft.com/office/powerpoint/2010/main" val="40575848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521A8-C715-1849-3423-3BFBC68B3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44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B9A688-7C16-A522-9D2A-8A8DD5BC50BA}"/>
              </a:ext>
            </a:extLst>
          </p:cNvPr>
          <p:cNvSpPr/>
          <p:nvPr/>
        </p:nvSpPr>
        <p:spPr>
          <a:xfrm>
            <a:off x="180923" y="937804"/>
            <a:ext cx="11830153" cy="5785612"/>
          </a:xfrm>
          <a:prstGeom prst="roundRect">
            <a:avLst>
              <a:gd name="adj" fmla="val 58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97CBBC3D-A425-4F65-4501-DAF63FD9B733}"/>
              </a:ext>
            </a:extLst>
          </p:cNvPr>
          <p:cNvGraphicFramePr>
            <a:graphicFrameLocks noGrp="1"/>
          </p:cNvGraphicFramePr>
          <p:nvPr/>
        </p:nvGraphicFramePr>
        <p:xfrm>
          <a:off x="248288" y="2111814"/>
          <a:ext cx="11694522" cy="4175180"/>
        </p:xfrm>
        <a:graphic>
          <a:graphicData uri="http://schemas.openxmlformats.org/drawingml/2006/table">
            <a:tbl>
              <a:tblPr firstRow="1" bandRow="1"/>
              <a:tblGrid>
                <a:gridCol w="4446730">
                  <a:extLst>
                    <a:ext uri="{9D8B030D-6E8A-4147-A177-3AD203B41FA5}">
                      <a16:colId xmlns:a16="http://schemas.microsoft.com/office/drawing/2014/main" val="2171259564"/>
                    </a:ext>
                  </a:extLst>
                </a:gridCol>
                <a:gridCol w="905974">
                  <a:extLst>
                    <a:ext uri="{9D8B030D-6E8A-4147-A177-3AD203B41FA5}">
                      <a16:colId xmlns:a16="http://schemas.microsoft.com/office/drawing/2014/main" val="223593862"/>
                    </a:ext>
                  </a:extLst>
                </a:gridCol>
                <a:gridCol w="905974">
                  <a:extLst>
                    <a:ext uri="{9D8B030D-6E8A-4147-A177-3AD203B41FA5}">
                      <a16:colId xmlns:a16="http://schemas.microsoft.com/office/drawing/2014/main" val="3514404535"/>
                    </a:ext>
                  </a:extLst>
                </a:gridCol>
                <a:gridCol w="905974">
                  <a:extLst>
                    <a:ext uri="{9D8B030D-6E8A-4147-A177-3AD203B41FA5}">
                      <a16:colId xmlns:a16="http://schemas.microsoft.com/office/drawing/2014/main" val="3271923368"/>
                    </a:ext>
                  </a:extLst>
                </a:gridCol>
                <a:gridCol w="905974">
                  <a:extLst>
                    <a:ext uri="{9D8B030D-6E8A-4147-A177-3AD203B41FA5}">
                      <a16:colId xmlns:a16="http://schemas.microsoft.com/office/drawing/2014/main" val="4168269537"/>
                    </a:ext>
                  </a:extLst>
                </a:gridCol>
                <a:gridCol w="905974">
                  <a:extLst>
                    <a:ext uri="{9D8B030D-6E8A-4147-A177-3AD203B41FA5}">
                      <a16:colId xmlns:a16="http://schemas.microsoft.com/office/drawing/2014/main" val="1680711130"/>
                    </a:ext>
                  </a:extLst>
                </a:gridCol>
                <a:gridCol w="905974">
                  <a:extLst>
                    <a:ext uri="{9D8B030D-6E8A-4147-A177-3AD203B41FA5}">
                      <a16:colId xmlns:a16="http://schemas.microsoft.com/office/drawing/2014/main" val="2224385037"/>
                    </a:ext>
                  </a:extLst>
                </a:gridCol>
                <a:gridCol w="905974">
                  <a:extLst>
                    <a:ext uri="{9D8B030D-6E8A-4147-A177-3AD203B41FA5}">
                      <a16:colId xmlns:a16="http://schemas.microsoft.com/office/drawing/2014/main" val="350637522"/>
                    </a:ext>
                  </a:extLst>
                </a:gridCol>
                <a:gridCol w="905974">
                  <a:extLst>
                    <a:ext uri="{9D8B030D-6E8A-4147-A177-3AD203B41FA5}">
                      <a16:colId xmlns:a16="http://schemas.microsoft.com/office/drawing/2014/main" val="2067862138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/ กรณี</a:t>
                      </a: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3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4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6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7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8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375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14400" marR="0" lvl="0" indent="-6858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>
                          <a:tab pos="914400" algn="l"/>
                        </a:tabLst>
                        <a:defRPr/>
                      </a:pP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การสร้างนวัตกรรมในการปรับปรุงกระบวนงานหรือการให้บริการ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e-Service)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364292"/>
                  </a:ext>
                </a:extLst>
              </a:tr>
              <a:tr h="376392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14400" indent="-685800">
                        <a:lnSpc>
                          <a:spcPct val="90000"/>
                        </a:lnSpc>
                        <a:buFont typeface="+mj-lt"/>
                        <a:buNone/>
                        <a:tabLst>
                          <a:tab pos="914400" algn="l"/>
                        </a:tabLst>
                      </a:pP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	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ความสำเร็จในการขับเคลื่อนการพัฒนางานบริการ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ตามมติคณะรัฐมนตรี (12 งานบริการ) </a:t>
                      </a:r>
                      <a:r>
                        <a:rPr lang="th-TH" sz="14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</a:t>
                      </a:r>
                      <a:endParaRPr lang="th-TH" sz="1400" b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914400" indent="-685800">
                        <a:lnSpc>
                          <a:spcPct val="90000"/>
                        </a:lnSpc>
                        <a:buFont typeface="+mj-lt"/>
                        <a:buNone/>
                        <a:tabLst>
                          <a:tab pos="914400" algn="l"/>
                        </a:tabLst>
                      </a:pPr>
                      <a:endParaRPr lang="th-TH" sz="1400" b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446142"/>
                  </a:ext>
                </a:extLst>
              </a:tr>
              <a:tr h="3763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863950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512763" indent="-284163">
                        <a:lnSpc>
                          <a:spcPct val="90000"/>
                        </a:lnSpc>
                        <a:tabLst>
                          <a:tab pos="914400" algn="l"/>
                        </a:tabLst>
                      </a:pP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</a:t>
                      </a: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(2) </a:t>
                      </a: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	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การสร้างนวัตกรรมในการปรับปรุงกระบวนงาน (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e-Service) 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L1/L2/L3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201393"/>
                  </a:ext>
                </a:extLst>
              </a:tr>
              <a:tr h="284387">
                <a:tc>
                  <a:txBody>
                    <a:bodyPr/>
                    <a:lstStyle/>
                    <a:p>
                      <a:pPr marL="17780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การพัฒนาระบบข้อมูลให้เป็นดิจิทัล (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Digitize Data) </a:t>
                      </a: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ทั้งข้อมูลที่ใช้ภายในหน่วยงานและข้อมูลที่จะเผยแพร่สู่หน่วยงานภายนอก/สาธารณะ เพื่อนำไปสู่การเปิดเผยข้อมูลภาครัฐ (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Open Data)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422538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14400" marR="0" indent="-6858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  <a:tabLst>
                          <a:tab pos="914400" algn="l"/>
                        </a:tabLst>
                      </a:pPr>
                      <a:r>
                        <a:rPr lang="th-TH" sz="1400" b="0" i="0" u="none" strike="noStrike" cap="none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ตัวชี้วัด</a:t>
                      </a:r>
                      <a:r>
                        <a:rPr lang="en-US" sz="1400" b="0" i="0" u="none" strike="noStrike" cap="none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2 (1)</a:t>
                      </a:r>
                      <a:r>
                        <a:rPr lang="th-TH" sz="1400" b="0" i="0" u="none" strike="noStrike" cap="none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	</a:t>
                      </a:r>
                      <a:r>
                        <a:rPr lang="th-TH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การพัฒนาระบบบัญชีข้อมูล (</a:t>
                      </a: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Data Catalog) </a:t>
                      </a:r>
                      <a:r>
                        <a:rPr lang="th-TH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เพื่อนำไปสู่การเปิดเผยข้อมูลภาครัฐ </a:t>
                      </a: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lang="th-TH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(</a:t>
                      </a: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Open Data)</a:t>
                      </a:r>
                      <a:r>
                        <a:rPr lang="th-TH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lang="th-TH" sz="14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</a:t>
                      </a:r>
                      <a:endParaRPr lang="en-US" sz="1400" b="0" i="0" u="none" strike="noStrike" cap="none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en-US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en-US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en-US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015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14400" marR="0" indent="-6858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  <a:tabLst>
                          <a:tab pos="914400" algn="l"/>
                        </a:tabLst>
                      </a:pP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	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การจัดทำชุดข้อมูลตัวชี้วัดสำหรับการรายงานการจัดอันดับขีดความสามารถในการแข่งขันของประเทศ โดย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 </a:t>
                      </a:r>
                      <a:r>
                        <a:rPr lang="th-TH" sz="14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</a:t>
                      </a:r>
                      <a:endParaRPr lang="en-US" sz="1400" b="0" i="0" u="none" strike="noStrike" cap="none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266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69875" indent="0">
                        <a:lnSpc>
                          <a:spcPct val="90000"/>
                        </a:lnSpc>
                      </a:pP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การเชื่อมโยงและแบ่งปันข้อมูล (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Sharing Data) </a:t>
                      </a:r>
                      <a:endParaRPr lang="th-TH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269875" indent="0">
                        <a:lnSpc>
                          <a:spcPct val="90000"/>
                        </a:lnSpc>
                      </a:pP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(กำหนดตัวชี้วัดตามบริบทของส่วนราชการ)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073874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269875" indent="0">
                        <a:lnSpc>
                          <a:spcPct val="90000"/>
                        </a:lnSpc>
                      </a:pP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การพัฒนากระบวนการปฏิบัติงานโดยการนำเทคโนโลยีดิจิทัลมาเป็นกลไกหลัก</a:t>
                      </a:r>
                      <a:b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ในการดำเนินงาน (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Digitalize Process)</a:t>
                      </a: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(กำหนดตัวชี้วัดตามบริบทของส่วนราชการ)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01755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83239FD-590F-4257-1944-0CD77BB3D81D}"/>
              </a:ext>
            </a:extLst>
          </p:cNvPr>
          <p:cNvSpPr txBox="1"/>
          <p:nvPr/>
        </p:nvSpPr>
        <p:spPr>
          <a:xfrm>
            <a:off x="265229" y="938641"/>
            <a:ext cx="11614212" cy="9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16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แนวทางการประเมิน  </a:t>
            </a:r>
            <a:r>
              <a:rPr kumimoji="0" lang="en-US" sz="16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	</a:t>
            </a:r>
            <a:r>
              <a:rPr kumimoji="0" lang="en-US" sz="16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 </a:t>
            </a:r>
            <a:r>
              <a:rPr kumimoji="0" lang="th-TH" sz="16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ส่วนราชการ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เลือกดำเนินการอย่างน้อย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โดยกำหนดน้ำหนักไม่เกินร้อยละ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15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2058988" marR="0" lvl="0" indent="-23018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2)</a:t>
            </a:r>
            <a:r>
              <a:rPr lang="en-US" sz="1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1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 </a:t>
            </a:r>
            <a:r>
              <a:rPr lang="en-US" sz="1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(1) , 2 (1) </a:t>
            </a:r>
            <a:r>
              <a:rPr lang="th-TH" sz="1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1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(2) </a:t>
            </a:r>
            <a:r>
              <a:rPr lang="th-TH" sz="1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เป็นตัวชี้วัดบังคับของส่วนราชการตามที่หน่วยงานเจ้าภาพกำหนด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0574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กรณีส่วนราชการเลือกดำเนินการตัวชี้วัด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การเชื่อมโยงและแบ่งปันข้อมูล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Sharing Data)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หรือตัวชี้วัด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4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การพัฒนากระบวนการปฏิบัติงานโดยการนำเทคโนโลยีดิจิทัลมาเป็นกลไกหลักในการดำเนินงาน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Digitalize Process)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สามารถกำหนดน้ำหนักได้ไม่เกินร้อยละ 5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7F5E7C08-A670-1DC9-E0F8-3D459A0FF1D8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343979" y="160707"/>
            <a:ext cx="9658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ตัวชี้วัดการพัฒนาองค์การสู่ดิจิทัล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6D813B3-38AA-CC21-0EBD-8B191A952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552" y="1388158"/>
            <a:ext cx="319091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B2C1A3-A462-1EA2-5BB0-20821860D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141" y="1377085"/>
            <a:ext cx="315505" cy="360000"/>
          </a:xfrm>
          <a:prstGeom prst="rect">
            <a:avLst/>
          </a:prstGeom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AFDBFB1-DF0C-0339-FD2F-EED2C076BA2E}"/>
              </a:ext>
            </a:extLst>
          </p:cNvPr>
          <p:cNvGrpSpPr/>
          <p:nvPr/>
        </p:nvGrpSpPr>
        <p:grpSpPr>
          <a:xfrm>
            <a:off x="98684" y="2390495"/>
            <a:ext cx="11571110" cy="4320962"/>
            <a:chOff x="98684" y="2156573"/>
            <a:chExt cx="11571110" cy="432096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7410E4C-80EE-5704-F90C-AEA614AA05E9}"/>
                </a:ext>
              </a:extLst>
            </p:cNvPr>
            <p:cNvGrpSpPr/>
            <p:nvPr/>
          </p:nvGrpSpPr>
          <p:grpSpPr>
            <a:xfrm>
              <a:off x="108220" y="2156573"/>
              <a:ext cx="362658" cy="395481"/>
              <a:chOff x="-901700" y="1205815"/>
              <a:chExt cx="521403" cy="515168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C2A697B-F5B3-2D49-3D5D-8F4A5B52E1CD}"/>
                  </a:ext>
                </a:extLst>
              </p:cNvPr>
              <p:cNvSpPr/>
              <p:nvPr/>
            </p:nvSpPr>
            <p:spPr>
              <a:xfrm>
                <a:off x="-901700" y="1208970"/>
                <a:ext cx="521403" cy="512013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6392D8-3065-C99B-FB28-C802F208DA15}"/>
                  </a:ext>
                </a:extLst>
              </p:cNvPr>
              <p:cNvSpPr txBox="1"/>
              <p:nvPr/>
            </p:nvSpPr>
            <p:spPr>
              <a:xfrm>
                <a:off x="-896261" y="1205815"/>
                <a:ext cx="4193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1213CE8-C226-CFD7-70A8-B2B01563F09E}"/>
                </a:ext>
              </a:extLst>
            </p:cNvPr>
            <p:cNvGrpSpPr/>
            <p:nvPr/>
          </p:nvGrpSpPr>
          <p:grpSpPr>
            <a:xfrm>
              <a:off x="98684" y="3540651"/>
              <a:ext cx="362658" cy="400110"/>
              <a:chOff x="-901700" y="1205815"/>
              <a:chExt cx="521403" cy="52119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AA205B6-0932-ACAC-1107-45FFDC3D1D94}"/>
                  </a:ext>
                </a:extLst>
              </p:cNvPr>
              <p:cNvSpPr/>
              <p:nvPr/>
            </p:nvSpPr>
            <p:spPr>
              <a:xfrm>
                <a:off x="-901700" y="1208970"/>
                <a:ext cx="521403" cy="512013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3D4826-87B2-DF94-C90B-68D72C80C724}"/>
                  </a:ext>
                </a:extLst>
              </p:cNvPr>
              <p:cNvSpPr txBox="1"/>
              <p:nvPr/>
            </p:nvSpPr>
            <p:spPr>
              <a:xfrm>
                <a:off x="-896261" y="1205815"/>
                <a:ext cx="419301" cy="521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14B0F7A-CB8E-8577-1A69-3BD2823BF6BA}"/>
                </a:ext>
              </a:extLst>
            </p:cNvPr>
            <p:cNvGrpSpPr/>
            <p:nvPr/>
          </p:nvGrpSpPr>
          <p:grpSpPr>
            <a:xfrm>
              <a:off x="158265" y="5101843"/>
              <a:ext cx="362658" cy="400110"/>
              <a:chOff x="-901700" y="1204377"/>
              <a:chExt cx="521403" cy="52119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C7A92D1-5061-EABB-4B89-57BE6F1AF77C}"/>
                  </a:ext>
                </a:extLst>
              </p:cNvPr>
              <p:cNvSpPr/>
              <p:nvPr/>
            </p:nvSpPr>
            <p:spPr>
              <a:xfrm>
                <a:off x="-901700" y="1208970"/>
                <a:ext cx="521403" cy="512013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AE378B-291C-E7B9-FE5D-67CC72313FFD}"/>
                  </a:ext>
                </a:extLst>
              </p:cNvPr>
              <p:cNvSpPr txBox="1"/>
              <p:nvPr/>
            </p:nvSpPr>
            <p:spPr>
              <a:xfrm>
                <a:off x="-885260" y="1204377"/>
                <a:ext cx="419301" cy="521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AE80C1A-799C-7A21-9C4C-7EA49E2C4C0E}"/>
                </a:ext>
              </a:extLst>
            </p:cNvPr>
            <p:cNvGrpSpPr/>
            <p:nvPr/>
          </p:nvGrpSpPr>
          <p:grpSpPr>
            <a:xfrm>
              <a:off x="156926" y="5637106"/>
              <a:ext cx="362658" cy="400110"/>
              <a:chOff x="-901700" y="1205815"/>
              <a:chExt cx="521403" cy="52119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CB518F3-B480-7F0F-E0B6-A7A12B2016F9}"/>
                  </a:ext>
                </a:extLst>
              </p:cNvPr>
              <p:cNvSpPr/>
              <p:nvPr/>
            </p:nvSpPr>
            <p:spPr>
              <a:xfrm>
                <a:off x="-901700" y="1208970"/>
                <a:ext cx="521403" cy="512013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5D6EC3-0A0A-72F4-4573-657C1B2BEAEC}"/>
                  </a:ext>
                </a:extLst>
              </p:cNvPr>
              <p:cNvSpPr txBox="1"/>
              <p:nvPr/>
            </p:nvSpPr>
            <p:spPr>
              <a:xfrm>
                <a:off x="-896261" y="1205815"/>
                <a:ext cx="419301" cy="521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1B986D-A15D-5F41-1AB7-C18F9F1E12C5}"/>
                </a:ext>
              </a:extLst>
            </p:cNvPr>
            <p:cNvSpPr txBox="1"/>
            <p:nvPr/>
          </p:nvSpPr>
          <p:spPr>
            <a:xfrm>
              <a:off x="461342" y="6077425"/>
              <a:ext cx="112084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หมายเหตุ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:</a:t>
              </a:r>
              <a:r>
                <a:rPr kumimoji="0" lang="th-TH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lang="th-TH" sz="1400" b="0" i="0" u="none" strike="noStrike" cap="none" dirty="0">
                  <a:solidFill>
                    <a:srgbClr val="FF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anose="05000000000000000000" pitchFamily="2" charset="2"/>
                </a:rPr>
                <a:t>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th-TH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เป็นตัวชี้วัดบังคับของส่วนราชการ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?</a:t>
              </a:r>
              <a:r>
                <a:rPr lang="en-US" sz="16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น้ำหนัก</a:t>
              </a:r>
              <a:r>
                <a:rPr kumimoji="0" lang="th-TH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ตาม</a:t>
              </a:r>
              <a:r>
                <a:rPr kumimoji="0" lang="th-TH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ความเหมาะสมและบริบทของหน่วยงาน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CD3C1B-15A4-922D-46E4-97A0110D6DC7}"/>
                </a:ext>
              </a:extLst>
            </p:cNvPr>
            <p:cNvSpPr txBox="1"/>
            <p:nvPr/>
          </p:nvSpPr>
          <p:spPr>
            <a:xfrm>
              <a:off x="4622818" y="2447635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</a:t>
              </a:r>
              <a:endParaRPr lang="en-US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92B11D-8ADB-D77A-18E0-0BE5491FA396}"/>
                </a:ext>
              </a:extLst>
            </p:cNvPr>
            <p:cNvSpPr txBox="1"/>
            <p:nvPr/>
          </p:nvSpPr>
          <p:spPr>
            <a:xfrm>
              <a:off x="4933639" y="4692666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59A8C8B-7507-901E-8762-149D05BD811F}"/>
                </a:ext>
              </a:extLst>
            </p:cNvPr>
            <p:cNvGrpSpPr/>
            <p:nvPr/>
          </p:nvGrpSpPr>
          <p:grpSpPr>
            <a:xfrm>
              <a:off x="4775855" y="2467547"/>
              <a:ext cx="915635" cy="760176"/>
              <a:chOff x="4708417" y="2457514"/>
              <a:chExt cx="915635" cy="760176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678A69D-3C00-10C8-344D-B80374EF18A4}"/>
                  </a:ext>
                </a:extLst>
              </p:cNvPr>
              <p:cNvSpPr txBox="1"/>
              <p:nvPr/>
            </p:nvSpPr>
            <p:spPr>
              <a:xfrm>
                <a:off x="4708417" y="2457514"/>
                <a:ext cx="915635" cy="392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หลัก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lang="en-US" sz="1200" u="sng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&gt;</a:t>
                </a:r>
                <a:r>
                  <a:rPr lang="en-US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7.5 </a:t>
                </a:r>
                <a:r>
                  <a:rPr lang="th-TH" sz="12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หรือ</a:t>
                </a:r>
                <a:r>
                  <a:rPr lang="th-TH" sz="1200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</a:p>
              <a:p>
                <a:pPr>
                  <a:lnSpc>
                    <a:spcPct val="80000"/>
                  </a:lnSpc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สนับสนุน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lang="en-US" sz="1200" u="sng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&gt;</a:t>
                </a:r>
                <a:r>
                  <a:rPr lang="en-US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5</a:t>
                </a:r>
                <a:endParaRPr lang="en-US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649DAE0-6148-7237-D6A2-E144B917D1D1}"/>
                  </a:ext>
                </a:extLst>
              </p:cNvPr>
              <p:cNvSpPr txBox="1"/>
              <p:nvPr/>
            </p:nvSpPr>
            <p:spPr>
              <a:xfrm>
                <a:off x="4708417" y="2824826"/>
                <a:ext cx="877163" cy="392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หลัก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lang="en-US" sz="1200" u="sng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&gt;</a:t>
                </a:r>
                <a:r>
                  <a:rPr lang="en-US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5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12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และ</a:t>
                </a:r>
                <a:r>
                  <a:rPr lang="th-TH" sz="1200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</a:p>
              <a:p>
                <a:pPr>
                  <a:lnSpc>
                    <a:spcPct val="80000"/>
                  </a:lnSpc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สนับสนุน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lang="en-US" sz="1200" u="sng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&gt;</a:t>
                </a:r>
                <a:r>
                  <a:rPr lang="en-US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2.5</a:t>
                </a:r>
                <a:endParaRPr lang="en-US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4A3D8CB-8F38-C4A6-385C-A0BEBC5E1754}"/>
                </a:ext>
              </a:extLst>
            </p:cNvPr>
            <p:cNvSpPr txBox="1"/>
            <p:nvPr/>
          </p:nvSpPr>
          <p:spPr>
            <a:xfrm>
              <a:off x="4670489" y="4748380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</a:t>
              </a:r>
              <a:endParaRPr lang="en-US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8262DA0-3861-30D9-57F9-A6358CEF9100}"/>
                </a:ext>
              </a:extLst>
            </p:cNvPr>
            <p:cNvGrpSpPr/>
            <p:nvPr/>
          </p:nvGrpSpPr>
          <p:grpSpPr>
            <a:xfrm>
              <a:off x="5690727" y="2451475"/>
              <a:ext cx="915635" cy="760176"/>
              <a:chOff x="4708417" y="2457514"/>
              <a:chExt cx="915635" cy="760176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3EDD410-8897-B760-3786-6CE098782797}"/>
                  </a:ext>
                </a:extLst>
              </p:cNvPr>
              <p:cNvSpPr txBox="1"/>
              <p:nvPr/>
            </p:nvSpPr>
            <p:spPr>
              <a:xfrm>
                <a:off x="4708417" y="2457514"/>
                <a:ext cx="915635" cy="392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หลัก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lang="en-US" sz="1200" u="sng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&gt;</a:t>
                </a:r>
                <a:r>
                  <a:rPr lang="en-US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7.5 </a:t>
                </a:r>
                <a:r>
                  <a:rPr lang="th-TH" sz="12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หรือ</a:t>
                </a:r>
                <a:r>
                  <a:rPr lang="th-TH" sz="1200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</a:p>
              <a:p>
                <a:pPr>
                  <a:lnSpc>
                    <a:spcPct val="80000"/>
                  </a:lnSpc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สนับสนุน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lang="en-US" sz="1200" u="sng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&gt;</a:t>
                </a:r>
                <a:r>
                  <a:rPr lang="en-US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5</a:t>
                </a:r>
                <a:endParaRPr lang="en-US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4E23738-8D40-0DF3-4D4F-FF7905CE6E04}"/>
                  </a:ext>
                </a:extLst>
              </p:cNvPr>
              <p:cNvSpPr txBox="1"/>
              <p:nvPr/>
            </p:nvSpPr>
            <p:spPr>
              <a:xfrm>
                <a:off x="4708417" y="2824826"/>
                <a:ext cx="877163" cy="392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หลัก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lang="en-US" sz="1200" u="sng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&gt;</a:t>
                </a:r>
                <a:r>
                  <a:rPr lang="en-US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5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12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และ</a:t>
                </a:r>
                <a:r>
                  <a:rPr lang="th-TH" sz="1200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</a:p>
              <a:p>
                <a:pPr>
                  <a:lnSpc>
                    <a:spcPct val="80000"/>
                  </a:lnSpc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สนับสนุน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lang="en-US" sz="1200" u="sng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&gt;</a:t>
                </a:r>
                <a:r>
                  <a:rPr lang="en-US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2.5</a:t>
                </a:r>
                <a:endParaRPr lang="en-US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CADBE0D-E058-8C7B-3253-911207E2345F}"/>
                </a:ext>
              </a:extLst>
            </p:cNvPr>
            <p:cNvSpPr txBox="1"/>
            <p:nvPr/>
          </p:nvSpPr>
          <p:spPr>
            <a:xfrm>
              <a:off x="5524142" y="2442596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</a:t>
              </a:r>
              <a:endParaRPr lang="en-US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21ECEDD-BCBB-1B09-93B7-3F7657ABF8F4}"/>
                </a:ext>
              </a:extLst>
            </p:cNvPr>
            <p:cNvGrpSpPr/>
            <p:nvPr/>
          </p:nvGrpSpPr>
          <p:grpSpPr>
            <a:xfrm>
              <a:off x="6577415" y="2460354"/>
              <a:ext cx="915635" cy="760176"/>
              <a:chOff x="4708417" y="2457514"/>
              <a:chExt cx="915635" cy="760176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77AADEF3-6B88-3484-66FC-E46B19E31D7F}"/>
                  </a:ext>
                </a:extLst>
              </p:cNvPr>
              <p:cNvSpPr txBox="1"/>
              <p:nvPr/>
            </p:nvSpPr>
            <p:spPr>
              <a:xfrm>
                <a:off x="4708417" y="2457514"/>
                <a:ext cx="915635" cy="392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หลัก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lang="en-US" sz="1200" u="sng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&gt;</a:t>
                </a:r>
                <a:r>
                  <a:rPr lang="en-US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7.5 </a:t>
                </a:r>
                <a:r>
                  <a:rPr lang="th-TH" sz="12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หรือ</a:t>
                </a:r>
                <a:r>
                  <a:rPr lang="th-TH" sz="1200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</a:p>
              <a:p>
                <a:pPr>
                  <a:lnSpc>
                    <a:spcPct val="80000"/>
                  </a:lnSpc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สนับสนุน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lang="en-US" sz="1200" u="sng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&gt;</a:t>
                </a:r>
                <a:r>
                  <a:rPr lang="en-US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5</a:t>
                </a:r>
                <a:endParaRPr lang="en-US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79CC173-B47F-84F8-87D4-6485B0098AAD}"/>
                  </a:ext>
                </a:extLst>
              </p:cNvPr>
              <p:cNvSpPr txBox="1"/>
              <p:nvPr/>
            </p:nvSpPr>
            <p:spPr>
              <a:xfrm>
                <a:off x="4708417" y="2824826"/>
                <a:ext cx="877163" cy="392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หลัก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lang="en-US" sz="1200" u="sng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&gt;</a:t>
                </a:r>
                <a:r>
                  <a:rPr lang="en-US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5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12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และ</a:t>
                </a:r>
                <a:r>
                  <a:rPr lang="th-TH" sz="1200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</a:p>
              <a:p>
                <a:pPr>
                  <a:lnSpc>
                    <a:spcPct val="80000"/>
                  </a:lnSpc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สนับสนุน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lang="en-US" sz="1200" u="sng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&gt;</a:t>
                </a:r>
                <a:r>
                  <a:rPr lang="en-US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2.5</a:t>
                </a:r>
                <a:endParaRPr lang="en-US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2A15BD7-3AA6-A482-60F2-B455303B4D77}"/>
                </a:ext>
              </a:extLst>
            </p:cNvPr>
            <p:cNvSpPr txBox="1"/>
            <p:nvPr/>
          </p:nvSpPr>
          <p:spPr>
            <a:xfrm>
              <a:off x="6431552" y="2430359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</a:t>
              </a:r>
              <a:endParaRPr lang="en-US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27E0E85-1B07-8560-BB96-26519D9DE1D1}"/>
                </a:ext>
              </a:extLst>
            </p:cNvPr>
            <p:cNvSpPr txBox="1"/>
            <p:nvPr/>
          </p:nvSpPr>
          <p:spPr>
            <a:xfrm>
              <a:off x="4652262" y="4250931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</a:t>
              </a:r>
              <a:endParaRPr lang="en-US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42DEACA-7321-78D1-F3DC-68B8CA1125E2}"/>
                </a:ext>
              </a:extLst>
            </p:cNvPr>
            <p:cNvSpPr txBox="1"/>
            <p:nvPr/>
          </p:nvSpPr>
          <p:spPr>
            <a:xfrm>
              <a:off x="5556531" y="4250932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</a:t>
              </a:r>
              <a:endParaRPr lang="en-US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8D36EC9-31C3-AA08-51E4-3F69E4DEBB57}"/>
                </a:ext>
              </a:extLst>
            </p:cNvPr>
            <p:cNvSpPr txBox="1"/>
            <p:nvPr/>
          </p:nvSpPr>
          <p:spPr>
            <a:xfrm>
              <a:off x="6445100" y="4715319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</a:t>
              </a:r>
              <a:endParaRPr lang="en-US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4E844C8-AFF0-7F5A-E6F6-50E236CDA1D2}"/>
                </a:ext>
              </a:extLst>
            </p:cNvPr>
            <p:cNvSpPr txBox="1"/>
            <p:nvPr/>
          </p:nvSpPr>
          <p:spPr>
            <a:xfrm>
              <a:off x="7366652" y="4710662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</a:t>
              </a:r>
              <a:endParaRPr lang="en-US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8AFC7ED-9F22-24ED-650E-E85274BBFF2E}"/>
                </a:ext>
              </a:extLst>
            </p:cNvPr>
            <p:cNvSpPr txBox="1"/>
            <p:nvPr/>
          </p:nvSpPr>
          <p:spPr>
            <a:xfrm>
              <a:off x="7365070" y="4235690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</a:t>
              </a:r>
              <a:endParaRPr lang="en-US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AB7B5E9-A3BF-D041-1C48-9383CC9F8259}"/>
                </a:ext>
              </a:extLst>
            </p:cNvPr>
            <p:cNvSpPr txBox="1"/>
            <p:nvPr/>
          </p:nvSpPr>
          <p:spPr>
            <a:xfrm>
              <a:off x="8226122" y="2804176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</a:t>
              </a:r>
              <a:endParaRPr lang="en-US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0C7EDC1-80E8-8538-B9E7-CBFC0DA3C443}"/>
                </a:ext>
              </a:extLst>
            </p:cNvPr>
            <p:cNvSpPr txBox="1"/>
            <p:nvPr/>
          </p:nvSpPr>
          <p:spPr>
            <a:xfrm>
              <a:off x="9200675" y="4235689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</a:t>
              </a:r>
              <a:endParaRPr lang="en-US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C5D3952-3776-AFAD-4F8B-B530B985180B}"/>
                </a:ext>
              </a:extLst>
            </p:cNvPr>
            <p:cNvSpPr txBox="1"/>
            <p:nvPr/>
          </p:nvSpPr>
          <p:spPr>
            <a:xfrm>
              <a:off x="10093871" y="4748380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</a:t>
              </a:r>
              <a:endParaRPr lang="en-US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D9F4B23-5D3B-B28D-B60E-FEE2C5EEAC16}"/>
                </a:ext>
              </a:extLst>
            </p:cNvPr>
            <p:cNvGrpSpPr/>
            <p:nvPr/>
          </p:nvGrpSpPr>
          <p:grpSpPr>
            <a:xfrm>
              <a:off x="8392886" y="2451475"/>
              <a:ext cx="915635" cy="760176"/>
              <a:chOff x="4708417" y="2457514"/>
              <a:chExt cx="915635" cy="760176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BC67F9FC-7081-E579-FFD6-697047602FB8}"/>
                  </a:ext>
                </a:extLst>
              </p:cNvPr>
              <p:cNvSpPr txBox="1"/>
              <p:nvPr/>
            </p:nvSpPr>
            <p:spPr>
              <a:xfrm>
                <a:off x="4708417" y="2457514"/>
                <a:ext cx="915635" cy="392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หลัก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lang="en-US" sz="1200" u="sng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&gt;</a:t>
                </a:r>
                <a:r>
                  <a:rPr lang="en-US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7.5 </a:t>
                </a:r>
                <a:r>
                  <a:rPr lang="th-TH" sz="12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หรือ</a:t>
                </a:r>
                <a:r>
                  <a:rPr lang="th-TH" sz="1200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</a:p>
              <a:p>
                <a:pPr>
                  <a:lnSpc>
                    <a:spcPct val="80000"/>
                  </a:lnSpc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สนับสนุน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lang="en-US" sz="1200" u="sng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&gt;</a:t>
                </a:r>
                <a:r>
                  <a:rPr lang="en-US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5</a:t>
                </a:r>
                <a:endParaRPr lang="en-US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6F8D392-F8FF-A307-1CD2-6533AD821F19}"/>
                  </a:ext>
                </a:extLst>
              </p:cNvPr>
              <p:cNvSpPr txBox="1"/>
              <p:nvPr/>
            </p:nvSpPr>
            <p:spPr>
              <a:xfrm>
                <a:off x="4708417" y="2824826"/>
                <a:ext cx="877163" cy="392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หลัก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lang="en-US" sz="1200" u="sng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&gt;</a:t>
                </a:r>
                <a:r>
                  <a:rPr lang="en-US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5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12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และ</a:t>
                </a:r>
                <a:r>
                  <a:rPr lang="th-TH" sz="1200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</a:p>
              <a:p>
                <a:pPr>
                  <a:lnSpc>
                    <a:spcPct val="80000"/>
                  </a:lnSpc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สนับสนุน</a:t>
                </a:r>
                <a:r>
                  <a:rPr lang="en-US" sz="12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lang="en-US" sz="1200" u="sng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&gt;</a:t>
                </a:r>
                <a:r>
                  <a:rPr lang="en-US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2.5</a:t>
                </a:r>
                <a:endParaRPr lang="en-US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9021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521A8-C715-1849-3423-3BFBC68B3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45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97CBBC3D-A425-4F65-4501-DAF63FD9B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771746"/>
              </p:ext>
            </p:extLst>
          </p:nvPr>
        </p:nvGraphicFramePr>
        <p:xfrm>
          <a:off x="495976" y="1113898"/>
          <a:ext cx="11130357" cy="4983671"/>
        </p:xfrm>
        <a:graphic>
          <a:graphicData uri="http://schemas.openxmlformats.org/drawingml/2006/table">
            <a:tbl>
              <a:tblPr firstRow="1" bandRow="1"/>
              <a:tblGrid>
                <a:gridCol w="4398357">
                  <a:extLst>
                    <a:ext uri="{9D8B030D-6E8A-4147-A177-3AD203B41FA5}">
                      <a16:colId xmlns:a16="http://schemas.microsoft.com/office/drawing/2014/main" val="217125956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35144045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271923368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25670623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48356578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4209431041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851561026"/>
                    </a:ext>
                  </a:extLst>
                </a:gridCol>
              </a:tblGrid>
              <a:tr h="12347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/ กรณี</a:t>
                      </a: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กรมประมง</a:t>
                      </a:r>
                      <a:endParaRPr lang="en-US" sz="1400" b="1" i="0" u="none" strike="noStrike" cap="none" dirty="0">
                        <a:solidFill>
                          <a:schemeClr val="lt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น้ำหนัก</a:t>
                      </a:r>
                      <a:endParaRPr lang="en-US" sz="1400" b="1" i="0" u="none" strike="noStrike" cap="none" dirty="0">
                        <a:solidFill>
                          <a:schemeClr val="lt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สป.สธ.</a:t>
                      </a:r>
                      <a:endParaRPr lang="en-US" sz="1400" b="1" i="0" u="none" strike="noStrike" cap="none" dirty="0">
                        <a:solidFill>
                          <a:schemeClr val="lt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น้ำหนัก</a:t>
                      </a:r>
                      <a:endParaRPr lang="en-US" sz="1400" b="1" i="0" u="none" strike="noStrike" cap="none" dirty="0">
                        <a:solidFill>
                          <a:schemeClr val="lt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กรมการปกครอง</a:t>
                      </a:r>
                      <a:endParaRPr lang="en-US" sz="1400" b="1" i="0" u="none" strike="noStrike" cap="none" dirty="0">
                        <a:solidFill>
                          <a:schemeClr val="lt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น้ำหนัก</a:t>
                      </a:r>
                      <a:endParaRPr lang="en-US" sz="1400" b="1" i="0" u="none" strike="noStrike" cap="none" dirty="0">
                        <a:solidFill>
                          <a:schemeClr val="lt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375074"/>
                  </a:ext>
                </a:extLst>
              </a:tr>
              <a:tr h="123475">
                <a:tc>
                  <a:txBody>
                    <a:bodyPr/>
                    <a:lstStyle/>
                    <a:p>
                      <a:pPr marL="914400" marR="0" lvl="0" indent="-6858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>
                          <a:tab pos="914400" algn="l"/>
                        </a:tabLst>
                        <a:defRPr/>
                      </a:pP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การสร้างนวัตกรรมในการปรับปรุงกระบวนงานหรือการให้บริการ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e-Service)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364292"/>
                  </a:ext>
                </a:extLst>
              </a:tr>
              <a:tr h="30612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14400" indent="-685800">
                        <a:lnSpc>
                          <a:spcPct val="90000"/>
                        </a:lnSpc>
                        <a:buFont typeface="+mj-lt"/>
                        <a:buNone/>
                        <a:tabLst>
                          <a:tab pos="914400" algn="l"/>
                        </a:tabLst>
                      </a:pP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	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ความสำเร็จในการขับเคลื่อนการพัฒนางานบริการ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ตามมติคณะรัฐมนตรี (12 งานบริการ) </a:t>
                      </a:r>
                      <a:r>
                        <a:rPr lang="th-TH" sz="14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</a:t>
                      </a:r>
                      <a:endParaRPr lang="th-TH" sz="1400" b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914400" indent="-685800">
                        <a:lnSpc>
                          <a:spcPct val="90000"/>
                        </a:lnSpc>
                        <a:buFont typeface="+mj-lt"/>
                        <a:buNone/>
                        <a:tabLst>
                          <a:tab pos="914400" algn="l"/>
                        </a:tabLst>
                      </a:pPr>
                      <a:endParaRPr lang="th-TH" sz="1400" b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</a:t>
                      </a:r>
                    </a:p>
                    <a:p>
                      <a:pPr marL="180975" marR="0" lvl="0" indent="-1809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A4 HSSS</a:t>
                      </a:r>
                    </a:p>
                    <a:p>
                      <a:pPr marL="180975" marR="0" lvl="0" indent="-1809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A5 GAP</a:t>
                      </a:r>
                    </a:p>
                    <a:p>
                      <a:pPr marL="180975" marR="0" lvl="0" indent="-1809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A8 NSW</a:t>
                      </a:r>
                    </a:p>
                    <a:p>
                      <a:pPr marL="180975" marR="0" lvl="0" indent="-1809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A9 </a:t>
                      </a:r>
                      <a:r>
                        <a:rPr lang="th-TH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ขึ้นทะเบียนเกษตรกร</a:t>
                      </a:r>
                      <a:endParaRPr kumimoji="0" lang="th-TH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1600" b="1" u="none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1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หลัก </a:t>
                      </a:r>
                      <a:endParaRPr lang="en-US" sz="1400" b="1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A11 </a:t>
                      </a:r>
                      <a:r>
                        <a:rPr lang="th-TH" sz="14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บัตรสุขภาพ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1600" b="1" u="none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th-TH" sz="1400" b="1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หลัก</a:t>
                      </a:r>
                      <a:endParaRPr lang="en-US" sz="1400" b="1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A1 DOPA-Digital ID</a:t>
                      </a: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7.5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446142"/>
                  </a:ext>
                </a:extLst>
              </a:tr>
              <a:tr h="3061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1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endParaRPr lang="en-US" sz="1400" b="1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1. A1 DOPA-Digital ID</a:t>
                      </a:r>
                      <a:endParaRPr lang="th-TH" sz="14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2. A12 </a:t>
                      </a:r>
                      <a:r>
                        <a:rPr lang="th-TH" sz="14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ศูนย์ร้องเรียน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148322"/>
                  </a:ext>
                </a:extLst>
              </a:tr>
              <a:tr h="12347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512763" indent="-284163">
                        <a:lnSpc>
                          <a:spcPct val="90000"/>
                        </a:lnSpc>
                        <a:tabLst>
                          <a:tab pos="914400" algn="l"/>
                        </a:tabLst>
                      </a:pP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</a:t>
                      </a: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(2) </a:t>
                      </a: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	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การสร้างนวัตกรรมในการปรับปรุงกระบวนงาน (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e-Service) 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L1/L2/L3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201393"/>
                  </a:ext>
                </a:extLst>
              </a:tr>
              <a:tr h="290464">
                <a:tc>
                  <a:txBody>
                    <a:bodyPr/>
                    <a:lstStyle/>
                    <a:p>
                      <a:pPr marL="17780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การพัฒนาระบบข้อมูลให้เป็นดิจิทัล (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Digitize Data) </a:t>
                      </a: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ทั้งข้อมูลที่ใช้ภายในหน่วยงานและข้อมูลที่จะเผยแพร่สู่หน่วยงานภายนอก/สาธารณะ เพื่อนำไปสู่การเปิดเผยข้อมูลภาครัฐ (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Open Data)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422538"/>
                  </a:ext>
                </a:extLst>
              </a:tr>
              <a:tr h="2067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14400" marR="0" indent="-6858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  <a:tabLst>
                          <a:tab pos="914400" algn="l"/>
                        </a:tabLst>
                      </a:pPr>
                      <a:r>
                        <a:rPr lang="th-TH" sz="1400" b="0" i="0" u="none" strike="noStrike" cap="none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ตัวชี้วัด</a:t>
                      </a:r>
                      <a:r>
                        <a:rPr lang="en-US" sz="1400" b="0" i="0" u="none" strike="noStrike" cap="none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2 (1)</a:t>
                      </a:r>
                      <a:r>
                        <a:rPr lang="th-TH" sz="1400" b="0" i="0" u="none" strike="noStrike" cap="none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	</a:t>
                      </a:r>
                      <a:r>
                        <a:rPr lang="th-TH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การพัฒนาระบบบัญชีข้อมูล (</a:t>
                      </a: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Data Catalog) </a:t>
                      </a:r>
                      <a:r>
                        <a:rPr lang="th-TH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เพื่อนำไปสู่การเปิดเผยข้อมูลภาครัฐ </a:t>
                      </a: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lang="th-TH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(</a:t>
                      </a: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Open Data)</a:t>
                      </a:r>
                      <a:r>
                        <a:rPr lang="th-TH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lang="th-TH" sz="14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</a:t>
                      </a:r>
                      <a:endParaRPr lang="en-US" sz="1400" b="0" i="0" u="none" strike="noStrike" cap="none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</a:t>
                      </a:r>
                      <a:r>
                        <a:rPr lang="en-US" sz="14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ตัวชี้วัดบังคับ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1600" b="1" u="none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</a:t>
                      </a:r>
                      <a:r>
                        <a:rPr lang="en-US" sz="14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ตัวชี้วัดบังคับ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1600" b="1" u="none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015631"/>
                  </a:ext>
                </a:extLst>
              </a:tr>
              <a:tr h="206748">
                <a:tc>
                  <a:txBody>
                    <a:bodyPr/>
                    <a:lstStyle/>
                    <a:p>
                      <a:pPr marL="914400" marR="0" indent="-6858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  <a:tabLst>
                          <a:tab pos="914400" algn="l"/>
                        </a:tabLst>
                      </a:pP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	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การจัดทำชุดข้อมูลตัวชี้วัดสำหรับการรายงานการจัดอันดับขีดความสามารถในการแข่งขันของประเทศ โดย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 </a:t>
                      </a:r>
                      <a:r>
                        <a:rPr lang="th-TH" sz="14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</a:t>
                      </a:r>
                      <a:endParaRPr lang="en-US" sz="1400" b="0" i="0" u="none" strike="noStrike" cap="none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266268"/>
                  </a:ext>
                </a:extLst>
              </a:tr>
              <a:tr h="206748">
                <a:tc>
                  <a:txBody>
                    <a:bodyPr/>
                    <a:lstStyle/>
                    <a:p>
                      <a:pPr marL="269875" indent="0">
                        <a:lnSpc>
                          <a:spcPct val="90000"/>
                        </a:lnSpc>
                      </a:pP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การเชื่อมโยงและแบ่งปันข้อมูล (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Sharing Data) </a:t>
                      </a:r>
                      <a:endParaRPr lang="th-TH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269875" indent="0">
                        <a:lnSpc>
                          <a:spcPct val="90000"/>
                        </a:lnSpc>
                      </a:pP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(กำหนดตัวชี้วัดตามบริบทของส่วนราชการ)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073874"/>
                  </a:ext>
                </a:extLst>
              </a:tr>
              <a:tr h="2069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269875" indent="0">
                        <a:lnSpc>
                          <a:spcPct val="90000"/>
                        </a:lnSpc>
                      </a:pP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การพัฒนากระบวนการปฏิบัติงานโดยการนำเทคโนโลยีดิจิทัลมาเป็นกลไกหลัก</a:t>
                      </a:r>
                      <a:b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ในการดำเนินงาน (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Digitalize Process)</a:t>
                      </a: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(กำหนดตัวชี้วัดตามบริบทของส่วนราชการ)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017557"/>
                  </a:ext>
                </a:extLst>
              </a:tr>
              <a:tr h="135430">
                <a:tc>
                  <a:txBody>
                    <a:bodyPr/>
                    <a:lstStyle/>
                    <a:p>
                      <a:pPr marL="269875" indent="0" algn="r">
                        <a:lnSpc>
                          <a:spcPct val="90000"/>
                        </a:lnSpc>
                      </a:pP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981427"/>
                  </a:ext>
                </a:extLst>
              </a:tr>
            </a:tbl>
          </a:graphicData>
        </a:graphic>
      </p:graphicFrame>
      <p:sp>
        <p:nvSpPr>
          <p:cNvPr id="25" name="Text Box 2">
            <a:extLst>
              <a:ext uri="{FF2B5EF4-FFF2-40B4-BE49-F238E27FC236}">
                <a16:creationId xmlns:a16="http://schemas.microsoft.com/office/drawing/2014/main" id="{7F5E7C08-A670-1DC9-E0F8-3D459A0FF1D8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1818167" y="160707"/>
            <a:ext cx="81842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การกำหนดน้ำหนักตัวชี้วัดการพัฒนาองค์การสู่ดิจิทัล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D8F0F4-1A31-84FE-7649-22C751393275}"/>
              </a:ext>
            </a:extLst>
          </p:cNvPr>
          <p:cNvSpPr txBox="1"/>
          <p:nvPr/>
        </p:nvSpPr>
        <p:spPr>
          <a:xfrm>
            <a:off x="456930" y="243579"/>
            <a:ext cx="1260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3668C3-593A-10E8-1367-5511C256307B}"/>
              </a:ext>
            </a:extLst>
          </p:cNvPr>
          <p:cNvSpPr txBox="1"/>
          <p:nvPr/>
        </p:nvSpPr>
        <p:spPr>
          <a:xfrm>
            <a:off x="456930" y="6098344"/>
            <a:ext cx="11208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lang="th-TH" sz="1400" b="0" i="0" u="none" strike="noStrike" cap="none" dirty="0">
                <a:solidFill>
                  <a:srgbClr val="FF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เป็นตัวชี้วัดบังคับของส่วนราชการ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?</a:t>
            </a:r>
            <a:r>
              <a:rPr lang="en-US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กำหนดรายละเอียดตัวชี้วัดและน้ำหนัก</a:t>
            </a:r>
            <a:r>
              <a:rPr kumimoji="0" lang="th-TH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ความเหมาะสมและบริบทของหน่วยงาน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A8CE10-1FA2-971D-832A-BE6FF4E78050}"/>
              </a:ext>
            </a:extLst>
          </p:cNvPr>
          <p:cNvGrpSpPr/>
          <p:nvPr/>
        </p:nvGrpSpPr>
        <p:grpSpPr>
          <a:xfrm>
            <a:off x="365676" y="1342956"/>
            <a:ext cx="362658" cy="395481"/>
            <a:chOff x="-901700" y="1205815"/>
            <a:chExt cx="521403" cy="515168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D2EB6C1-96A2-DC3D-A7FC-048AB4486E1C}"/>
                </a:ext>
              </a:extLst>
            </p:cNvPr>
            <p:cNvSpPr/>
            <p:nvPr/>
          </p:nvSpPr>
          <p:spPr>
            <a:xfrm>
              <a:off x="-901700" y="1208970"/>
              <a:ext cx="521403" cy="512013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23BA714-C43B-C81C-9CE4-3212ED13F0FF}"/>
                </a:ext>
              </a:extLst>
            </p:cNvPr>
            <p:cNvSpPr txBox="1"/>
            <p:nvPr/>
          </p:nvSpPr>
          <p:spPr>
            <a:xfrm>
              <a:off x="-896261" y="1205815"/>
              <a:ext cx="419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4045CC-818B-53A3-4A72-6E9B0D6FB3D3}"/>
              </a:ext>
            </a:extLst>
          </p:cNvPr>
          <p:cNvGrpSpPr/>
          <p:nvPr/>
        </p:nvGrpSpPr>
        <p:grpSpPr>
          <a:xfrm>
            <a:off x="356140" y="3240222"/>
            <a:ext cx="362658" cy="400110"/>
            <a:chOff x="-901700" y="1205815"/>
            <a:chExt cx="521403" cy="521198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B930602-B8CA-2351-9C67-0F09E99D72F5}"/>
                </a:ext>
              </a:extLst>
            </p:cNvPr>
            <p:cNvSpPr/>
            <p:nvPr/>
          </p:nvSpPr>
          <p:spPr>
            <a:xfrm>
              <a:off x="-901700" y="1208970"/>
              <a:ext cx="521403" cy="512013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66772EA-EDDD-858E-055A-86DBC6BF5A02}"/>
                </a:ext>
              </a:extLst>
            </p:cNvPr>
            <p:cNvSpPr txBox="1"/>
            <p:nvPr/>
          </p:nvSpPr>
          <p:spPr>
            <a:xfrm>
              <a:off x="-896261" y="1205815"/>
              <a:ext cx="419301" cy="52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C01234-9FC7-14C7-9083-1D0B58DA6F2F}"/>
              </a:ext>
            </a:extLst>
          </p:cNvPr>
          <p:cNvGrpSpPr/>
          <p:nvPr/>
        </p:nvGrpSpPr>
        <p:grpSpPr>
          <a:xfrm>
            <a:off x="415721" y="4876060"/>
            <a:ext cx="362658" cy="400110"/>
            <a:chOff x="-901700" y="1204377"/>
            <a:chExt cx="521403" cy="521198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91EF222-9DA8-2CC0-454D-550DE620C74B}"/>
                </a:ext>
              </a:extLst>
            </p:cNvPr>
            <p:cNvSpPr/>
            <p:nvPr/>
          </p:nvSpPr>
          <p:spPr>
            <a:xfrm>
              <a:off x="-901700" y="1208970"/>
              <a:ext cx="521403" cy="512013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A5B1F28-66FF-467C-187D-17115267F9E2}"/>
                </a:ext>
              </a:extLst>
            </p:cNvPr>
            <p:cNvSpPr txBox="1"/>
            <p:nvPr/>
          </p:nvSpPr>
          <p:spPr>
            <a:xfrm>
              <a:off x="-885260" y="1204377"/>
              <a:ext cx="419301" cy="52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279568-2344-6405-569E-0051C6E42FE3}"/>
              </a:ext>
            </a:extLst>
          </p:cNvPr>
          <p:cNvGrpSpPr/>
          <p:nvPr/>
        </p:nvGrpSpPr>
        <p:grpSpPr>
          <a:xfrm>
            <a:off x="414382" y="5383332"/>
            <a:ext cx="362658" cy="400110"/>
            <a:chOff x="-901700" y="1205815"/>
            <a:chExt cx="521403" cy="52119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6FCC85A-B099-9B8F-1B2A-4048BA414624}"/>
                </a:ext>
              </a:extLst>
            </p:cNvPr>
            <p:cNvSpPr/>
            <p:nvPr/>
          </p:nvSpPr>
          <p:spPr>
            <a:xfrm>
              <a:off x="-901700" y="1208970"/>
              <a:ext cx="521403" cy="512013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40B6FDD-8ADD-6559-77F5-A12033C79996}"/>
                </a:ext>
              </a:extLst>
            </p:cNvPr>
            <p:cNvSpPr txBox="1"/>
            <p:nvPr/>
          </p:nvSpPr>
          <p:spPr>
            <a:xfrm>
              <a:off x="-896261" y="1205815"/>
              <a:ext cx="419301" cy="52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02464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A4A235-C6A8-689E-6323-30383E990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1" kern="120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lang="th-TH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82DB4-7A6E-2B57-E3DA-D3CD23A1C6EE}"/>
              </a:ext>
            </a:extLst>
          </p:cNvPr>
          <p:cNvSpPr txBox="1"/>
          <p:nvPr/>
        </p:nvSpPr>
        <p:spPr>
          <a:xfrm>
            <a:off x="569167" y="2855061"/>
            <a:ext cx="8818345" cy="1147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การประเมินสถานะของหน่วยงานในการเป็นระบบราชการ 4.0 (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PMQA 4.0)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D70DDE-475C-5C02-8781-1107A66DF4EE}"/>
              </a:ext>
            </a:extLst>
          </p:cNvPr>
          <p:cNvSpPr txBox="1"/>
          <p:nvPr/>
        </p:nvSpPr>
        <p:spPr>
          <a:xfrm>
            <a:off x="10463642" y="0"/>
            <a:ext cx="172835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แก้ไข ณ วันที่ </a:t>
            </a:r>
            <a:r>
              <a:rPr lang="en-US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17 </a:t>
            </a:r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</a:t>
            </a:r>
            <a:r>
              <a:rPr lang="en-US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</a:p>
        </p:txBody>
      </p:sp>
    </p:spTree>
    <p:extLst>
      <p:ext uri="{BB962C8B-B14F-4D97-AF65-F5344CB8AC3E}">
        <p14:creationId xmlns:p14="http://schemas.microsoft.com/office/powerpoint/2010/main" val="2306036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A885AC-6C33-A287-76AB-437BA7B6DFB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9199079B-CD99-459A-9295-0F5D7C21211B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47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4245EC-255A-FD6F-2110-2C6C47605EFD}"/>
              </a:ext>
            </a:extLst>
          </p:cNvPr>
          <p:cNvSpPr txBox="1"/>
          <p:nvPr/>
        </p:nvSpPr>
        <p:spPr>
          <a:xfrm>
            <a:off x="393669" y="236067"/>
            <a:ext cx="973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2.2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การประเมินสถานะของหน่วยงานในการเป็นระบบราชการ 4.0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 4.0)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99E8D-E8C0-4696-A129-462169591EC6}"/>
              </a:ext>
            </a:extLst>
          </p:cNvPr>
          <p:cNvSpPr txBox="1"/>
          <p:nvPr/>
        </p:nvSpPr>
        <p:spPr>
          <a:xfrm>
            <a:off x="1751306" y="952569"/>
            <a:ext cx="868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การกำหนดเกณฑ์การประเมินตัวชี้วัด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PMQA 4.0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ประจำปีงบประมาณ พ.ศ. 2566 แบ่งออกเป็น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กลุ่ม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D0A15C-47D9-CAD2-3A5A-81C11E6261F4}"/>
              </a:ext>
            </a:extLst>
          </p:cNvPr>
          <p:cNvGraphicFramePr>
            <a:graphicFrameLocks noGrp="1"/>
          </p:cNvGraphicFramePr>
          <p:nvPr/>
        </p:nvGraphicFramePr>
        <p:xfrm>
          <a:off x="1994661" y="1926131"/>
          <a:ext cx="8202675" cy="735748"/>
        </p:xfrm>
        <a:graphic>
          <a:graphicData uri="http://schemas.openxmlformats.org/drawingml/2006/table">
            <a:tbl>
              <a:tblPr firstRow="1" bandRow="1"/>
              <a:tblGrid>
                <a:gridCol w="273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4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4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5325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75</a:t>
                      </a:r>
                      <a:endParaRPr lang="th-TH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5325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คะแนนปี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2565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5325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350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94F9EA1-711E-CDAB-AA5B-5CA3F0CE5FF6}"/>
              </a:ext>
            </a:extLst>
          </p:cNvPr>
          <p:cNvSpPr/>
          <p:nvPr/>
        </p:nvSpPr>
        <p:spPr>
          <a:xfrm>
            <a:off x="1929448" y="1563079"/>
            <a:ext cx="8267887" cy="370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กลุ่มที่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ส่วนราชการที่มีคะแนนผลการประเมินในปีงบประมาณ พ.ศ.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2565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ต่ำกว่า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350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คะแนน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39B8472-40A6-CFB5-8C21-26ABF69CCE3E}"/>
              </a:ext>
            </a:extLst>
          </p:cNvPr>
          <p:cNvSpPr/>
          <p:nvPr/>
        </p:nvSpPr>
        <p:spPr>
          <a:xfrm rot="5400000">
            <a:off x="1738530" y="1647257"/>
            <a:ext cx="199073" cy="173526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4B3BD15-4DC4-0A05-4BE8-7848EB207828}"/>
              </a:ext>
            </a:extLst>
          </p:cNvPr>
          <p:cNvGraphicFramePr>
            <a:graphicFrameLocks noGrp="1"/>
          </p:cNvGraphicFramePr>
          <p:nvPr/>
        </p:nvGraphicFramePr>
        <p:xfrm>
          <a:off x="1994661" y="3181853"/>
          <a:ext cx="8202675" cy="735748"/>
        </p:xfrm>
        <a:graphic>
          <a:graphicData uri="http://schemas.openxmlformats.org/drawingml/2006/table">
            <a:tbl>
              <a:tblPr firstRow="1" bandRow="1"/>
              <a:tblGrid>
                <a:gridCol w="273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4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4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5325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50</a:t>
                      </a:r>
                      <a:endParaRPr lang="th-TH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5325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คะแนนปี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65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5325" algn="l"/>
                        </a:tabLst>
                        <a:defRPr/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คะแนนปี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65 + </a:t>
                      </a: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%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9624E50-F765-39FB-11AF-C31005992DAA}"/>
              </a:ext>
            </a:extLst>
          </p:cNvPr>
          <p:cNvGraphicFramePr>
            <a:graphicFrameLocks noGrp="1"/>
          </p:cNvGraphicFramePr>
          <p:nvPr/>
        </p:nvGraphicFramePr>
        <p:xfrm>
          <a:off x="1994660" y="4437575"/>
          <a:ext cx="8202675" cy="735748"/>
        </p:xfrm>
        <a:graphic>
          <a:graphicData uri="http://schemas.openxmlformats.org/drawingml/2006/table">
            <a:tbl>
              <a:tblPr firstRow="1" bandRow="1"/>
              <a:tblGrid>
                <a:gridCol w="273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4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4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695325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695325" algn="l"/>
                        </a:tabLst>
                        <a:defRPr/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คะแนนปี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5325" algn="l"/>
                        </a:tabLst>
                        <a:defRPr/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คะแนนปี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65 + </a:t>
                      </a: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%</a:t>
                      </a:r>
                      <a:endParaRPr lang="th-TH" sz="18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642A197-3DB8-C592-41BB-020B2F4D9912}"/>
              </a:ext>
            </a:extLst>
          </p:cNvPr>
          <p:cNvGraphicFramePr>
            <a:graphicFrameLocks noGrp="1"/>
          </p:cNvGraphicFramePr>
          <p:nvPr/>
        </p:nvGraphicFramePr>
        <p:xfrm>
          <a:off x="1994660" y="5693298"/>
          <a:ext cx="8202675" cy="727556"/>
        </p:xfrm>
        <a:graphic>
          <a:graphicData uri="http://schemas.openxmlformats.org/drawingml/2006/table">
            <a:tbl>
              <a:tblPr firstRow="1" bandRow="1"/>
              <a:tblGrid>
                <a:gridCol w="273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4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4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5325" algn="l"/>
                        </a:tabLst>
                        <a:defRPr/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5325" algn="l"/>
                        </a:tabLst>
                        <a:defRPr/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คะแนนปี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2565 + 445)/2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5325" algn="l"/>
                        </a:tabLst>
                        <a:defRPr/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คะแนนปี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65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05D7630-5D70-C7A7-45E9-E385896720F0}"/>
              </a:ext>
            </a:extLst>
          </p:cNvPr>
          <p:cNvSpPr/>
          <p:nvPr/>
        </p:nvSpPr>
        <p:spPr>
          <a:xfrm>
            <a:off x="1929448" y="2799904"/>
            <a:ext cx="8267887" cy="370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กลุ่มที่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ส่วนราชการที่มีคะแนนผลการประเมินในปีงบประมาณ พ.ศ.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2565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ตั้งแต่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0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แต่น้อยกว่า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400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คะแนน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81B9C81A-D335-173C-608D-FB5773C134AF}"/>
              </a:ext>
            </a:extLst>
          </p:cNvPr>
          <p:cNvSpPr/>
          <p:nvPr/>
        </p:nvSpPr>
        <p:spPr>
          <a:xfrm rot="5400000">
            <a:off x="1738530" y="2884082"/>
            <a:ext cx="199073" cy="173526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2A5E97-3CD9-7EAF-FAA7-0F0C6C7FBE1B}"/>
              </a:ext>
            </a:extLst>
          </p:cNvPr>
          <p:cNvSpPr/>
          <p:nvPr/>
        </p:nvSpPr>
        <p:spPr>
          <a:xfrm>
            <a:off x="1929448" y="4058190"/>
            <a:ext cx="8267887" cy="370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กลุ่มที่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ส่วนราชการที่มีคะแนนผลการประเมินในปีงบประมาณ พ.ศ.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2565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ตั้งแต่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400 - 450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คะแนน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ED28F4B-14D8-68AB-8B95-34E13ADABBF3}"/>
              </a:ext>
            </a:extLst>
          </p:cNvPr>
          <p:cNvSpPr/>
          <p:nvPr/>
        </p:nvSpPr>
        <p:spPr>
          <a:xfrm rot="5400000">
            <a:off x="1738530" y="4142368"/>
            <a:ext cx="199073" cy="173526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106FEB-719A-7A02-1022-68452C47B669}"/>
              </a:ext>
            </a:extLst>
          </p:cNvPr>
          <p:cNvSpPr/>
          <p:nvPr/>
        </p:nvSpPr>
        <p:spPr>
          <a:xfrm>
            <a:off x="1929447" y="5313865"/>
            <a:ext cx="8267887" cy="370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กลุ่มที่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ส่วนราชการที่มีคะแนนผลการประเมินในปีงบประมาณ พ.ศ.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2565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มากกว่า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450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คะแนน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D5EFC296-AB55-4B68-3980-CBD1216FDC35}"/>
              </a:ext>
            </a:extLst>
          </p:cNvPr>
          <p:cNvSpPr/>
          <p:nvPr/>
        </p:nvSpPr>
        <p:spPr>
          <a:xfrm rot="5400000">
            <a:off x="1738530" y="5398043"/>
            <a:ext cx="199073" cy="173526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AB187-FFD2-B018-982F-FE2380E256DD}"/>
              </a:ext>
            </a:extLst>
          </p:cNvPr>
          <p:cNvSpPr txBox="1"/>
          <p:nvPr/>
        </p:nvSpPr>
        <p:spPr>
          <a:xfrm>
            <a:off x="9064050" y="346339"/>
            <a:ext cx="1954381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แก้ไข ณ วันที่ </a:t>
            </a:r>
            <a:r>
              <a:rPr lang="en-US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17 </a:t>
            </a:r>
            <a:r>
              <a:rPr 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</a:t>
            </a:r>
            <a:r>
              <a:rPr lang="en-US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</a:p>
        </p:txBody>
      </p:sp>
    </p:spTree>
    <p:extLst>
      <p:ext uri="{BB962C8B-B14F-4D97-AF65-F5344CB8AC3E}">
        <p14:creationId xmlns:p14="http://schemas.microsoft.com/office/powerpoint/2010/main" val="1382697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930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081" y="-15861"/>
            <a:ext cx="9738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2.2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การประเมินสถานะของหน่วยงานในการเป็นระบบราชการ 4.0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 4.0)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6F20411-A915-3D53-D61E-57C3B4BE72DC}"/>
              </a:ext>
            </a:extLst>
          </p:cNvPr>
          <p:cNvGrpSpPr/>
          <p:nvPr/>
        </p:nvGrpSpPr>
        <p:grpSpPr>
          <a:xfrm>
            <a:off x="10638005" y="31427"/>
            <a:ext cx="1107285" cy="676140"/>
            <a:chOff x="12240606" y="1307654"/>
            <a:chExt cx="1107285" cy="615553"/>
          </a:xfrm>
        </p:grpSpPr>
        <p:pic>
          <p:nvPicPr>
            <p:cNvPr id="15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2BA00D90-BF41-D336-C012-4D72B58D8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24E2FCCB-9046-9627-D0A8-2B6824B676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15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D2CA62B-54F7-8B39-5458-C4D231721152}"/>
              </a:ext>
            </a:extLst>
          </p:cNvPr>
          <p:cNvSpPr/>
          <p:nvPr/>
        </p:nvSpPr>
        <p:spPr>
          <a:xfrm>
            <a:off x="253740" y="768012"/>
            <a:ext cx="11360506" cy="1872692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5113" marR="0" lvl="0" indent="-17621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en-US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</a:t>
            </a:r>
            <a:r>
              <a:rPr kumimoji="0" lang="th-TH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4.0</a:t>
            </a:r>
            <a:r>
              <a:rPr kumimoji="0" lang="th-TH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คือ เครื่องมือการประเมินระบบการบริหารของส่วนราชการในเชิงบูรณาการ เพื่อเชื่อมโยงยุทธศาสตร์ของส่วนราชการกับเป้าหมาย และทิศทางการพัฒนาของประเทศ โดยมีวัตถุประสงค์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เพื่อเป็นแนวทางให้ส่วนราชการพัฒนาไปสู่ระบบราชการ 4.0 เพื่อประเมินความสามารถในการบริหารจัดการภายในหน่วยงานและความพยายามของส่วนราชการในการขับเคลื่อนงานให้บรรลุเป้าหมายอย่างยั่งยืน</a:t>
            </a:r>
            <a:endParaRPr kumimoji="0" lang="en-US" sz="1800" b="0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5113" marR="0" lvl="0" indent="-17621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พิจารณาจากความสามารถในการพัฒนาการดำเนินงานเพื่อยกระดับผลการประเมินสถานะการเป็นระบบราชการ 4.0 (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 4.0)</a:t>
            </a:r>
          </a:p>
          <a:p>
            <a:pPr marL="265113" marR="0" lvl="0" indent="-17621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พิจารณาจากผลการประเมินสถานะการเป็นระบบราชการ 4.0 (</a:t>
            </a:r>
            <a:r>
              <a:rPr kumimoji="0" lang="en-US" sz="18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 4.0) </a:t>
            </a:r>
            <a:r>
              <a:rPr kumimoji="0" lang="th-TH" sz="18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ซึ่งเป็นคะแนนเฉลี่ยในภาพรวมทั้ง 7 หมวด ประกอบด้วย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หมวด 1 การนำองค์การ หมวด 2 การวางแผนเชิงยุทธศาสตร์ หมวด 3 การให้ความสำคัญกับผู้รับบริการและผู้มีส่วนได้ส่วนเสีย หมวด 4  การวัด การวิเคราะห์และการจัดการความรู้  หมวด 5 การมุ่งเน้นบุคลากร หมวด 6 การมุ่งเน้นระบบปฏิบัติการ และ หมวด 7 ผลลัพธ์การดำเนินการ</a:t>
            </a:r>
            <a:endParaRPr kumimoji="0" lang="en-US" sz="1800" b="1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92E8F0-7518-C4BE-68E0-C2EC5D4CCF3F}"/>
              </a:ext>
            </a:extLst>
          </p:cNvPr>
          <p:cNvSpPr txBox="1"/>
          <p:nvPr/>
        </p:nvSpPr>
        <p:spPr>
          <a:xfrm>
            <a:off x="253740" y="3018940"/>
            <a:ext cx="160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เกณฑ์การประเมิน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9B1C318-7FD7-29DE-0741-2FFF9460E6A3}"/>
              </a:ext>
            </a:extLst>
          </p:cNvPr>
          <p:cNvGraphicFramePr>
            <a:graphicFrameLocks noGrp="1"/>
          </p:cNvGraphicFramePr>
          <p:nvPr/>
        </p:nvGraphicFramePr>
        <p:xfrm>
          <a:off x="253740" y="3381025"/>
          <a:ext cx="11794245" cy="1784269"/>
        </p:xfrm>
        <a:graphic>
          <a:graphicData uri="http://schemas.openxmlformats.org/drawingml/2006/table">
            <a:tbl>
              <a:tblPr firstRow="1" bandRow="1"/>
              <a:tblGrid>
                <a:gridCol w="3931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1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1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39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051">
                <a:tc>
                  <a:txBody>
                    <a:bodyPr/>
                    <a:lstStyle/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400" b="1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400" b="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422">
                <a:tc gridSpan="3"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เป้าหมายการดำเนินงาน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เดือน (ต.ค.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65 – </a:t>
                      </a: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มี.ค.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66) :  </a:t>
                      </a: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ส่วนราชการกำหนดค่าเป้าหมายรอบ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เดือน ตามที่ส่วนราชการวางแผนการดำเนินการไว้</a:t>
                      </a:r>
                      <a:endParaRPr lang="th-TH" sz="1600" b="0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6213" marR="0" lvl="0" indent="-176213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b="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40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2258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6FE9873-E755-05FF-AA92-58E5E2CB8D77}"/>
              </a:ext>
            </a:extLst>
          </p:cNvPr>
          <p:cNvSpPr txBox="1"/>
          <p:nvPr/>
        </p:nvSpPr>
        <p:spPr>
          <a:xfrm>
            <a:off x="2888984" y="3937004"/>
            <a:ext cx="68128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เกณฑ์การประเมินเป็นไปตามที่สำนักงาน </a:t>
            </a:r>
            <a:r>
              <a:rPr kumimoji="0" lang="th-TH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กำหนด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05C3BA-E6A8-EDD8-A572-B28839552BB5}"/>
              </a:ext>
            </a:extLst>
          </p:cNvPr>
          <p:cNvSpPr txBox="1"/>
          <p:nvPr/>
        </p:nvSpPr>
        <p:spPr>
          <a:xfrm>
            <a:off x="8640837" y="339966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emplate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0851FBA-660C-D115-5AEB-E2AAF5CE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523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1656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6B7B37-EEC1-ACA4-E6BC-B155FD719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49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346C50D-2375-598A-8805-4BE46DDA0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581493"/>
              </p:ext>
            </p:extLst>
          </p:nvPr>
        </p:nvGraphicFramePr>
        <p:xfrm>
          <a:off x="0" y="1408275"/>
          <a:ext cx="12191999" cy="4714564"/>
        </p:xfrm>
        <a:graphic>
          <a:graphicData uri="http://schemas.openxmlformats.org/drawingml/2006/table">
            <a:tbl>
              <a:tblPr firstRow="1" bandRow="1"/>
              <a:tblGrid>
                <a:gridCol w="2746703">
                  <a:extLst>
                    <a:ext uri="{9D8B030D-6E8A-4147-A177-3AD203B41FA5}">
                      <a16:colId xmlns:a16="http://schemas.microsoft.com/office/drawing/2014/main" val="4157933751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2719423431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1227058708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2692183399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382496932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2946498359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3597604801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3460179179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1348154964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1480147805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1129500882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3521787697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1505461316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1548146885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1804470080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1534411761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763555762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1758710055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3759387233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4008090804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3375885500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4214607939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2116793781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1908050425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77733234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134858395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1767011451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2963971467"/>
                    </a:ext>
                  </a:extLst>
                </a:gridCol>
                <a:gridCol w="337332">
                  <a:extLst>
                    <a:ext uri="{9D8B030D-6E8A-4147-A177-3AD203B41FA5}">
                      <a16:colId xmlns:a16="http://schemas.microsoft.com/office/drawing/2014/main" val="2805594436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  <a:tabLst/>
                      </a:pPr>
                      <a:r>
                        <a:rPr lang="th-TH" sz="20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การดำเนินงานของส่วนราชการ</a:t>
                      </a:r>
                      <a:endParaRPr lang="en-US" sz="2000" b="1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grid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70000"/>
                        </a:lnSpc>
                      </a:pPr>
                      <a:r>
                        <a:rPr lang="th-TH" sz="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grid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900" b="1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พ.ย. 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W2</a:t>
                      </a:r>
                      <a:endParaRPr lang="en-US" sz="9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 </a:t>
                      </a:r>
                      <a:r>
                        <a:rPr lang="en-US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 </a:t>
                      </a:r>
                      <a:r>
                        <a:rPr lang="en-US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 </a:t>
                      </a:r>
                      <a:r>
                        <a:rPr lang="en-US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 </a:t>
                      </a:r>
                      <a:r>
                        <a:rPr lang="en-US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</a:t>
                      </a: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 </a:t>
                      </a:r>
                      <a:r>
                        <a:rPr lang="en-US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 </a:t>
                      </a:r>
                      <a:r>
                        <a:rPr lang="en-US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 </a:t>
                      </a:r>
                      <a:r>
                        <a:rPr lang="en-US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 </a:t>
                      </a:r>
                      <a:r>
                        <a:rPr lang="en-US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</a:t>
                      </a:r>
                      <a:endParaRPr lang="en-US" sz="900" b="1" spc="-1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900" b="1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b="1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 </a:t>
                      </a:r>
                      <a:r>
                        <a:rPr lang="en-US" sz="900" b="1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b="1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 </a:t>
                      </a:r>
                      <a:r>
                        <a:rPr lang="en-US" sz="900" b="1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9872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endParaRPr lang="en-US" sz="14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70000"/>
                        </a:lnSpc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W5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70000"/>
                        </a:lnSpc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70000"/>
                        </a:lnSpc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W2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70000"/>
                        </a:lnSpc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70000"/>
                        </a:lnSpc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70000"/>
                        </a:lnSpc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70000"/>
                        </a:lnSpc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70000"/>
                        </a:lnSpc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70000"/>
                        </a:lnSpc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70000"/>
                        </a:lnSpc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70000"/>
                        </a:lnSpc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70000"/>
                        </a:lnSpc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70000"/>
                        </a:lnSpc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70000"/>
                        </a:lnSpc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70000"/>
                        </a:lnSpc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70000"/>
                        </a:lnSpc>
                      </a:pPr>
                      <a:endParaRPr lang="en-US" sz="12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581134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05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05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 ก.พ.ร. ชี้แจงกรอบการประเมินฯ แก่ส่วนราชการ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50" b="1" spc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998650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12713" marR="0" lvl="0" indent="-112713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 ก.พ.ร. แจ้งส่วนราชการ ทบทวนเป้าหมาย </a:t>
                      </a:r>
                      <a:r>
                        <a:rPr lang="en-US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SKPI </a:t>
                      </a:r>
                      <a:r>
                        <a:rPr lang="th-TH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และส่งกลับ สำนักงาน </a:t>
                      </a:r>
                      <a:r>
                        <a:rPr lang="th-TH" sz="1050" b="1" spc="0" baseline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ภายใน </a:t>
                      </a:r>
                      <a:r>
                        <a:rPr lang="en-US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ก.ค. </a:t>
                      </a:r>
                      <a:r>
                        <a:rPr lang="en-US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  <a:endParaRPr lang="th-TH" sz="1050" b="1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b="1" spc="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50" b="1" spc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b="1" spc="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216602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 ก.พ.ร. จัดคลินิกให้คำปรึกษามาตรการปรับปรุง</a:t>
                      </a:r>
                      <a:endParaRPr lang="en-US" sz="1050" b="1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</a:t>
                      </a:r>
                      <a:r>
                        <a:rPr lang="th-TH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ประสิทธิภาพแก่ส่วนราชการ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b="1" spc="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05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05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05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7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330467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12713" indent="-112713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คณะกรรมการกำกับการประเมินผลการปฏิบัติราชการฯ กระทรวง</a:t>
                      </a:r>
                      <a:r>
                        <a:rPr lang="en-US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พิจารณากำหนดตัวชี้วัด และจัดส่งให้สำนักงาน ก.พ.ร.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317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342900" rtl="0" eaLnBrk="1" fontAlgn="t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03225" algn="l"/>
                        </a:tabLst>
                        <a:defRPr/>
                      </a:pPr>
                      <a:r>
                        <a:rPr lang="en-US" sz="105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05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 ก.พ.ร. ชี้แจงกรอบการประเมินฯ แก่ส่วนราชการ</a:t>
                      </a:r>
                      <a:r>
                        <a:rPr lang="en-US" sz="105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05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ครั้งที่ </a:t>
                      </a:r>
                      <a:r>
                        <a:rPr lang="en-US" sz="105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05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050" b="1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342900" rtl="0" eaLnBrk="1" fontAlgn="t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03225" algn="l"/>
                        </a:tabLst>
                        <a:defRPr/>
                      </a:pPr>
                      <a:r>
                        <a:rPr lang="en-US" sz="105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</a:t>
                      </a:r>
                      <a:r>
                        <a:rPr lang="th-TH" sz="105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องค์ประกอบที่ </a:t>
                      </a:r>
                      <a:r>
                        <a:rPr lang="en-US" sz="1050" b="1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1050" b="1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50" spc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254235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12713" marR="0" lvl="0" indent="-112713" algn="l" defTabSz="342900" rtl="0" eaLnBrk="1" fontAlgn="t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03225" algn="l"/>
                        </a:tabLst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kumimoji="0" lang="th-TH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สำนักงาน ก.พ.ร. เสนอ อ.ก.พ.ร.</a:t>
                      </a: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ประเมินฯ เพื่อพิจารณา </a:t>
                      </a:r>
                      <a:endParaRPr kumimoji="0" lang="en-US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12713" marR="0" lvl="0" indent="-112713" algn="l" defTabSz="342900" rtl="0" eaLnBrk="1" fontAlgn="t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03225" algn="l"/>
                        </a:tabLst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</a:t>
                      </a:r>
                      <a:r>
                        <a:rPr kumimoji="0" lang="th-TH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ให้ความเห็นชอบตัวชี้วัดส่วนราชการ และจังหวัด</a:t>
                      </a:r>
                      <a:endParaRPr lang="th-TH" sz="1050" b="1" spc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5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50" spc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931732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12713" indent="-112713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050" b="1" spc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</a:t>
                      </a:r>
                      <a:r>
                        <a:rPr lang="th-TH" sz="1050" b="1" spc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05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สรุปตัวชี้วัดกระทรวง และความเห็น อ.ก.พ.ร.ฯ เสนอรองนายกรัฐมนตรี / รัฐมนตรีที่กำกับดูแล พร้อมแจ้งกระทรวง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924378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05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</a:t>
                      </a:r>
                      <a:r>
                        <a:rPr lang="th-TH" sz="105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ส่วนราชการ (กระทรวง &amp; กรม) ยืนยันข้อมูลตัวชี้วัดตาม</a:t>
                      </a:r>
                    </a:p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th-TH" sz="105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มาตรการปรับปรุงฯ ส่งสำนักงาน ก.พ.ร.</a:t>
                      </a:r>
                      <a:r>
                        <a:rPr lang="en-US" sz="105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05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ทั้ง </a:t>
                      </a:r>
                      <a:r>
                        <a:rPr lang="en-US" sz="105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th-TH" sz="105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องค์ประกอบ</a:t>
                      </a:r>
                      <a:endParaRPr lang="en-US" sz="1050" b="1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403663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12713" indent="-112713">
                        <a:lnSpc>
                          <a:spcPct val="80000"/>
                        </a:lnSpc>
                        <a:buClr>
                          <a:schemeClr val="accent2">
                            <a:lumMod val="75000"/>
                          </a:schemeClr>
                        </a:buClr>
                        <a:buFont typeface="+mj-lt"/>
                        <a:buNone/>
                      </a:pPr>
                      <a:r>
                        <a:rPr lang="en-US" sz="1050" b="1" spc="-1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</a:t>
                      </a:r>
                      <a:r>
                        <a:rPr lang="th-TH" sz="1050" b="1" spc="-1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ส่วนราชการ (กระทรวง &amp; กรม)</a:t>
                      </a:r>
                      <a:r>
                        <a:rPr lang="en-US" sz="1050" b="1" spc="-1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050" b="1" spc="-1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รายงานความก้าวหน้า</a:t>
                      </a:r>
                      <a:endParaRPr lang="en-US" sz="1050" b="1" spc="-10" baseline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112713" indent="-112713">
                        <a:lnSpc>
                          <a:spcPct val="80000"/>
                        </a:lnSpc>
                        <a:buClr>
                          <a:schemeClr val="accent2">
                            <a:lumMod val="75000"/>
                          </a:schemeClr>
                        </a:buClr>
                        <a:buFont typeface="+mj-lt"/>
                        <a:buNone/>
                      </a:pPr>
                      <a:r>
                        <a:rPr lang="en-US" sz="1050" b="1" spc="-1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</a:t>
                      </a:r>
                      <a:r>
                        <a:rPr lang="th-TH" sz="1050" b="1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ผ่านระบบ </a:t>
                      </a:r>
                      <a:r>
                        <a:rPr lang="en-US" sz="1050" b="1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e-SAR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746735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12713" marR="0" lvl="0" indent="-112713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>
                            <a:lumMod val="75000"/>
                          </a:schemeClr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50" b="1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 </a:t>
                      </a:r>
                      <a:r>
                        <a:rPr lang="th-TH" sz="1050" b="1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คณะกรรมการกำกับฯ ส่วนราชการพิจารณาคำขอเปลี่ยนแปลงรายละเอียดตัวชี้วัด (ถ้ามี)</a:t>
                      </a:r>
                      <a:endParaRPr lang="en-US" sz="1050" b="1" spc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497956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12713" indent="-112713">
                        <a:lnSpc>
                          <a:spcPct val="80000"/>
                        </a:lnSpc>
                        <a:buClr>
                          <a:schemeClr val="accent2">
                            <a:lumMod val="75000"/>
                          </a:schemeClr>
                        </a:buClr>
                        <a:buFont typeface="+mj-lt"/>
                        <a:buNone/>
                      </a:pPr>
                      <a:r>
                        <a:rPr lang="en-US" sz="1050" b="1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 </a:t>
                      </a:r>
                      <a:r>
                        <a:rPr lang="th-TH" sz="1050" b="1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 (กระทรวง &amp; กรม) รายงานผล การดำเนินงาน </a:t>
                      </a:r>
                      <a:endParaRPr lang="en-US" sz="1050" b="1" spc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112713" indent="-112713">
                        <a:lnSpc>
                          <a:spcPct val="80000"/>
                        </a:lnSpc>
                        <a:buClr>
                          <a:schemeClr val="accent2">
                            <a:lumMod val="75000"/>
                          </a:schemeClr>
                        </a:buClr>
                        <a:buFont typeface="+mj-lt"/>
                        <a:buNone/>
                      </a:pPr>
                      <a:r>
                        <a:rPr lang="en-US" sz="1050" b="1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</a:t>
                      </a:r>
                      <a:r>
                        <a:rPr lang="th-TH" sz="1050" b="1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รอบ 12 เดือน ผ่านระบบ </a:t>
                      </a:r>
                      <a:r>
                        <a:rPr lang="en-US" sz="1050" b="1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e-SAR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962149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12713" marR="0" lvl="0" indent="-112713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50" b="1" u="none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 </a:t>
                      </a:r>
                      <a:r>
                        <a:rPr lang="th-TH" sz="1050" b="1" u="none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เลขาธิการ </a:t>
                      </a:r>
                      <a:r>
                        <a:rPr lang="th-TH" sz="1050" b="1" u="none" spc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050" b="1" u="none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ประเมิน (เบื้องต้น) เสนอรองนายกรัฐมนตรี / รัฐมนตรี</a:t>
                      </a:r>
                      <a:r>
                        <a:rPr lang="en-US" sz="1050" b="1" u="none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050" b="1" u="none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(ส่วนราชการ </a:t>
                      </a:r>
                      <a:r>
                        <a:rPr lang="en-US" sz="1050" b="1" u="none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&amp; </a:t>
                      </a:r>
                      <a:r>
                        <a:rPr lang="th-TH" sz="1050" b="1" u="none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430972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Clr>
                          <a:schemeClr val="accent2">
                            <a:lumMod val="75000"/>
                          </a:schemeClr>
                        </a:buClr>
                        <a:buFont typeface="+mj-lt"/>
                        <a:buNone/>
                      </a:pPr>
                      <a:r>
                        <a:rPr lang="en-US" sz="1050" b="1" u="none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 </a:t>
                      </a:r>
                      <a:r>
                        <a:rPr lang="th-TH" sz="1050" b="1" u="none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นายกรัฐมนตรีรับทราบผลประเมิน (ส่วนราชการ </a:t>
                      </a:r>
                      <a:r>
                        <a:rPr lang="en-US" sz="1050" b="1" u="none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&amp; </a:t>
                      </a:r>
                      <a:r>
                        <a:rPr lang="th-TH" sz="1050" b="1" u="none" spc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0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8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117203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501F046-0AC2-0D6F-4D75-256A0F4A647B}"/>
              </a:ext>
            </a:extLst>
          </p:cNvPr>
          <p:cNvCxnSpPr>
            <a:cxnSpLocks/>
          </p:cNvCxnSpPr>
          <p:nvPr/>
        </p:nvCxnSpPr>
        <p:spPr>
          <a:xfrm>
            <a:off x="3178457" y="2919662"/>
            <a:ext cx="2228058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01EF5EA-F155-4055-D191-BC1ED71E4284}"/>
              </a:ext>
            </a:extLst>
          </p:cNvPr>
          <p:cNvCxnSpPr>
            <a:cxnSpLocks/>
          </p:cNvCxnSpPr>
          <p:nvPr/>
        </p:nvCxnSpPr>
        <p:spPr>
          <a:xfrm>
            <a:off x="3178457" y="2540490"/>
            <a:ext cx="1912372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591DFDA-F84E-0C3D-F080-062A0B1C9FB2}"/>
              </a:ext>
            </a:extLst>
          </p:cNvPr>
          <p:cNvSpPr txBox="1"/>
          <p:nvPr/>
        </p:nvSpPr>
        <p:spPr>
          <a:xfrm>
            <a:off x="0" y="922348"/>
            <a:ext cx="11612134" cy="411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2400" b="1" spc="-2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spc="-2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ปฏิทินการติดตามและประเมินผลส่วนราชการตามมาตรการปรับปรุงประสิทธิภาพในการปฏิบัติราชการ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 256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endParaRPr 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13B5D8-9FCC-DADA-C0D4-CDC39523F989}"/>
              </a:ext>
            </a:extLst>
          </p:cNvPr>
          <p:cNvSpPr txBox="1"/>
          <p:nvPr/>
        </p:nvSpPr>
        <p:spPr>
          <a:xfrm>
            <a:off x="450311" y="186032"/>
            <a:ext cx="104039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742950" indent="-285750">
              <a:defRPr sz="2200" b="1"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latin typeface="Arial" pitchFamily="34" charset="0"/>
                <a:cs typeface="Tahoma" pitchFamily="34" charset="0"/>
              </a:defRPr>
            </a:lvl9pPr>
          </a:lstStyle>
          <a:p>
            <a:r>
              <a:rPr lang="th-TH" dirty="0"/>
              <a:t>แผนการดำเนินงานการประเมินส่วนราชการฯ ประจำปีงบประมาณ พ.ศ. 256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97143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A853DA9-C1DA-A662-B929-08F221638A2E}"/>
              </a:ext>
            </a:extLst>
          </p:cNvPr>
          <p:cNvSpPr/>
          <p:nvPr/>
        </p:nvSpPr>
        <p:spPr>
          <a:xfrm>
            <a:off x="63060" y="914402"/>
            <a:ext cx="12070080" cy="5897880"/>
          </a:xfrm>
          <a:prstGeom prst="roundRect">
            <a:avLst>
              <a:gd name="adj" fmla="val 4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39BD5C-8D87-45C0-8126-AF47C0AA03E0}"/>
              </a:ext>
            </a:extLst>
          </p:cNvPr>
          <p:cNvSpPr txBox="1"/>
          <p:nvPr/>
        </p:nvSpPr>
        <p:spPr>
          <a:xfrm>
            <a:off x="10612058" y="6461059"/>
            <a:ext cx="1381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F372EEC-40B1-1EBE-E4F1-B34BA6EA4796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343979" y="160707"/>
            <a:ext cx="10446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การขับเคลื่อน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ปีงบประมาณ พ.ศ.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2564 -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</a:p>
        </p:txBody>
      </p:sp>
      <p:grpSp>
        <p:nvGrpSpPr>
          <p:cNvPr id="6" name="그룹 7">
            <a:extLst>
              <a:ext uri="{FF2B5EF4-FFF2-40B4-BE49-F238E27FC236}">
                <a16:creationId xmlns:a16="http://schemas.microsoft.com/office/drawing/2014/main" id="{722F4B7C-8F59-3E76-18C4-3ED702D3B6B4}"/>
              </a:ext>
            </a:extLst>
          </p:cNvPr>
          <p:cNvGrpSpPr/>
          <p:nvPr/>
        </p:nvGrpSpPr>
        <p:grpSpPr>
          <a:xfrm>
            <a:off x="196271" y="1818853"/>
            <a:ext cx="4578260" cy="1953455"/>
            <a:chOff x="952156" y="-751800"/>
            <a:chExt cx="5085360" cy="195345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BE7973-0132-D6AE-E711-CC45E08B61CD}"/>
                </a:ext>
              </a:extLst>
            </p:cNvPr>
            <p:cNvSpPr txBox="1"/>
            <p:nvPr/>
          </p:nvSpPr>
          <p:spPr>
            <a:xfrm>
              <a:off x="1525025" y="369311"/>
              <a:ext cx="4512491" cy="832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000" b="1" i="0" u="none" strike="noStrike" kern="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การดำเนินการเพื่อ</a:t>
              </a:r>
              <a:r>
                <a:rPr kumimoji="0" lang="th-TH" altLang="ko-KR" sz="2000" b="1" i="0" u="none" strike="noStrike" kern="0" cap="none" spc="-3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ยกระดับงานบริการ</a:t>
              </a:r>
              <a:r>
                <a:rPr kumimoji="0" lang="th-TH" altLang="ko-KR" sz="2000" b="1" i="0" u="none" strike="noStrike" kern="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ของส่วนราชการ</a:t>
              </a:r>
              <a:br>
                <a:rPr kumimoji="0" lang="th-TH" altLang="ko-KR" sz="2000" b="1" i="0" u="none" strike="noStrike" kern="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</a:br>
              <a:r>
                <a:rPr kumimoji="0" lang="th-TH" altLang="ko-KR" sz="2000" b="1" i="0" u="none" strike="noStrike" kern="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ไปสู่การให้บริการแบบออนไลน์ เพื่อลดภาระการเดินทาง</a:t>
              </a:r>
              <a:br>
                <a:rPr kumimoji="0" lang="th-TH" altLang="ko-KR" sz="2000" b="1" i="0" u="none" strike="noStrike" kern="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</a:br>
              <a:r>
                <a:rPr kumimoji="0" lang="th-TH" altLang="ko-KR" sz="2000" b="1" i="0" u="none" strike="noStrike" kern="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มาติดต่อราชการของประชาชน </a:t>
              </a:r>
              <a:endParaRPr kumimoji="0" lang="ko-KR" altLang="en-US" sz="2000" b="1" i="0" u="none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F42EDA-14A2-6514-9467-1E171A38399E}"/>
                </a:ext>
              </a:extLst>
            </p:cNvPr>
            <p:cNvSpPr txBox="1"/>
            <p:nvPr/>
          </p:nvSpPr>
          <p:spPr>
            <a:xfrm>
              <a:off x="952156" y="-751800"/>
              <a:ext cx="4439007" cy="69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สร้างนวัตกรรมในการปรับปรุง</a:t>
              </a:r>
              <a:br>
                <a:rPr kumimoji="0" lang="en-US" altLang="ko-K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</a:br>
              <a:r>
                <a:rPr kumimoji="0" lang="th-TH" altLang="ko-K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กระบวนงาน/การให้บริการ </a:t>
              </a:r>
              <a:r>
                <a:rPr kumimoji="0" lang="en-US" altLang="ko-K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e-Service</a:t>
              </a:r>
              <a:endParaRPr kumimoji="0" lang="ko-KR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560C1A4-AEA2-4682-0AC1-56F406C15156}"/>
                </a:ext>
              </a:extLst>
            </p:cNvPr>
            <p:cNvCxnSpPr>
              <a:cxnSpLocks/>
            </p:cNvCxnSpPr>
            <p:nvPr/>
          </p:nvCxnSpPr>
          <p:spPr>
            <a:xfrm>
              <a:off x="1047956" y="-96569"/>
              <a:ext cx="3638861" cy="0"/>
            </a:xfrm>
            <a:prstGeom prst="line">
              <a:avLst/>
            </a:prstGeom>
            <a:noFill/>
            <a:ln w="19050" cap="flat" cmpd="sng" algn="ctr">
              <a:solidFill>
                <a:srgbClr val="125AC4"/>
              </a:solidFill>
              <a:prstDash val="solid"/>
              <a:miter lim="800000"/>
              <a:headEnd type="none"/>
              <a:tailEnd type="oval"/>
            </a:ln>
            <a:effectLst/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99AB750-A8B6-2C6E-1E01-939D6A809F31}"/>
              </a:ext>
            </a:extLst>
          </p:cNvPr>
          <p:cNvSpPr txBox="1"/>
          <p:nvPr/>
        </p:nvSpPr>
        <p:spPr>
          <a:xfrm>
            <a:off x="282518" y="3611664"/>
            <a:ext cx="24224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การยกระดับ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6" name="Arrow: Chevron 45">
            <a:extLst>
              <a:ext uri="{FF2B5EF4-FFF2-40B4-BE49-F238E27FC236}">
                <a16:creationId xmlns:a16="http://schemas.microsoft.com/office/drawing/2014/main" id="{6AAD0890-65B9-6281-BA9D-B33E3E631499}"/>
              </a:ext>
            </a:extLst>
          </p:cNvPr>
          <p:cNvSpPr/>
          <p:nvPr/>
        </p:nvSpPr>
        <p:spPr>
          <a:xfrm>
            <a:off x="4316646" y="1022492"/>
            <a:ext cx="601831" cy="610208"/>
          </a:xfrm>
          <a:prstGeom prst="chevron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3E1A1D-CB3E-9682-B6B1-E69742A0BB7A}"/>
              </a:ext>
            </a:extLst>
          </p:cNvPr>
          <p:cNvSpPr txBox="1"/>
          <p:nvPr/>
        </p:nvSpPr>
        <p:spPr>
          <a:xfrm>
            <a:off x="4656036" y="1818853"/>
            <a:ext cx="3354531" cy="69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การขับเคลื่อนการให้บริการ </a:t>
            </a:r>
            <a:b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e-Service </a:t>
            </a:r>
            <a:r>
              <a:rPr kumimoji="0" lang="th-TH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ใน 2 ระดับ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582F91C-11D7-F7F5-2D09-73AE4DA65C7B}"/>
              </a:ext>
            </a:extLst>
          </p:cNvPr>
          <p:cNvSpPr txBox="1"/>
          <p:nvPr/>
        </p:nvSpPr>
        <p:spPr>
          <a:xfrm>
            <a:off x="5114766" y="2439656"/>
            <a:ext cx="2639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Performance Base</a:t>
            </a:r>
          </a:p>
        </p:txBody>
      </p:sp>
      <p:pic>
        <p:nvPicPr>
          <p:cNvPr id="52" name="Picture 2" descr="Digitization of business:8 advantages of the digital transformation">
            <a:extLst>
              <a:ext uri="{FF2B5EF4-FFF2-40B4-BE49-F238E27FC236}">
                <a16:creationId xmlns:a16="http://schemas.microsoft.com/office/drawing/2014/main" id="{348AA575-C7BB-A99A-D959-B1CD8D324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623" y="1873207"/>
            <a:ext cx="1160517" cy="61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78EA877-7962-D7A1-2308-8A71C97775DF}"/>
              </a:ext>
            </a:extLst>
          </p:cNvPr>
          <p:cNvSpPr txBox="1"/>
          <p:nvPr/>
        </p:nvSpPr>
        <p:spPr>
          <a:xfrm>
            <a:off x="5094340" y="3344672"/>
            <a:ext cx="303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มติ ครม.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สิงหาคม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3AAEA04-1AB5-D141-023B-31F59AFADD41}"/>
              </a:ext>
            </a:extLst>
          </p:cNvPr>
          <p:cNvSpPr txBox="1"/>
          <p:nvPr/>
        </p:nvSpPr>
        <p:spPr>
          <a:xfrm>
            <a:off x="5056275" y="3053335"/>
            <a:ext cx="3041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DB Helvethaica X 55 Regular" panose="02000506090000020004" pitchFamily="2" charset="-34"/>
              </a:rPr>
              <a:t>12 </a:t>
            </a:r>
            <a:r>
              <a:rPr kumimoji="0" lang="th-TH" sz="2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DB Helvethaica X 55 Regular" panose="02000506090000020004" pitchFamily="2" charset="-34"/>
              </a:rPr>
              <a:t>งานบริการ </a:t>
            </a:r>
            <a:r>
              <a:rPr kumimoji="0" lang="en-US" sz="2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Agenda </a:t>
            </a:r>
            <a:r>
              <a:rPr kumimoji="0" lang="th-TH" sz="2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DB Helvethaica X 55 Regular" panose="02000506090000020004" pitchFamily="2" charset="-34"/>
              </a:rPr>
              <a:t>สำคัญ</a:t>
            </a: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FD0B84F-976E-4D19-1674-5CEB2DEF7F14}"/>
              </a:ext>
            </a:extLst>
          </p:cNvPr>
          <p:cNvSpPr txBox="1"/>
          <p:nvPr/>
        </p:nvSpPr>
        <p:spPr>
          <a:xfrm>
            <a:off x="5180043" y="3938648"/>
            <a:ext cx="4631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Potential Base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90A4886-D3A7-8909-A9E3-93680AC8FA5E}"/>
              </a:ext>
            </a:extLst>
          </p:cNvPr>
          <p:cNvSpPr txBox="1"/>
          <p:nvPr/>
        </p:nvSpPr>
        <p:spPr>
          <a:xfrm>
            <a:off x="5185640" y="4408667"/>
            <a:ext cx="3180899" cy="63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งานบริการรายส่วนราชการ </a:t>
            </a:r>
            <a:r>
              <a:rPr kumimoji="0" lang="en-US" sz="24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24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th-TH" sz="24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ส่วนราชการเลือกมาพัฒนาเป็น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CB2C6B7-4155-96B8-0FB2-B8DD35A3FCC3}"/>
              </a:ext>
            </a:extLst>
          </p:cNvPr>
          <p:cNvSpPr txBox="1"/>
          <p:nvPr/>
        </p:nvSpPr>
        <p:spPr>
          <a:xfrm>
            <a:off x="1159668" y="765294"/>
            <a:ext cx="1467348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  <a:outerShdw blurRad="63500" sx="102000" sy="102000" algn="ctr" rotWithShape="0">
              <a:sysClr val="window" lastClr="FFFFFF">
                <a:alpha val="40000"/>
              </a:sys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bertus Extra Bold" panose="020E0802040304020204" pitchFamily="34" charset="0"/>
                <a:ea typeface="Tahoma" panose="020B0604030504040204" pitchFamily="34" charset="0"/>
                <a:cs typeface="Tahoma" pitchFamily="34" charset="0"/>
              </a:rPr>
              <a:t>64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D99F049-DBE6-5582-84F5-7E67CAAE76A5}"/>
              </a:ext>
            </a:extLst>
          </p:cNvPr>
          <p:cNvSpPr txBox="1"/>
          <p:nvPr/>
        </p:nvSpPr>
        <p:spPr>
          <a:xfrm>
            <a:off x="5376009" y="760763"/>
            <a:ext cx="1467348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  <a:outerShdw blurRad="63500" sx="102000" sy="102000" algn="ctr" rotWithShape="0">
              <a:sysClr val="window" lastClr="FFFFFF">
                <a:alpha val="40000"/>
              </a:sys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bertus Extra Bold" panose="020E0802040304020204" pitchFamily="34" charset="0"/>
                <a:ea typeface="Tahoma" panose="020B0604030504040204" pitchFamily="34" charset="0"/>
                <a:cs typeface="Tahoma" pitchFamily="34" charset="0"/>
              </a:rPr>
              <a:t>65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A53F6A9-79EA-D545-6FC1-2CF35B16886D}"/>
              </a:ext>
            </a:extLst>
          </p:cNvPr>
          <p:cNvSpPr txBox="1"/>
          <p:nvPr/>
        </p:nvSpPr>
        <p:spPr>
          <a:xfrm>
            <a:off x="9392660" y="760763"/>
            <a:ext cx="1467348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  <a:outerShdw blurRad="63500" sx="102000" sy="102000" algn="ctr" rotWithShape="0">
              <a:sysClr val="window" lastClr="FFFFFF">
                <a:alpha val="40000"/>
              </a:sys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bertus Extra Bold" panose="020E0802040304020204" pitchFamily="34" charset="0"/>
                <a:ea typeface="Tahoma" panose="020B0604030504040204" pitchFamily="34" charset="0"/>
                <a:cs typeface="Tahoma" pitchFamily="34" charset="0"/>
              </a:rPr>
              <a:t>66</a:t>
            </a:r>
          </a:p>
        </p:txBody>
      </p:sp>
      <p:sp>
        <p:nvSpPr>
          <p:cNvPr id="66" name="Arrow: Chevron 65">
            <a:extLst>
              <a:ext uri="{FF2B5EF4-FFF2-40B4-BE49-F238E27FC236}">
                <a16:creationId xmlns:a16="http://schemas.microsoft.com/office/drawing/2014/main" id="{C0B37B83-6D57-7DE0-740F-8B20F5B50EA1}"/>
              </a:ext>
            </a:extLst>
          </p:cNvPr>
          <p:cNvSpPr/>
          <p:nvPr/>
        </p:nvSpPr>
        <p:spPr>
          <a:xfrm>
            <a:off x="7959844" y="1011318"/>
            <a:ext cx="601831" cy="610208"/>
          </a:xfrm>
          <a:prstGeom prst="chevron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F9389DD-DCE1-B76D-CC36-A72D9C4D8D4C}"/>
              </a:ext>
            </a:extLst>
          </p:cNvPr>
          <p:cNvGrpSpPr/>
          <p:nvPr/>
        </p:nvGrpSpPr>
        <p:grpSpPr>
          <a:xfrm>
            <a:off x="211523" y="4050232"/>
            <a:ext cx="4595985" cy="2443732"/>
            <a:chOff x="434302" y="3004689"/>
            <a:chExt cx="3027599" cy="2246888"/>
          </a:xfrm>
        </p:grpSpPr>
        <p:sp>
          <p:nvSpPr>
            <p:cNvPr id="77" name="타원 21">
              <a:extLst>
                <a:ext uri="{FF2B5EF4-FFF2-40B4-BE49-F238E27FC236}">
                  <a16:creationId xmlns:a16="http://schemas.microsoft.com/office/drawing/2014/main" id="{869C83E0-582B-212F-CB2B-4211AFEA9A02}"/>
                </a:ext>
              </a:extLst>
            </p:cNvPr>
            <p:cNvSpPr/>
            <p:nvPr/>
          </p:nvSpPr>
          <p:spPr>
            <a:xfrm>
              <a:off x="1511277" y="3033481"/>
              <a:ext cx="1950624" cy="397134"/>
            </a:xfrm>
            <a:prstGeom prst="ellipse">
              <a:avLst/>
            </a:prstGeom>
            <a:solidFill>
              <a:sysClr val="windowText" lastClr="000000">
                <a:alpha val="27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78" name="타원 22">
              <a:extLst>
                <a:ext uri="{FF2B5EF4-FFF2-40B4-BE49-F238E27FC236}">
                  <a16:creationId xmlns:a16="http://schemas.microsoft.com/office/drawing/2014/main" id="{6D52F518-8E10-BBE7-B3B2-B2E93199FC0B}"/>
                </a:ext>
              </a:extLst>
            </p:cNvPr>
            <p:cNvSpPr/>
            <p:nvPr/>
          </p:nvSpPr>
          <p:spPr>
            <a:xfrm>
              <a:off x="1341249" y="3004689"/>
              <a:ext cx="138250" cy="333740"/>
            </a:xfrm>
            <a:prstGeom prst="ellipse">
              <a:avLst/>
            </a:prstGeom>
            <a:gradFill flip="none" rotWithShape="1">
              <a:gsLst>
                <a:gs pos="0">
                  <a:srgbClr val="5B9BD5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5B9BD5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5B9BD5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79" name="직사각형 23">
              <a:extLst>
                <a:ext uri="{FF2B5EF4-FFF2-40B4-BE49-F238E27FC236}">
                  <a16:creationId xmlns:a16="http://schemas.microsoft.com/office/drawing/2014/main" id="{D592E4AC-BD64-CAF6-4180-8BCA7383ADE2}"/>
                </a:ext>
              </a:extLst>
            </p:cNvPr>
            <p:cNvSpPr/>
            <p:nvPr/>
          </p:nvSpPr>
          <p:spPr>
            <a:xfrm>
              <a:off x="1270987" y="3171559"/>
              <a:ext cx="1913967" cy="52063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80" name="자유형 24">
              <a:extLst>
                <a:ext uri="{FF2B5EF4-FFF2-40B4-BE49-F238E27FC236}">
                  <a16:creationId xmlns:a16="http://schemas.microsoft.com/office/drawing/2014/main" id="{C35D20B3-F698-791C-3D28-F29B2AE841D3}"/>
                </a:ext>
              </a:extLst>
            </p:cNvPr>
            <p:cNvSpPr/>
            <p:nvPr/>
          </p:nvSpPr>
          <p:spPr>
            <a:xfrm>
              <a:off x="840670" y="3004689"/>
              <a:ext cx="589549" cy="687505"/>
            </a:xfrm>
            <a:custGeom>
              <a:avLst/>
              <a:gdLst>
                <a:gd name="connsiteX0" fmla="*/ 160248 w 961293"/>
                <a:gd name="connsiteY0" fmla="*/ 0 h 1207477"/>
                <a:gd name="connsiteX1" fmla="*/ 961293 w 961293"/>
                <a:gd name="connsiteY1" fmla="*/ 0 h 1207477"/>
                <a:gd name="connsiteX2" fmla="*/ 804301 w 961293"/>
                <a:gd name="connsiteY2" fmla="*/ 482079 h 1207477"/>
                <a:gd name="connsiteX3" fmla="*/ 802928 w 961293"/>
                <a:gd name="connsiteY3" fmla="*/ 533399 h 1207477"/>
                <a:gd name="connsiteX4" fmla="*/ 802480 w 961293"/>
                <a:gd name="connsiteY4" fmla="*/ 533399 h 1207477"/>
                <a:gd name="connsiteX5" fmla="*/ 802480 w 961293"/>
                <a:gd name="connsiteY5" fmla="*/ 550130 h 1207477"/>
                <a:gd name="connsiteX6" fmla="*/ 801046 w 961293"/>
                <a:gd name="connsiteY6" fmla="*/ 603739 h 1207477"/>
                <a:gd name="connsiteX7" fmla="*/ 802480 w 961293"/>
                <a:gd name="connsiteY7" fmla="*/ 657348 h 1207477"/>
                <a:gd name="connsiteX8" fmla="*/ 802480 w 961293"/>
                <a:gd name="connsiteY8" fmla="*/ 1207476 h 1207477"/>
                <a:gd name="connsiteX9" fmla="*/ 946236 w 961293"/>
                <a:gd name="connsiteY9" fmla="*/ 1207476 h 1207477"/>
                <a:gd name="connsiteX10" fmla="*/ 946236 w 961293"/>
                <a:gd name="connsiteY10" fmla="*/ 1201759 h 1207477"/>
                <a:gd name="connsiteX11" fmla="*/ 961293 w 961293"/>
                <a:gd name="connsiteY11" fmla="*/ 1207477 h 1207477"/>
                <a:gd name="connsiteX12" fmla="*/ 160248 w 961293"/>
                <a:gd name="connsiteY12" fmla="*/ 1207477 h 1207477"/>
                <a:gd name="connsiteX13" fmla="*/ 143757 w 961293"/>
                <a:gd name="connsiteY13" fmla="*/ 1201215 h 1207477"/>
                <a:gd name="connsiteX14" fmla="*/ 143757 w 961293"/>
                <a:gd name="connsiteY14" fmla="*/ 1207477 h 1207477"/>
                <a:gd name="connsiteX15" fmla="*/ 1 w 961293"/>
                <a:gd name="connsiteY15" fmla="*/ 1207477 h 1207477"/>
                <a:gd name="connsiteX16" fmla="*/ 1 w 961293"/>
                <a:gd name="connsiteY16" fmla="*/ 603776 h 1207477"/>
                <a:gd name="connsiteX17" fmla="*/ 0 w 961293"/>
                <a:gd name="connsiteY17" fmla="*/ 603739 h 1207477"/>
                <a:gd name="connsiteX18" fmla="*/ 1 w 961293"/>
                <a:gd name="connsiteY18" fmla="*/ 603701 h 1207477"/>
                <a:gd name="connsiteX19" fmla="*/ 1 w 961293"/>
                <a:gd name="connsiteY19" fmla="*/ 533400 h 1207477"/>
                <a:gd name="connsiteX20" fmla="*/ 1882 w 961293"/>
                <a:gd name="connsiteY20" fmla="*/ 533400 h 1207477"/>
                <a:gd name="connsiteX21" fmla="*/ 3255 w 961293"/>
                <a:gd name="connsiteY21" fmla="*/ 482079 h 1207477"/>
                <a:gd name="connsiteX22" fmla="*/ 160248 w 961293"/>
                <a:gd name="connsiteY22" fmla="*/ 0 h 120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1293" h="1207477">
                  <a:moveTo>
                    <a:pt x="160248" y="0"/>
                  </a:moveTo>
                  <a:lnTo>
                    <a:pt x="961293" y="0"/>
                  </a:lnTo>
                  <a:cubicBezTo>
                    <a:pt x="883825" y="0"/>
                    <a:pt x="819237" y="206990"/>
                    <a:pt x="804301" y="482079"/>
                  </a:cubicBezTo>
                  <a:lnTo>
                    <a:pt x="802928" y="533399"/>
                  </a:lnTo>
                  <a:lnTo>
                    <a:pt x="802480" y="533399"/>
                  </a:lnTo>
                  <a:lnTo>
                    <a:pt x="802480" y="550130"/>
                  </a:lnTo>
                  <a:lnTo>
                    <a:pt x="801046" y="603739"/>
                  </a:lnTo>
                  <a:lnTo>
                    <a:pt x="802480" y="657348"/>
                  </a:lnTo>
                  <a:lnTo>
                    <a:pt x="802480" y="1207476"/>
                  </a:lnTo>
                  <a:lnTo>
                    <a:pt x="946236" y="1207476"/>
                  </a:lnTo>
                  <a:lnTo>
                    <a:pt x="946236" y="1201759"/>
                  </a:lnTo>
                  <a:lnTo>
                    <a:pt x="961293" y="1207477"/>
                  </a:lnTo>
                  <a:lnTo>
                    <a:pt x="160248" y="1207477"/>
                  </a:lnTo>
                  <a:lnTo>
                    <a:pt x="143757" y="1201215"/>
                  </a:lnTo>
                  <a:lnTo>
                    <a:pt x="143757" y="1207477"/>
                  </a:lnTo>
                  <a:lnTo>
                    <a:pt x="1" y="1207477"/>
                  </a:lnTo>
                  <a:lnTo>
                    <a:pt x="1" y="603776"/>
                  </a:lnTo>
                  <a:lnTo>
                    <a:pt x="0" y="603739"/>
                  </a:lnTo>
                  <a:lnTo>
                    <a:pt x="1" y="603701"/>
                  </a:lnTo>
                  <a:lnTo>
                    <a:pt x="1" y="533400"/>
                  </a:lnTo>
                  <a:lnTo>
                    <a:pt x="1882" y="533400"/>
                  </a:lnTo>
                  <a:lnTo>
                    <a:pt x="3255" y="482079"/>
                  </a:lnTo>
                  <a:cubicBezTo>
                    <a:pt x="18191" y="206990"/>
                    <a:pt x="82780" y="0"/>
                    <a:pt x="160248" y="0"/>
                  </a:cubicBezTo>
                  <a:close/>
                </a:path>
              </a:pathLst>
            </a:cu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81" name="타원 25">
              <a:extLst>
                <a:ext uri="{FF2B5EF4-FFF2-40B4-BE49-F238E27FC236}">
                  <a16:creationId xmlns:a16="http://schemas.microsoft.com/office/drawing/2014/main" id="{DDC561B0-4472-CF51-266D-EBAAA3D0F482}"/>
                </a:ext>
              </a:extLst>
            </p:cNvPr>
            <p:cNvSpPr/>
            <p:nvPr/>
          </p:nvSpPr>
          <p:spPr>
            <a:xfrm>
              <a:off x="1250840" y="3552855"/>
              <a:ext cx="2199703" cy="397134"/>
            </a:xfrm>
            <a:prstGeom prst="ellipse">
              <a:avLst/>
            </a:prstGeom>
            <a:solidFill>
              <a:sysClr val="windowText" lastClr="000000">
                <a:alpha val="27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82" name="타원 26">
              <a:extLst>
                <a:ext uri="{FF2B5EF4-FFF2-40B4-BE49-F238E27FC236}">
                  <a16:creationId xmlns:a16="http://schemas.microsoft.com/office/drawing/2014/main" id="{E83ECFDA-673E-D17A-8185-3D4E25DE8B16}"/>
                </a:ext>
              </a:extLst>
            </p:cNvPr>
            <p:cNvSpPr/>
            <p:nvPr/>
          </p:nvSpPr>
          <p:spPr>
            <a:xfrm>
              <a:off x="1197526" y="3524062"/>
              <a:ext cx="138250" cy="333740"/>
            </a:xfrm>
            <a:prstGeom prst="ellipse">
              <a:avLst/>
            </a:prstGeom>
            <a:gradFill flip="none" rotWithShape="1">
              <a:gsLst>
                <a:gs pos="0">
                  <a:srgbClr val="70AD47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70AD47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70AD47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83" name="직사각형 27">
              <a:extLst>
                <a:ext uri="{FF2B5EF4-FFF2-40B4-BE49-F238E27FC236}">
                  <a16:creationId xmlns:a16="http://schemas.microsoft.com/office/drawing/2014/main" id="{FDA7592C-EEA5-0E2D-4936-05C24E159AD9}"/>
                </a:ext>
              </a:extLst>
            </p:cNvPr>
            <p:cNvSpPr/>
            <p:nvPr/>
          </p:nvSpPr>
          <p:spPr>
            <a:xfrm>
              <a:off x="1017079" y="3690933"/>
              <a:ext cx="2268075" cy="52063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84" name="자유형 28">
              <a:extLst>
                <a:ext uri="{FF2B5EF4-FFF2-40B4-BE49-F238E27FC236}">
                  <a16:creationId xmlns:a16="http://schemas.microsoft.com/office/drawing/2014/main" id="{D2A494C0-5C22-4597-D3A9-4080FD8828CD}"/>
                </a:ext>
              </a:extLst>
            </p:cNvPr>
            <p:cNvSpPr/>
            <p:nvPr/>
          </p:nvSpPr>
          <p:spPr>
            <a:xfrm>
              <a:off x="696948" y="3524062"/>
              <a:ext cx="589549" cy="687505"/>
            </a:xfrm>
            <a:custGeom>
              <a:avLst/>
              <a:gdLst>
                <a:gd name="connsiteX0" fmla="*/ 160248 w 961293"/>
                <a:gd name="connsiteY0" fmla="*/ 0 h 1207477"/>
                <a:gd name="connsiteX1" fmla="*/ 961293 w 961293"/>
                <a:gd name="connsiteY1" fmla="*/ 0 h 1207477"/>
                <a:gd name="connsiteX2" fmla="*/ 804301 w 961293"/>
                <a:gd name="connsiteY2" fmla="*/ 482079 h 1207477"/>
                <a:gd name="connsiteX3" fmla="*/ 802928 w 961293"/>
                <a:gd name="connsiteY3" fmla="*/ 533399 h 1207477"/>
                <a:gd name="connsiteX4" fmla="*/ 802480 w 961293"/>
                <a:gd name="connsiteY4" fmla="*/ 533399 h 1207477"/>
                <a:gd name="connsiteX5" fmla="*/ 802480 w 961293"/>
                <a:gd name="connsiteY5" fmla="*/ 550130 h 1207477"/>
                <a:gd name="connsiteX6" fmla="*/ 801046 w 961293"/>
                <a:gd name="connsiteY6" fmla="*/ 603739 h 1207477"/>
                <a:gd name="connsiteX7" fmla="*/ 802480 w 961293"/>
                <a:gd name="connsiteY7" fmla="*/ 657348 h 1207477"/>
                <a:gd name="connsiteX8" fmla="*/ 802480 w 961293"/>
                <a:gd name="connsiteY8" fmla="*/ 1207476 h 1207477"/>
                <a:gd name="connsiteX9" fmla="*/ 946236 w 961293"/>
                <a:gd name="connsiteY9" fmla="*/ 1207476 h 1207477"/>
                <a:gd name="connsiteX10" fmla="*/ 946236 w 961293"/>
                <a:gd name="connsiteY10" fmla="*/ 1201759 h 1207477"/>
                <a:gd name="connsiteX11" fmla="*/ 961293 w 961293"/>
                <a:gd name="connsiteY11" fmla="*/ 1207477 h 1207477"/>
                <a:gd name="connsiteX12" fmla="*/ 160248 w 961293"/>
                <a:gd name="connsiteY12" fmla="*/ 1207477 h 1207477"/>
                <a:gd name="connsiteX13" fmla="*/ 143757 w 961293"/>
                <a:gd name="connsiteY13" fmla="*/ 1201215 h 1207477"/>
                <a:gd name="connsiteX14" fmla="*/ 143757 w 961293"/>
                <a:gd name="connsiteY14" fmla="*/ 1207477 h 1207477"/>
                <a:gd name="connsiteX15" fmla="*/ 1 w 961293"/>
                <a:gd name="connsiteY15" fmla="*/ 1207477 h 1207477"/>
                <a:gd name="connsiteX16" fmla="*/ 1 w 961293"/>
                <a:gd name="connsiteY16" fmla="*/ 603776 h 1207477"/>
                <a:gd name="connsiteX17" fmla="*/ 0 w 961293"/>
                <a:gd name="connsiteY17" fmla="*/ 603739 h 1207477"/>
                <a:gd name="connsiteX18" fmla="*/ 1 w 961293"/>
                <a:gd name="connsiteY18" fmla="*/ 603701 h 1207477"/>
                <a:gd name="connsiteX19" fmla="*/ 1 w 961293"/>
                <a:gd name="connsiteY19" fmla="*/ 533400 h 1207477"/>
                <a:gd name="connsiteX20" fmla="*/ 1882 w 961293"/>
                <a:gd name="connsiteY20" fmla="*/ 533400 h 1207477"/>
                <a:gd name="connsiteX21" fmla="*/ 3255 w 961293"/>
                <a:gd name="connsiteY21" fmla="*/ 482079 h 1207477"/>
                <a:gd name="connsiteX22" fmla="*/ 160248 w 961293"/>
                <a:gd name="connsiteY22" fmla="*/ 0 h 120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1293" h="1207477">
                  <a:moveTo>
                    <a:pt x="160248" y="0"/>
                  </a:moveTo>
                  <a:lnTo>
                    <a:pt x="961293" y="0"/>
                  </a:lnTo>
                  <a:cubicBezTo>
                    <a:pt x="883825" y="0"/>
                    <a:pt x="819237" y="206990"/>
                    <a:pt x="804301" y="482079"/>
                  </a:cubicBezTo>
                  <a:lnTo>
                    <a:pt x="802928" y="533399"/>
                  </a:lnTo>
                  <a:lnTo>
                    <a:pt x="802480" y="533399"/>
                  </a:lnTo>
                  <a:lnTo>
                    <a:pt x="802480" y="550130"/>
                  </a:lnTo>
                  <a:lnTo>
                    <a:pt x="801046" y="603739"/>
                  </a:lnTo>
                  <a:lnTo>
                    <a:pt x="802480" y="657348"/>
                  </a:lnTo>
                  <a:lnTo>
                    <a:pt x="802480" y="1207476"/>
                  </a:lnTo>
                  <a:lnTo>
                    <a:pt x="946236" y="1207476"/>
                  </a:lnTo>
                  <a:lnTo>
                    <a:pt x="946236" y="1201759"/>
                  </a:lnTo>
                  <a:lnTo>
                    <a:pt x="961293" y="1207477"/>
                  </a:lnTo>
                  <a:lnTo>
                    <a:pt x="160248" y="1207477"/>
                  </a:lnTo>
                  <a:lnTo>
                    <a:pt x="143757" y="1201215"/>
                  </a:lnTo>
                  <a:lnTo>
                    <a:pt x="143757" y="1207477"/>
                  </a:lnTo>
                  <a:lnTo>
                    <a:pt x="1" y="1207477"/>
                  </a:lnTo>
                  <a:lnTo>
                    <a:pt x="1" y="603776"/>
                  </a:lnTo>
                  <a:lnTo>
                    <a:pt x="0" y="603739"/>
                  </a:lnTo>
                  <a:lnTo>
                    <a:pt x="1" y="603701"/>
                  </a:lnTo>
                  <a:lnTo>
                    <a:pt x="1" y="533400"/>
                  </a:lnTo>
                  <a:lnTo>
                    <a:pt x="1882" y="533400"/>
                  </a:lnTo>
                  <a:lnTo>
                    <a:pt x="3255" y="482079"/>
                  </a:lnTo>
                  <a:cubicBezTo>
                    <a:pt x="18191" y="206990"/>
                    <a:pt x="82780" y="0"/>
                    <a:pt x="160248" y="0"/>
                  </a:cubicBezTo>
                  <a:close/>
                </a:path>
              </a:pathLst>
            </a:cu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85" name="타원 29">
              <a:extLst>
                <a:ext uri="{FF2B5EF4-FFF2-40B4-BE49-F238E27FC236}">
                  <a16:creationId xmlns:a16="http://schemas.microsoft.com/office/drawing/2014/main" id="{8577B638-0DC2-9EC8-1C4C-ADF0B18A7265}"/>
                </a:ext>
              </a:extLst>
            </p:cNvPr>
            <p:cNvSpPr/>
            <p:nvPr/>
          </p:nvSpPr>
          <p:spPr>
            <a:xfrm>
              <a:off x="867089" y="4072228"/>
              <a:ext cx="2483676" cy="397134"/>
            </a:xfrm>
            <a:prstGeom prst="ellipse">
              <a:avLst/>
            </a:prstGeom>
            <a:solidFill>
              <a:sysClr val="windowText" lastClr="000000">
                <a:alpha val="27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86" name="타원 30">
              <a:extLst>
                <a:ext uri="{FF2B5EF4-FFF2-40B4-BE49-F238E27FC236}">
                  <a16:creationId xmlns:a16="http://schemas.microsoft.com/office/drawing/2014/main" id="{AB6731A5-E915-8E8B-5950-417D00FE62EE}"/>
                </a:ext>
              </a:extLst>
            </p:cNvPr>
            <p:cNvSpPr/>
            <p:nvPr/>
          </p:nvSpPr>
          <p:spPr>
            <a:xfrm>
              <a:off x="1062111" y="4043437"/>
              <a:ext cx="138250" cy="333740"/>
            </a:xfrm>
            <a:prstGeom prst="ellipse">
              <a:avLst/>
            </a:prstGeom>
            <a:gradFill flip="none" rotWithShape="1">
              <a:gsLst>
                <a:gs pos="0">
                  <a:srgbClr val="ED7D31">
                    <a:shade val="30000"/>
                    <a:satMod val="115000"/>
                  </a:srgbClr>
                </a:gs>
                <a:gs pos="50000">
                  <a:srgbClr val="ED7D31">
                    <a:shade val="67500"/>
                    <a:satMod val="115000"/>
                  </a:srgbClr>
                </a:gs>
                <a:gs pos="100000">
                  <a:srgbClr val="ED7D31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87" name="직사각형 31">
              <a:extLst>
                <a:ext uri="{FF2B5EF4-FFF2-40B4-BE49-F238E27FC236}">
                  <a16:creationId xmlns:a16="http://schemas.microsoft.com/office/drawing/2014/main" id="{352E8333-0E18-18F4-5D22-D2F79DEF531A}"/>
                </a:ext>
              </a:extLst>
            </p:cNvPr>
            <p:cNvSpPr/>
            <p:nvPr/>
          </p:nvSpPr>
          <p:spPr>
            <a:xfrm>
              <a:off x="717941" y="4210306"/>
              <a:ext cx="2621291" cy="52063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88" name="자유형 32">
              <a:extLst>
                <a:ext uri="{FF2B5EF4-FFF2-40B4-BE49-F238E27FC236}">
                  <a16:creationId xmlns:a16="http://schemas.microsoft.com/office/drawing/2014/main" id="{416CDFB6-A4DB-D3B6-61C6-65FB543E98A8}"/>
                </a:ext>
              </a:extLst>
            </p:cNvPr>
            <p:cNvSpPr/>
            <p:nvPr/>
          </p:nvSpPr>
          <p:spPr>
            <a:xfrm>
              <a:off x="561533" y="4043437"/>
              <a:ext cx="589549" cy="687505"/>
            </a:xfrm>
            <a:custGeom>
              <a:avLst/>
              <a:gdLst>
                <a:gd name="connsiteX0" fmla="*/ 160248 w 961293"/>
                <a:gd name="connsiteY0" fmla="*/ 0 h 1207477"/>
                <a:gd name="connsiteX1" fmla="*/ 961293 w 961293"/>
                <a:gd name="connsiteY1" fmla="*/ 0 h 1207477"/>
                <a:gd name="connsiteX2" fmla="*/ 804301 w 961293"/>
                <a:gd name="connsiteY2" fmla="*/ 482079 h 1207477"/>
                <a:gd name="connsiteX3" fmla="*/ 802928 w 961293"/>
                <a:gd name="connsiteY3" fmla="*/ 533399 h 1207477"/>
                <a:gd name="connsiteX4" fmla="*/ 802480 w 961293"/>
                <a:gd name="connsiteY4" fmla="*/ 533399 h 1207477"/>
                <a:gd name="connsiteX5" fmla="*/ 802480 w 961293"/>
                <a:gd name="connsiteY5" fmla="*/ 550130 h 1207477"/>
                <a:gd name="connsiteX6" fmla="*/ 801046 w 961293"/>
                <a:gd name="connsiteY6" fmla="*/ 603739 h 1207477"/>
                <a:gd name="connsiteX7" fmla="*/ 802480 w 961293"/>
                <a:gd name="connsiteY7" fmla="*/ 657348 h 1207477"/>
                <a:gd name="connsiteX8" fmla="*/ 802480 w 961293"/>
                <a:gd name="connsiteY8" fmla="*/ 1207476 h 1207477"/>
                <a:gd name="connsiteX9" fmla="*/ 946236 w 961293"/>
                <a:gd name="connsiteY9" fmla="*/ 1207476 h 1207477"/>
                <a:gd name="connsiteX10" fmla="*/ 946236 w 961293"/>
                <a:gd name="connsiteY10" fmla="*/ 1201759 h 1207477"/>
                <a:gd name="connsiteX11" fmla="*/ 961293 w 961293"/>
                <a:gd name="connsiteY11" fmla="*/ 1207477 h 1207477"/>
                <a:gd name="connsiteX12" fmla="*/ 160248 w 961293"/>
                <a:gd name="connsiteY12" fmla="*/ 1207477 h 1207477"/>
                <a:gd name="connsiteX13" fmla="*/ 143757 w 961293"/>
                <a:gd name="connsiteY13" fmla="*/ 1201215 h 1207477"/>
                <a:gd name="connsiteX14" fmla="*/ 143757 w 961293"/>
                <a:gd name="connsiteY14" fmla="*/ 1207477 h 1207477"/>
                <a:gd name="connsiteX15" fmla="*/ 1 w 961293"/>
                <a:gd name="connsiteY15" fmla="*/ 1207477 h 1207477"/>
                <a:gd name="connsiteX16" fmla="*/ 1 w 961293"/>
                <a:gd name="connsiteY16" fmla="*/ 603776 h 1207477"/>
                <a:gd name="connsiteX17" fmla="*/ 0 w 961293"/>
                <a:gd name="connsiteY17" fmla="*/ 603739 h 1207477"/>
                <a:gd name="connsiteX18" fmla="*/ 1 w 961293"/>
                <a:gd name="connsiteY18" fmla="*/ 603701 h 1207477"/>
                <a:gd name="connsiteX19" fmla="*/ 1 w 961293"/>
                <a:gd name="connsiteY19" fmla="*/ 533400 h 1207477"/>
                <a:gd name="connsiteX20" fmla="*/ 1882 w 961293"/>
                <a:gd name="connsiteY20" fmla="*/ 533400 h 1207477"/>
                <a:gd name="connsiteX21" fmla="*/ 3255 w 961293"/>
                <a:gd name="connsiteY21" fmla="*/ 482079 h 1207477"/>
                <a:gd name="connsiteX22" fmla="*/ 160248 w 961293"/>
                <a:gd name="connsiteY22" fmla="*/ 0 h 120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1293" h="1207477">
                  <a:moveTo>
                    <a:pt x="160248" y="0"/>
                  </a:moveTo>
                  <a:lnTo>
                    <a:pt x="961293" y="0"/>
                  </a:lnTo>
                  <a:cubicBezTo>
                    <a:pt x="883825" y="0"/>
                    <a:pt x="819237" y="206990"/>
                    <a:pt x="804301" y="482079"/>
                  </a:cubicBezTo>
                  <a:lnTo>
                    <a:pt x="802928" y="533399"/>
                  </a:lnTo>
                  <a:lnTo>
                    <a:pt x="802480" y="533399"/>
                  </a:lnTo>
                  <a:lnTo>
                    <a:pt x="802480" y="550130"/>
                  </a:lnTo>
                  <a:lnTo>
                    <a:pt x="801046" y="603739"/>
                  </a:lnTo>
                  <a:lnTo>
                    <a:pt x="802480" y="657348"/>
                  </a:lnTo>
                  <a:lnTo>
                    <a:pt x="802480" y="1207476"/>
                  </a:lnTo>
                  <a:lnTo>
                    <a:pt x="946236" y="1207476"/>
                  </a:lnTo>
                  <a:lnTo>
                    <a:pt x="946236" y="1201759"/>
                  </a:lnTo>
                  <a:lnTo>
                    <a:pt x="961293" y="1207477"/>
                  </a:lnTo>
                  <a:lnTo>
                    <a:pt x="160248" y="1207477"/>
                  </a:lnTo>
                  <a:lnTo>
                    <a:pt x="143757" y="1201215"/>
                  </a:lnTo>
                  <a:lnTo>
                    <a:pt x="143757" y="1207477"/>
                  </a:lnTo>
                  <a:lnTo>
                    <a:pt x="1" y="1207477"/>
                  </a:lnTo>
                  <a:lnTo>
                    <a:pt x="1" y="603776"/>
                  </a:lnTo>
                  <a:lnTo>
                    <a:pt x="0" y="603739"/>
                  </a:lnTo>
                  <a:lnTo>
                    <a:pt x="1" y="603701"/>
                  </a:lnTo>
                  <a:lnTo>
                    <a:pt x="1" y="533400"/>
                  </a:lnTo>
                  <a:lnTo>
                    <a:pt x="1882" y="533400"/>
                  </a:lnTo>
                  <a:lnTo>
                    <a:pt x="3255" y="482079"/>
                  </a:lnTo>
                  <a:cubicBezTo>
                    <a:pt x="18191" y="206990"/>
                    <a:pt x="82780" y="0"/>
                    <a:pt x="160248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89" name="타원 33">
              <a:extLst>
                <a:ext uri="{FF2B5EF4-FFF2-40B4-BE49-F238E27FC236}">
                  <a16:creationId xmlns:a16="http://schemas.microsoft.com/office/drawing/2014/main" id="{B111C062-484A-7F3B-E6B7-2DE708554CE7}"/>
                </a:ext>
              </a:extLst>
            </p:cNvPr>
            <p:cNvSpPr/>
            <p:nvPr/>
          </p:nvSpPr>
          <p:spPr>
            <a:xfrm>
              <a:off x="455990" y="4604918"/>
              <a:ext cx="2787888" cy="397134"/>
            </a:xfrm>
            <a:prstGeom prst="ellipse">
              <a:avLst/>
            </a:prstGeom>
            <a:solidFill>
              <a:sysClr val="windowText" lastClr="000000">
                <a:alpha val="27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90" name="타원 34">
              <a:extLst>
                <a:ext uri="{FF2B5EF4-FFF2-40B4-BE49-F238E27FC236}">
                  <a16:creationId xmlns:a16="http://schemas.microsoft.com/office/drawing/2014/main" id="{10354285-2675-0345-2798-F743B2EF1F53}"/>
                </a:ext>
              </a:extLst>
            </p:cNvPr>
            <p:cNvSpPr/>
            <p:nvPr/>
          </p:nvSpPr>
          <p:spPr>
            <a:xfrm>
              <a:off x="934880" y="4564071"/>
              <a:ext cx="141132" cy="333740"/>
            </a:xfrm>
            <a:prstGeom prst="ellipse">
              <a:avLst/>
            </a:prstGeom>
            <a:gradFill flip="none" rotWithShape="1">
              <a:gsLst>
                <a:gs pos="0">
                  <a:srgbClr val="5B9BD5">
                    <a:shade val="30000"/>
                    <a:satMod val="115000"/>
                  </a:srgbClr>
                </a:gs>
                <a:gs pos="50000">
                  <a:srgbClr val="5B9BD5">
                    <a:shade val="67500"/>
                    <a:satMod val="115000"/>
                  </a:srgbClr>
                </a:gs>
                <a:gs pos="100000">
                  <a:srgbClr val="5B9BD5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91" name="직사각형 35">
              <a:extLst>
                <a:ext uri="{FF2B5EF4-FFF2-40B4-BE49-F238E27FC236}">
                  <a16:creationId xmlns:a16="http://schemas.microsoft.com/office/drawing/2014/main" id="{1CBBC637-2351-4912-AB47-B1808D85E501}"/>
                </a:ext>
              </a:extLst>
            </p:cNvPr>
            <p:cNvSpPr/>
            <p:nvPr/>
          </p:nvSpPr>
          <p:spPr>
            <a:xfrm>
              <a:off x="466456" y="4730941"/>
              <a:ext cx="2947219" cy="52063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92" name="자유형 36">
              <a:extLst>
                <a:ext uri="{FF2B5EF4-FFF2-40B4-BE49-F238E27FC236}">
                  <a16:creationId xmlns:a16="http://schemas.microsoft.com/office/drawing/2014/main" id="{4A110F68-2CA6-4A00-13B8-28FEB93F2A71}"/>
                </a:ext>
              </a:extLst>
            </p:cNvPr>
            <p:cNvSpPr/>
            <p:nvPr/>
          </p:nvSpPr>
          <p:spPr>
            <a:xfrm>
              <a:off x="434302" y="4564071"/>
              <a:ext cx="589549" cy="687505"/>
            </a:xfrm>
            <a:custGeom>
              <a:avLst/>
              <a:gdLst>
                <a:gd name="connsiteX0" fmla="*/ 160248 w 961293"/>
                <a:gd name="connsiteY0" fmla="*/ 0 h 1207477"/>
                <a:gd name="connsiteX1" fmla="*/ 961293 w 961293"/>
                <a:gd name="connsiteY1" fmla="*/ 0 h 1207477"/>
                <a:gd name="connsiteX2" fmla="*/ 804301 w 961293"/>
                <a:gd name="connsiteY2" fmla="*/ 482079 h 1207477"/>
                <a:gd name="connsiteX3" fmla="*/ 802928 w 961293"/>
                <a:gd name="connsiteY3" fmla="*/ 533399 h 1207477"/>
                <a:gd name="connsiteX4" fmla="*/ 802480 w 961293"/>
                <a:gd name="connsiteY4" fmla="*/ 533399 h 1207477"/>
                <a:gd name="connsiteX5" fmla="*/ 802480 w 961293"/>
                <a:gd name="connsiteY5" fmla="*/ 550130 h 1207477"/>
                <a:gd name="connsiteX6" fmla="*/ 801046 w 961293"/>
                <a:gd name="connsiteY6" fmla="*/ 603739 h 1207477"/>
                <a:gd name="connsiteX7" fmla="*/ 802480 w 961293"/>
                <a:gd name="connsiteY7" fmla="*/ 657348 h 1207477"/>
                <a:gd name="connsiteX8" fmla="*/ 802480 w 961293"/>
                <a:gd name="connsiteY8" fmla="*/ 1207476 h 1207477"/>
                <a:gd name="connsiteX9" fmla="*/ 946236 w 961293"/>
                <a:gd name="connsiteY9" fmla="*/ 1207476 h 1207477"/>
                <a:gd name="connsiteX10" fmla="*/ 946236 w 961293"/>
                <a:gd name="connsiteY10" fmla="*/ 1201759 h 1207477"/>
                <a:gd name="connsiteX11" fmla="*/ 961293 w 961293"/>
                <a:gd name="connsiteY11" fmla="*/ 1207477 h 1207477"/>
                <a:gd name="connsiteX12" fmla="*/ 160248 w 961293"/>
                <a:gd name="connsiteY12" fmla="*/ 1207477 h 1207477"/>
                <a:gd name="connsiteX13" fmla="*/ 143757 w 961293"/>
                <a:gd name="connsiteY13" fmla="*/ 1201215 h 1207477"/>
                <a:gd name="connsiteX14" fmla="*/ 143757 w 961293"/>
                <a:gd name="connsiteY14" fmla="*/ 1207477 h 1207477"/>
                <a:gd name="connsiteX15" fmla="*/ 1 w 961293"/>
                <a:gd name="connsiteY15" fmla="*/ 1207477 h 1207477"/>
                <a:gd name="connsiteX16" fmla="*/ 1 w 961293"/>
                <a:gd name="connsiteY16" fmla="*/ 603776 h 1207477"/>
                <a:gd name="connsiteX17" fmla="*/ 0 w 961293"/>
                <a:gd name="connsiteY17" fmla="*/ 603739 h 1207477"/>
                <a:gd name="connsiteX18" fmla="*/ 1 w 961293"/>
                <a:gd name="connsiteY18" fmla="*/ 603701 h 1207477"/>
                <a:gd name="connsiteX19" fmla="*/ 1 w 961293"/>
                <a:gd name="connsiteY19" fmla="*/ 533400 h 1207477"/>
                <a:gd name="connsiteX20" fmla="*/ 1882 w 961293"/>
                <a:gd name="connsiteY20" fmla="*/ 533400 h 1207477"/>
                <a:gd name="connsiteX21" fmla="*/ 3255 w 961293"/>
                <a:gd name="connsiteY21" fmla="*/ 482079 h 1207477"/>
                <a:gd name="connsiteX22" fmla="*/ 160248 w 961293"/>
                <a:gd name="connsiteY22" fmla="*/ 0 h 120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1293" h="1207477">
                  <a:moveTo>
                    <a:pt x="160248" y="0"/>
                  </a:moveTo>
                  <a:lnTo>
                    <a:pt x="961293" y="0"/>
                  </a:lnTo>
                  <a:cubicBezTo>
                    <a:pt x="883825" y="0"/>
                    <a:pt x="819237" y="206990"/>
                    <a:pt x="804301" y="482079"/>
                  </a:cubicBezTo>
                  <a:lnTo>
                    <a:pt x="802928" y="533399"/>
                  </a:lnTo>
                  <a:lnTo>
                    <a:pt x="802480" y="533399"/>
                  </a:lnTo>
                  <a:lnTo>
                    <a:pt x="802480" y="550130"/>
                  </a:lnTo>
                  <a:lnTo>
                    <a:pt x="801046" y="603739"/>
                  </a:lnTo>
                  <a:lnTo>
                    <a:pt x="802480" y="657348"/>
                  </a:lnTo>
                  <a:lnTo>
                    <a:pt x="802480" y="1207476"/>
                  </a:lnTo>
                  <a:lnTo>
                    <a:pt x="946236" y="1207476"/>
                  </a:lnTo>
                  <a:lnTo>
                    <a:pt x="946236" y="1201759"/>
                  </a:lnTo>
                  <a:lnTo>
                    <a:pt x="961293" y="1207477"/>
                  </a:lnTo>
                  <a:lnTo>
                    <a:pt x="160248" y="1207477"/>
                  </a:lnTo>
                  <a:lnTo>
                    <a:pt x="143757" y="1201215"/>
                  </a:lnTo>
                  <a:lnTo>
                    <a:pt x="143757" y="1207477"/>
                  </a:lnTo>
                  <a:lnTo>
                    <a:pt x="1" y="1207477"/>
                  </a:lnTo>
                  <a:lnTo>
                    <a:pt x="1" y="603776"/>
                  </a:lnTo>
                  <a:lnTo>
                    <a:pt x="0" y="603739"/>
                  </a:lnTo>
                  <a:lnTo>
                    <a:pt x="1" y="603701"/>
                  </a:lnTo>
                  <a:lnTo>
                    <a:pt x="1" y="533400"/>
                  </a:lnTo>
                  <a:lnTo>
                    <a:pt x="1882" y="533400"/>
                  </a:lnTo>
                  <a:lnTo>
                    <a:pt x="3255" y="482079"/>
                  </a:lnTo>
                  <a:cubicBezTo>
                    <a:pt x="18191" y="206990"/>
                    <a:pt x="82780" y="0"/>
                    <a:pt x="160248" y="0"/>
                  </a:cubicBezTo>
                  <a:close/>
                </a:path>
              </a:pathLst>
            </a:cu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B3AA4F4-59A7-5B6A-8665-95C207A28D5C}"/>
                </a:ext>
              </a:extLst>
            </p:cNvPr>
            <p:cNvSpPr/>
            <p:nvPr/>
          </p:nvSpPr>
          <p:spPr>
            <a:xfrm>
              <a:off x="3103739" y="3171257"/>
              <a:ext cx="171273" cy="2080320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shade val="30000"/>
                    <a:satMod val="11500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7499643C-A6DF-EAB1-5D69-958A38B4F0B0}"/>
              </a:ext>
            </a:extLst>
          </p:cNvPr>
          <p:cNvSpPr txBox="1"/>
          <p:nvPr/>
        </p:nvSpPr>
        <p:spPr>
          <a:xfrm>
            <a:off x="123078" y="5938050"/>
            <a:ext cx="948390" cy="56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rPr>
              <a:t>L0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1427AC3-16CB-2AD8-49D0-DEEE21F82113}"/>
              </a:ext>
            </a:extLst>
          </p:cNvPr>
          <p:cNvSpPr txBox="1"/>
          <p:nvPr/>
        </p:nvSpPr>
        <p:spPr>
          <a:xfrm>
            <a:off x="1024804" y="6041893"/>
            <a:ext cx="23417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ไม่มีระบบออนไลน์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3A22607-FA9F-AEEE-8463-00927A9FA446}"/>
              </a:ext>
            </a:extLst>
          </p:cNvPr>
          <p:cNvSpPr txBox="1"/>
          <p:nvPr/>
        </p:nvSpPr>
        <p:spPr>
          <a:xfrm>
            <a:off x="1235843" y="5454074"/>
            <a:ext cx="33729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ยื่นคำขอทางระบบออนไลน์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14405B6-AA45-8750-B6DC-C2377BE62C41}"/>
              </a:ext>
            </a:extLst>
          </p:cNvPr>
          <p:cNvSpPr txBox="1"/>
          <p:nvPr/>
        </p:nvSpPr>
        <p:spPr>
          <a:xfrm>
            <a:off x="1251815" y="4843060"/>
            <a:ext cx="2619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ชำระเงินผ่านระบบออนไลน์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A8A4A77-E13C-3FA1-2D82-DBB185132974}"/>
              </a:ext>
            </a:extLst>
          </p:cNvPr>
          <p:cNvSpPr txBox="1"/>
          <p:nvPr/>
        </p:nvSpPr>
        <p:spPr>
          <a:xfrm>
            <a:off x="1599072" y="4240018"/>
            <a:ext cx="2117643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1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รับเอกสาร/ออกใบอนุญาต</a:t>
            </a:r>
            <a:b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ได้เบ็ดเสร็จ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B08572A-A535-B72F-D653-465A2EBD5EDC}"/>
              </a:ext>
            </a:extLst>
          </p:cNvPr>
          <p:cNvSpPr txBox="1"/>
          <p:nvPr/>
        </p:nvSpPr>
        <p:spPr>
          <a:xfrm>
            <a:off x="302887" y="5241968"/>
            <a:ext cx="948390" cy="56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rPr>
              <a:t>L1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80F44C8-37C9-4E9F-4ECE-0FEBFDEFA69F}"/>
              </a:ext>
            </a:extLst>
          </p:cNvPr>
          <p:cNvSpPr txBox="1"/>
          <p:nvPr/>
        </p:nvSpPr>
        <p:spPr>
          <a:xfrm>
            <a:off x="491522" y="4663362"/>
            <a:ext cx="948390" cy="56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rPr>
              <a:t>L2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C0644A-54F7-1D20-E437-FB79425A7D5E}"/>
              </a:ext>
            </a:extLst>
          </p:cNvPr>
          <p:cNvSpPr txBox="1"/>
          <p:nvPr/>
        </p:nvSpPr>
        <p:spPr>
          <a:xfrm>
            <a:off x="745246" y="4084617"/>
            <a:ext cx="948390" cy="56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rPr>
              <a:t>L3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5A3BE1-8FC6-5E02-1515-79854DD420FF}"/>
              </a:ext>
            </a:extLst>
          </p:cNvPr>
          <p:cNvSpPr txBox="1"/>
          <p:nvPr/>
        </p:nvSpPr>
        <p:spPr>
          <a:xfrm>
            <a:off x="2426978" y="5375020"/>
            <a:ext cx="198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47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9E8D90-8AA7-79E7-78EA-D5009EF9A732}"/>
              </a:ext>
            </a:extLst>
          </p:cNvPr>
          <p:cNvSpPr txBox="1"/>
          <p:nvPr/>
        </p:nvSpPr>
        <p:spPr>
          <a:xfrm>
            <a:off x="2456681" y="4761806"/>
            <a:ext cx="197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19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D2911A-9A60-1C5C-0922-69CD2711ACCE}"/>
              </a:ext>
            </a:extLst>
          </p:cNvPr>
          <p:cNvSpPr txBox="1"/>
          <p:nvPr/>
        </p:nvSpPr>
        <p:spPr>
          <a:xfrm>
            <a:off x="2443813" y="4302501"/>
            <a:ext cx="198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14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6427E7-24EB-D5BA-8F75-CFAE3A9A08CE}"/>
              </a:ext>
            </a:extLst>
          </p:cNvPr>
          <p:cNvSpPr txBox="1"/>
          <p:nvPr/>
        </p:nvSpPr>
        <p:spPr>
          <a:xfrm>
            <a:off x="1943029" y="6340515"/>
            <a:ext cx="253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80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78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A5034274-D192-7C34-70B0-CE426C13DBDA}"/>
              </a:ext>
            </a:extLst>
          </p:cNvPr>
          <p:cNvSpPr/>
          <p:nvPr/>
        </p:nvSpPr>
        <p:spPr>
          <a:xfrm>
            <a:off x="3741647" y="6031884"/>
            <a:ext cx="504056" cy="406668"/>
          </a:xfrm>
          <a:prstGeom prst="downArrow">
            <a:avLst/>
          </a:prstGeom>
          <a:solidFill>
            <a:srgbClr val="00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5EC65E-6D77-71C4-04D7-0E83613E4390}"/>
              </a:ext>
            </a:extLst>
          </p:cNvPr>
          <p:cNvCxnSpPr/>
          <p:nvPr/>
        </p:nvCxnSpPr>
        <p:spPr>
          <a:xfrm>
            <a:off x="4610819" y="1859306"/>
            <a:ext cx="49193" cy="486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E18482F-3BEB-4AFC-08CB-7BF776C7EB92}"/>
              </a:ext>
            </a:extLst>
          </p:cNvPr>
          <p:cNvCxnSpPr>
            <a:cxnSpLocks/>
          </p:cNvCxnSpPr>
          <p:nvPr/>
        </p:nvCxnSpPr>
        <p:spPr>
          <a:xfrm>
            <a:off x="4744145" y="2458555"/>
            <a:ext cx="2268000" cy="0"/>
          </a:xfrm>
          <a:prstGeom prst="line">
            <a:avLst/>
          </a:prstGeom>
          <a:noFill/>
          <a:ln w="19050" cap="flat" cmpd="sng" algn="ctr">
            <a:solidFill>
              <a:srgbClr val="125AC4"/>
            </a:solidFill>
            <a:prstDash val="solid"/>
            <a:miter lim="800000"/>
            <a:headEnd type="none"/>
            <a:tailEnd type="oval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FCA9957-A198-5684-33A3-799BAFD59481}"/>
              </a:ext>
            </a:extLst>
          </p:cNvPr>
          <p:cNvCxnSpPr/>
          <p:nvPr/>
        </p:nvCxnSpPr>
        <p:spPr>
          <a:xfrm>
            <a:off x="8258232" y="1859306"/>
            <a:ext cx="49193" cy="486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Picture 111">
            <a:extLst>
              <a:ext uri="{FF2B5EF4-FFF2-40B4-BE49-F238E27FC236}">
                <a16:creationId xmlns:a16="http://schemas.microsoft.com/office/drawing/2014/main" id="{BFF14FD1-5D5D-3B15-246B-F8E4921F3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608" y="4959258"/>
            <a:ext cx="2498284" cy="1422950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C86C02D8-7EC1-F9B4-EC7E-4D4E7AE93F95}"/>
              </a:ext>
            </a:extLst>
          </p:cNvPr>
          <p:cNvSpPr txBox="1"/>
          <p:nvPr/>
        </p:nvSpPr>
        <p:spPr>
          <a:xfrm>
            <a:off x="5562337" y="5611339"/>
            <a:ext cx="198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18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862C7F5-5776-A877-C8C1-CBA270DCB4D8}"/>
              </a:ext>
            </a:extLst>
          </p:cNvPr>
          <p:cNvSpPr txBox="1"/>
          <p:nvPr/>
        </p:nvSpPr>
        <p:spPr>
          <a:xfrm>
            <a:off x="5549676" y="5287683"/>
            <a:ext cx="197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E6D48DB-4605-FFE3-BC5E-1BFD9CC7C720}"/>
              </a:ext>
            </a:extLst>
          </p:cNvPr>
          <p:cNvSpPr txBox="1"/>
          <p:nvPr/>
        </p:nvSpPr>
        <p:spPr>
          <a:xfrm>
            <a:off x="5602640" y="4925316"/>
            <a:ext cx="198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849146D-0E43-FB1B-6881-56F0CFD5B69F}"/>
              </a:ext>
            </a:extLst>
          </p:cNvPr>
          <p:cNvSpPr txBox="1"/>
          <p:nvPr/>
        </p:nvSpPr>
        <p:spPr>
          <a:xfrm>
            <a:off x="5768432" y="6290198"/>
            <a:ext cx="253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51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50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4" name="Arrow: Down 113">
            <a:extLst>
              <a:ext uri="{FF2B5EF4-FFF2-40B4-BE49-F238E27FC236}">
                <a16:creationId xmlns:a16="http://schemas.microsoft.com/office/drawing/2014/main" id="{D0743447-8A40-5CCC-2FC0-1FFF9CC1DF3F}"/>
              </a:ext>
            </a:extLst>
          </p:cNvPr>
          <p:cNvSpPr/>
          <p:nvPr/>
        </p:nvSpPr>
        <p:spPr>
          <a:xfrm>
            <a:off x="6964818" y="6109218"/>
            <a:ext cx="360000" cy="252000"/>
          </a:xfrm>
          <a:prstGeom prst="downArrow">
            <a:avLst/>
          </a:prstGeom>
          <a:solidFill>
            <a:srgbClr val="00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8A83D7-AD2E-F622-3980-A66D5782439F}"/>
              </a:ext>
            </a:extLst>
          </p:cNvPr>
          <p:cNvSpPr txBox="1"/>
          <p:nvPr/>
        </p:nvSpPr>
        <p:spPr>
          <a:xfrm>
            <a:off x="4615972" y="6380263"/>
            <a:ext cx="1753410" cy="336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หมายเหตุ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: * 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เป็นงานพัฒนาต่อยอดจากปี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64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จำนวน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22 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E3BA982-00FE-4544-53CA-2DE54EB71AD4}"/>
              </a:ext>
            </a:extLst>
          </p:cNvPr>
          <p:cNvSpPr txBox="1"/>
          <p:nvPr/>
        </p:nvSpPr>
        <p:spPr>
          <a:xfrm>
            <a:off x="698925" y="2439505"/>
            <a:ext cx="2350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Potential Base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219DDBB-5EAD-C8D7-6F65-B9EA1563B229}"/>
              </a:ext>
            </a:extLst>
          </p:cNvPr>
          <p:cNvSpPr txBox="1"/>
          <p:nvPr/>
        </p:nvSpPr>
        <p:spPr>
          <a:xfrm>
            <a:off x="8317934" y="1818853"/>
            <a:ext cx="3354531" cy="69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การขับเคลื่อนและพัฒนาต่อยอด</a:t>
            </a:r>
            <a:br>
              <a:rPr kumimoji="0" lang="th-TH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kumimoji="0" lang="th-TH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การให้บริการ 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e-Service</a:t>
            </a:r>
            <a:endParaRPr kumimoji="0" lang="th-TH" altLang="ko-KR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3C6BDD3A-8563-5F8E-688D-8632657F2D14}"/>
              </a:ext>
            </a:extLst>
          </p:cNvPr>
          <p:cNvCxnSpPr>
            <a:cxnSpLocks/>
          </p:cNvCxnSpPr>
          <p:nvPr/>
        </p:nvCxnSpPr>
        <p:spPr>
          <a:xfrm>
            <a:off x="8406043" y="2468080"/>
            <a:ext cx="2268000" cy="0"/>
          </a:xfrm>
          <a:prstGeom prst="line">
            <a:avLst/>
          </a:prstGeom>
          <a:noFill/>
          <a:ln w="19050" cap="flat" cmpd="sng" algn="ctr">
            <a:solidFill>
              <a:srgbClr val="125AC4"/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6E1871E2-72D8-6DEC-B6EE-4335E0550374}"/>
              </a:ext>
            </a:extLst>
          </p:cNvPr>
          <p:cNvSpPr txBox="1"/>
          <p:nvPr/>
        </p:nvSpPr>
        <p:spPr>
          <a:xfrm>
            <a:off x="8833725" y="2470333"/>
            <a:ext cx="2218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Potential Base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9694452-F6C6-638E-55DC-22AE578D03BA}"/>
              </a:ext>
            </a:extLst>
          </p:cNvPr>
          <p:cNvSpPr txBox="1"/>
          <p:nvPr/>
        </p:nvSpPr>
        <p:spPr>
          <a:xfrm>
            <a:off x="8841694" y="3328755"/>
            <a:ext cx="303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มติ ครม.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สิงหาคม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2564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1B07673-0D63-B764-510A-6450FD7F3FB1}"/>
              </a:ext>
            </a:extLst>
          </p:cNvPr>
          <p:cNvSpPr txBox="1"/>
          <p:nvPr/>
        </p:nvSpPr>
        <p:spPr>
          <a:xfrm>
            <a:off x="8793568" y="3029118"/>
            <a:ext cx="3041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DB Helvethaica X 55 Regular" panose="02000506090000020004" pitchFamily="2" charset="-34"/>
              </a:rPr>
              <a:t>12 </a:t>
            </a:r>
            <a:r>
              <a:rPr kumimoji="0" lang="th-TH" sz="2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DB Helvethaica X 55 Regular" panose="02000506090000020004" pitchFamily="2" charset="-34"/>
              </a:rPr>
              <a:t>งานบริการ </a:t>
            </a:r>
            <a:r>
              <a:rPr kumimoji="0" lang="en-US" sz="2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Agenda </a:t>
            </a:r>
            <a:r>
              <a:rPr kumimoji="0" lang="th-TH" sz="2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DB Helvethaica X 55 Regular" panose="02000506090000020004" pitchFamily="2" charset="-34"/>
              </a:rPr>
              <a:t>สำคัญ</a:t>
            </a: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9627FF9-D0A4-9D7B-75D6-77F5A03315DC}"/>
              </a:ext>
            </a:extLst>
          </p:cNvPr>
          <p:cNvSpPr txBox="1"/>
          <p:nvPr/>
        </p:nvSpPr>
        <p:spPr>
          <a:xfrm>
            <a:off x="8763677" y="4478739"/>
            <a:ext cx="3180899" cy="1871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งานบริการรายส่วนราชการ </a:t>
            </a:r>
            <a:r>
              <a:rPr kumimoji="0" lang="en-US" sz="24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24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th-TH" sz="24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ส่วนราชการเลือกงานบริการ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มาพัฒนาเป็น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มุ่งเน้นเชื่อมโยงเข้าสู่ระบบแพลตฟอร์มกลาง</a:t>
            </a:r>
          </a:p>
          <a:p>
            <a:pPr marL="179388" marR="0" lvl="0" indent="-179388" algn="l" defTabSz="914400" rtl="0" eaLnBrk="1" fontAlgn="base" latinLnBrk="0" hangingPunct="1">
              <a:lnSpc>
                <a:spcPts val="19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ระบบ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Biz Portal </a:t>
            </a:r>
            <a:endParaRPr kumimoji="0" lang="th-TH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79388" marR="0" lvl="0" indent="-179388" algn="l" defTabSz="914400" rtl="0" eaLnBrk="1" fontAlgn="base" latinLnBrk="0" hangingPunct="1">
              <a:lnSpc>
                <a:spcPts val="19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ระบบ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Citizen Portal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4B75D86-B83E-C899-8A3E-F70B49E324B0}"/>
              </a:ext>
            </a:extLst>
          </p:cNvPr>
          <p:cNvSpPr txBox="1"/>
          <p:nvPr/>
        </p:nvSpPr>
        <p:spPr>
          <a:xfrm>
            <a:off x="8596380" y="3754076"/>
            <a:ext cx="3433377" cy="543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marR="0" lvl="0" indent="-179388" algn="l" defTabSz="914400" rtl="0" eaLnBrk="1" fontAlgn="base" latinLnBrk="0" hangingPunct="1">
              <a:lnSpc>
                <a:spcPct val="8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พัฒนาต่อยอดตาม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Roadmap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(ฉบับปรับปรุง)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ปีงบประมาณ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66 – 67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Action Plan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66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68BBC2B4-6C8E-095A-09D5-0BED8F75A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0051" y="5503024"/>
            <a:ext cx="565115" cy="360000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703DC5D7-FB26-941D-B037-9E4D897244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20" y="5955337"/>
            <a:ext cx="481657" cy="3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0EE7B71-81C6-5635-92AF-5C5279860ED0}"/>
              </a:ext>
            </a:extLst>
          </p:cNvPr>
          <p:cNvGrpSpPr/>
          <p:nvPr/>
        </p:nvGrpSpPr>
        <p:grpSpPr>
          <a:xfrm>
            <a:off x="4674519" y="2525230"/>
            <a:ext cx="450804" cy="523220"/>
            <a:chOff x="-692213" y="599260"/>
            <a:chExt cx="450804" cy="5232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7FC905-ACE3-431B-3A8B-D16BB0DDBFE4}"/>
                </a:ext>
              </a:extLst>
            </p:cNvPr>
            <p:cNvSpPr txBox="1"/>
            <p:nvPr/>
          </p:nvSpPr>
          <p:spPr>
            <a:xfrm>
              <a:off x="-692213" y="599260"/>
              <a:ext cx="450804" cy="523220"/>
            </a:xfrm>
            <a:prstGeom prst="rect">
              <a:avLst/>
            </a:prstGeom>
            <a:solidFill>
              <a:srgbClr val="008A3E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461963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4BCA7A9-996F-C9F7-C181-4CA771F77D90}"/>
                </a:ext>
              </a:extLst>
            </p:cNvPr>
            <p:cNvGrpSpPr/>
            <p:nvPr/>
          </p:nvGrpSpPr>
          <p:grpSpPr>
            <a:xfrm>
              <a:off x="-646663" y="642153"/>
              <a:ext cx="335456" cy="400110"/>
              <a:chOff x="346450" y="1121369"/>
              <a:chExt cx="340884" cy="406585"/>
            </a:xfrm>
          </p:grpSpPr>
          <p:sp>
            <p:nvSpPr>
              <p:cNvPr id="4" name="Teardrop 3">
                <a:extLst>
                  <a:ext uri="{FF2B5EF4-FFF2-40B4-BE49-F238E27FC236}">
                    <a16:creationId xmlns:a16="http://schemas.microsoft.com/office/drawing/2014/main" id="{8D9AC279-3C0C-4B25-9A25-6F535F3CA56D}"/>
                  </a:ext>
                </a:extLst>
              </p:cNvPr>
              <p:cNvSpPr/>
              <p:nvPr/>
            </p:nvSpPr>
            <p:spPr>
              <a:xfrm rot="8100000">
                <a:off x="367294" y="1143156"/>
                <a:ext cx="320040" cy="320040"/>
              </a:xfrm>
              <a:prstGeom prst="teardrop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C82400-FFB5-3123-88CB-0C1D14671B4C}"/>
                  </a:ext>
                </a:extLst>
              </p:cNvPr>
              <p:cNvSpPr txBox="1"/>
              <p:nvPr/>
            </p:nvSpPr>
            <p:spPr>
              <a:xfrm>
                <a:off x="346450" y="1121369"/>
                <a:ext cx="309095" cy="40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3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Tahoma" pitchFamily="34" charset="0"/>
                  </a:rPr>
                  <a:t>1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C1F177-0875-24FE-897E-5386B60E0BB3}"/>
              </a:ext>
            </a:extLst>
          </p:cNvPr>
          <p:cNvGrpSpPr/>
          <p:nvPr/>
        </p:nvGrpSpPr>
        <p:grpSpPr>
          <a:xfrm>
            <a:off x="4700555" y="4054670"/>
            <a:ext cx="440775" cy="523220"/>
            <a:chOff x="-658400" y="1597696"/>
            <a:chExt cx="440775" cy="5232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331391-69A8-5DCC-319B-12C85220827D}"/>
                </a:ext>
              </a:extLst>
            </p:cNvPr>
            <p:cNvSpPr txBox="1"/>
            <p:nvPr/>
          </p:nvSpPr>
          <p:spPr>
            <a:xfrm>
              <a:off x="-658400" y="1597696"/>
              <a:ext cx="440775" cy="523220"/>
            </a:xfrm>
            <a:prstGeom prst="rect">
              <a:avLst/>
            </a:prstGeom>
            <a:solidFill>
              <a:srgbClr val="C09200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461963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8F30F4-5968-3F97-B0DF-683899D9DBAC}"/>
                </a:ext>
              </a:extLst>
            </p:cNvPr>
            <p:cNvGrpSpPr/>
            <p:nvPr/>
          </p:nvGrpSpPr>
          <p:grpSpPr>
            <a:xfrm>
              <a:off x="-608809" y="1641324"/>
              <a:ext cx="321786" cy="400110"/>
              <a:chOff x="360340" y="1099883"/>
              <a:chExt cx="326994" cy="406585"/>
            </a:xfrm>
          </p:grpSpPr>
          <p:sp>
            <p:nvSpPr>
              <p:cNvPr id="13" name="Teardrop 12">
                <a:extLst>
                  <a:ext uri="{FF2B5EF4-FFF2-40B4-BE49-F238E27FC236}">
                    <a16:creationId xmlns:a16="http://schemas.microsoft.com/office/drawing/2014/main" id="{F669DF51-A5F9-AFD4-7CD4-2CFD9CE30760}"/>
                  </a:ext>
                </a:extLst>
              </p:cNvPr>
              <p:cNvSpPr/>
              <p:nvPr/>
            </p:nvSpPr>
            <p:spPr>
              <a:xfrm rot="8100000">
                <a:off x="367294" y="1143156"/>
                <a:ext cx="320040" cy="320040"/>
              </a:xfrm>
              <a:prstGeom prst="teardrop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FE87D9-E56C-34EC-72CC-85B2031C2C3A}"/>
                  </a:ext>
                </a:extLst>
              </p:cNvPr>
              <p:cNvSpPr txBox="1"/>
              <p:nvPr/>
            </p:nvSpPr>
            <p:spPr>
              <a:xfrm>
                <a:off x="360340" y="1099883"/>
                <a:ext cx="293981" cy="40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9A75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Tahoma" pitchFamily="34" charset="0"/>
                  </a:rPr>
                  <a:t>2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B31C20-F012-EA8E-3E32-9CAF3A181D5F}"/>
              </a:ext>
            </a:extLst>
          </p:cNvPr>
          <p:cNvGrpSpPr/>
          <p:nvPr/>
        </p:nvGrpSpPr>
        <p:grpSpPr>
          <a:xfrm>
            <a:off x="253579" y="2534755"/>
            <a:ext cx="440775" cy="523220"/>
            <a:chOff x="-658400" y="1597696"/>
            <a:chExt cx="440775" cy="52322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3E63A0-74CC-F516-BF69-0DC4CD4FC5CD}"/>
                </a:ext>
              </a:extLst>
            </p:cNvPr>
            <p:cNvSpPr txBox="1"/>
            <p:nvPr/>
          </p:nvSpPr>
          <p:spPr>
            <a:xfrm>
              <a:off x="-658400" y="1597696"/>
              <a:ext cx="440775" cy="523220"/>
            </a:xfrm>
            <a:prstGeom prst="rect">
              <a:avLst/>
            </a:prstGeom>
            <a:solidFill>
              <a:srgbClr val="C09200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461963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207AAC6-941D-81EE-E008-D62BFECA3AA1}"/>
                </a:ext>
              </a:extLst>
            </p:cNvPr>
            <p:cNvGrpSpPr/>
            <p:nvPr/>
          </p:nvGrpSpPr>
          <p:grpSpPr>
            <a:xfrm>
              <a:off x="-608809" y="1641324"/>
              <a:ext cx="321786" cy="400110"/>
              <a:chOff x="360340" y="1099883"/>
              <a:chExt cx="326994" cy="406585"/>
            </a:xfrm>
          </p:grpSpPr>
          <p:sp>
            <p:nvSpPr>
              <p:cNvPr id="22" name="Teardrop 21">
                <a:extLst>
                  <a:ext uri="{FF2B5EF4-FFF2-40B4-BE49-F238E27FC236}">
                    <a16:creationId xmlns:a16="http://schemas.microsoft.com/office/drawing/2014/main" id="{2D4C6231-9880-1511-4B42-B9152FE8CA44}"/>
                  </a:ext>
                </a:extLst>
              </p:cNvPr>
              <p:cNvSpPr/>
              <p:nvPr/>
            </p:nvSpPr>
            <p:spPr>
              <a:xfrm rot="8100000">
                <a:off x="367294" y="1143156"/>
                <a:ext cx="320040" cy="320040"/>
              </a:xfrm>
              <a:prstGeom prst="teardrop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9C1C004-0C9E-008C-732E-5B4F01C87D5E}"/>
                  </a:ext>
                </a:extLst>
              </p:cNvPr>
              <p:cNvSpPr txBox="1"/>
              <p:nvPr/>
            </p:nvSpPr>
            <p:spPr>
              <a:xfrm>
                <a:off x="360340" y="1099883"/>
                <a:ext cx="293981" cy="40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9A75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Tahoma" pitchFamily="34" charset="0"/>
                  </a:rPr>
                  <a:t>2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B71D6C-325C-5969-45D8-7675A33AF371}"/>
              </a:ext>
            </a:extLst>
          </p:cNvPr>
          <p:cNvGrpSpPr/>
          <p:nvPr/>
        </p:nvGrpSpPr>
        <p:grpSpPr>
          <a:xfrm>
            <a:off x="8367722" y="2515705"/>
            <a:ext cx="440775" cy="523220"/>
            <a:chOff x="-658400" y="1597696"/>
            <a:chExt cx="440775" cy="52322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E0991A-E8A1-6AB0-D67B-5816A6F51AE3}"/>
                </a:ext>
              </a:extLst>
            </p:cNvPr>
            <p:cNvSpPr txBox="1"/>
            <p:nvPr/>
          </p:nvSpPr>
          <p:spPr>
            <a:xfrm>
              <a:off x="-658400" y="1597696"/>
              <a:ext cx="440775" cy="523220"/>
            </a:xfrm>
            <a:prstGeom prst="rect">
              <a:avLst/>
            </a:prstGeom>
            <a:solidFill>
              <a:srgbClr val="C09200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461963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B8B9E59-5658-F548-DC4B-3CC62C068964}"/>
                </a:ext>
              </a:extLst>
            </p:cNvPr>
            <p:cNvGrpSpPr/>
            <p:nvPr/>
          </p:nvGrpSpPr>
          <p:grpSpPr>
            <a:xfrm>
              <a:off x="-608809" y="1641324"/>
              <a:ext cx="321786" cy="400110"/>
              <a:chOff x="360340" y="1099883"/>
              <a:chExt cx="326994" cy="406585"/>
            </a:xfrm>
          </p:grpSpPr>
          <p:sp>
            <p:nvSpPr>
              <p:cNvPr id="28" name="Teardrop 27">
                <a:extLst>
                  <a:ext uri="{FF2B5EF4-FFF2-40B4-BE49-F238E27FC236}">
                    <a16:creationId xmlns:a16="http://schemas.microsoft.com/office/drawing/2014/main" id="{4BE87AFB-0B06-89B5-5748-CCBD0FC2743C}"/>
                  </a:ext>
                </a:extLst>
              </p:cNvPr>
              <p:cNvSpPr/>
              <p:nvPr/>
            </p:nvSpPr>
            <p:spPr>
              <a:xfrm rot="8100000">
                <a:off x="367294" y="1143156"/>
                <a:ext cx="320040" cy="320040"/>
              </a:xfrm>
              <a:prstGeom prst="teardrop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BFD8EB3-A44B-B647-2FFE-04AFDB81BEBE}"/>
                  </a:ext>
                </a:extLst>
              </p:cNvPr>
              <p:cNvSpPr txBox="1"/>
              <p:nvPr/>
            </p:nvSpPr>
            <p:spPr>
              <a:xfrm>
                <a:off x="360340" y="1099883"/>
                <a:ext cx="293981" cy="40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9A75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Tahoma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49037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B80CEE-83C8-897C-646D-EE8DB340CF2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BA422E8-631B-4E6D-824C-FA00DC99C473}" type="slidenum">
              <a:rPr lang="th-TH" smtClean="0"/>
              <a:pPr>
                <a:defRPr/>
              </a:pPr>
              <a:t>50</a:t>
            </a:fld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C853BF-78E4-538E-425B-6FE473BF3FD8}"/>
              </a:ext>
            </a:extLst>
          </p:cNvPr>
          <p:cNvSpPr txBox="1"/>
          <p:nvPr/>
        </p:nvSpPr>
        <p:spPr>
          <a:xfrm>
            <a:off x="591230" y="3090061"/>
            <a:ext cx="8795658" cy="677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r>
              <a:rPr lang="th-TH" altLang="ko-KR" sz="4400" dirty="0"/>
              <a:t>สรุปรายชื่อส่วนราชการที่มีตัวชี้วัดบังคับ</a:t>
            </a:r>
            <a:endParaRPr lang="en-US" altLang="ko-KR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F6E780-7FBD-83BA-6B04-94C253F202FE}"/>
              </a:ext>
            </a:extLst>
          </p:cNvPr>
          <p:cNvSpPr txBox="1"/>
          <p:nvPr/>
        </p:nvSpPr>
        <p:spPr>
          <a:xfrm>
            <a:off x="4313256" y="3909526"/>
            <a:ext cx="5384808" cy="35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2000" b="0" dirty="0"/>
              <a:t>ข้อมูล ณ วันที่ </a:t>
            </a:r>
            <a:r>
              <a:rPr lang="en-US" sz="2000" b="0" dirty="0"/>
              <a:t>17 </a:t>
            </a:r>
            <a:r>
              <a:rPr lang="th-TH" sz="2000" b="0" dirty="0"/>
              <a:t>ตุลาคม </a:t>
            </a:r>
            <a:r>
              <a:rPr lang="en-US" sz="2000" b="0" dirty="0"/>
              <a:t>2565</a:t>
            </a:r>
          </a:p>
        </p:txBody>
      </p:sp>
    </p:spTree>
    <p:extLst>
      <p:ext uri="{BB962C8B-B14F-4D97-AF65-F5344CB8AC3E}">
        <p14:creationId xmlns:p14="http://schemas.microsoft.com/office/powerpoint/2010/main" val="15414380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51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821000"/>
              </p:ext>
            </p:extLst>
          </p:nvPr>
        </p:nvGraphicFramePr>
        <p:xfrm>
          <a:off x="220305" y="1009469"/>
          <a:ext cx="1175139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สำนักงานปลัดสำนักนายกรัฐมนตรี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A12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ศูนย์ร้องเรียน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895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สำนักเลขาธิการนายกรัฐมนตรี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358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สำนักงานคณะกรรมการข้าราชการพลเรือน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สนับสนุน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A1 DOPA-Digital ID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413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สำนักงานคณะกรรมการส่งเสริมการลงทุน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สนับสนุน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A2 ID One SMEs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732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 ป.ย.ป.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41841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8450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สำนักนายกรัฐมนตรี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178CFE-7A18-6DBD-8282-4F1233A3E5B1}"/>
              </a:ext>
            </a:extLst>
          </p:cNvPr>
          <p:cNvSpPr txBox="1"/>
          <p:nvPr/>
        </p:nvSpPr>
        <p:spPr>
          <a:xfrm>
            <a:off x="6586887" y="3264996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121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52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992114"/>
              </p:ext>
            </p:extLst>
          </p:nvPr>
        </p:nvGraphicFramePr>
        <p:xfrm>
          <a:off x="220305" y="1074782"/>
          <a:ext cx="1175139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สำนักงานคณะกรรมการพิเศษเพื่อประสานงาน</a:t>
                      </a:r>
                      <a:b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</a:b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โครงการอันเนื่องมาจากพระราชดำริ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93663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875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1060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ส่วนราชการไม่สังกัดสำนักนายกรัฐมนตรีฯ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34A4B-0EBA-7D6C-7B42-DCB73AE26FC8}"/>
              </a:ext>
            </a:extLst>
          </p:cNvPr>
          <p:cNvSpPr txBox="1"/>
          <p:nvPr/>
        </p:nvSpPr>
        <p:spPr>
          <a:xfrm>
            <a:off x="6586887" y="2049147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209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53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320603"/>
              </p:ext>
            </p:extLst>
          </p:nvPr>
        </p:nvGraphicFramePr>
        <p:xfrm>
          <a:off x="220305" y="1009469"/>
          <a:ext cx="11751390" cy="230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กรมธนารักษ์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indent="93663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A3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ภาษีที่ดิน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895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กรมบัญชีกลาง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 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A11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บัตรสุขภาพ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358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กรมศุลกากร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 หลัก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A8 NSW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413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กรมสรรพากร</a:t>
                      </a:r>
                      <a:endParaRPr lang="en-US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 marL="342900" marR="0" indent="-34290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AutoNum type="arabicPeriod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A1 DOPA-Digital ID</a:t>
                      </a:r>
                    </a:p>
                    <a:p>
                      <a:pPr marL="342900" marR="0" indent="-34290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AutoNum type="arabicPeriod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A2 ID One SMEs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73215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8450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กระทรวงการคลัง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A60E25-C715-F10A-8C0B-B66CFC8F6AC4}"/>
              </a:ext>
            </a:extLst>
          </p:cNvPr>
          <p:cNvSpPr txBox="1"/>
          <p:nvPr/>
        </p:nvSpPr>
        <p:spPr>
          <a:xfrm>
            <a:off x="6586887" y="3389574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30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54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873755"/>
              </p:ext>
            </p:extLst>
          </p:nvPr>
        </p:nvGraphicFramePr>
        <p:xfrm>
          <a:off x="220304" y="1009469"/>
          <a:ext cx="11769532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757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8960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6605">
                  <a:extLst>
                    <a:ext uri="{9D8B030D-6E8A-4147-A177-3AD203B41FA5}">
                      <a16:colId xmlns:a16="http://schemas.microsoft.com/office/drawing/2014/main" val="2655763920"/>
                    </a:ext>
                  </a:extLst>
                </a:gridCol>
                <a:gridCol w="2616605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6605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สำนักงานปลัดกระทรวงการต่างประเทศ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895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กรมการกงสุล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A12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ศูนย์ร้องเรียน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358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กรมพิธีการทูต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413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กรมยุโรป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732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กรมเศรษฐกิจระหว่างประเทศ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80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กรมสนธิสัญญาและกฎหมาย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827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กรมสารนิเทศ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566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กรมองค์การระหว่างประเทศ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687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กรมอเมริกาและแปซิฟิกใต้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776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กรมอาเซียน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366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กรมเอเชียตะวันออก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400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กรมเอเชียใต้ ตะวันออกกลางและแอฟริกา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416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กรมความร่วมมือระหว่างประเทศ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79964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8450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กระทรวงการต่างประเทศ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9070F-6A1A-3FB1-A7B3-4D182EDA8EDB}"/>
              </a:ext>
            </a:extLst>
          </p:cNvPr>
          <p:cNvSpPr txBox="1"/>
          <p:nvPr/>
        </p:nvSpPr>
        <p:spPr>
          <a:xfrm>
            <a:off x="6605028" y="6256841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130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55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673806"/>
              </p:ext>
            </p:extLst>
          </p:nvPr>
        </p:nvGraphicFramePr>
        <p:xfrm>
          <a:off x="220305" y="1009469"/>
          <a:ext cx="1175139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สำนักงานปลัดกระทรวงการท่องเที่ยวและกีฬา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indent="93663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หลัก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A6 Ease of Traveling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895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กรมการท่องเที่ยว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indent="93663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55739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8450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กระทรวงการท่องเที่ยว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AFE56-421B-AF3A-DE23-199119155BC3}"/>
              </a:ext>
            </a:extLst>
          </p:cNvPr>
          <p:cNvSpPr txBox="1"/>
          <p:nvPr/>
        </p:nvSpPr>
        <p:spPr>
          <a:xfrm>
            <a:off x="6586887" y="2177601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995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56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997816"/>
              </p:ext>
            </p:extLst>
          </p:nvPr>
        </p:nvGraphicFramePr>
        <p:xfrm>
          <a:off x="220305" y="1009469"/>
          <a:ext cx="1175139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88433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538445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สำนักงานปลัดกระทรวงการพัฒนาสังคม</a:t>
                      </a:r>
                      <a:b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</a:b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และความมั่นคงของมนุษย์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indent="93663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หลัก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A10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แจ้งเตือนสิทธิ์</a:t>
                      </a:r>
                    </a:p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A12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ศูนย์ร้องเรียน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895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กรมพัฒนาสังคมและสวัสดิการ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indent="93663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A10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แจ้งเตือนสิทธิ์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557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กรมกิจการสตรีและสถาบันครอบครัว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A10 </a:t>
                      </a:r>
                      <a:r>
                        <a:rPr kumimoji="0" lang="th-TH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แจ้งเตือนสิทธิ์</a:t>
                      </a:r>
                      <a:endParaRPr kumimoji="0" lang="th-TH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693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กรมกิจการเด็กและเยาวชน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A10 </a:t>
                      </a:r>
                      <a:r>
                        <a:rPr kumimoji="0" lang="th-TH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แจ้งเตือนสิทธิ์</a:t>
                      </a:r>
                      <a:endParaRPr kumimoji="0" lang="th-TH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874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กรมกิจการผู้สูงอายุ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A10 </a:t>
                      </a:r>
                      <a:r>
                        <a:rPr kumimoji="0" lang="th-TH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แจ้งเตือนสิทธิ์</a:t>
                      </a:r>
                      <a:endParaRPr kumimoji="0" lang="th-TH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925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กรมส่งเสริมและพัฒนาคุณภาพชีวิตคนพิการ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A10 </a:t>
                      </a: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แจ้งเตือนสิทธิ์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31130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1060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กระทรวงการพัฒนาสังคมและความมั่นคงของมนุษย์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F19E73-08F8-D339-9C97-764977C78ECF}"/>
              </a:ext>
            </a:extLst>
          </p:cNvPr>
          <p:cNvSpPr txBox="1"/>
          <p:nvPr/>
        </p:nvSpPr>
        <p:spPr>
          <a:xfrm>
            <a:off x="6586887" y="3808281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5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368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57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448803"/>
              </p:ext>
            </p:extLst>
          </p:nvPr>
        </p:nvGraphicFramePr>
        <p:xfrm>
          <a:off x="220305" y="944154"/>
          <a:ext cx="11751390" cy="545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สำนักงานปลัดกระทรวงเกษตรและสหกรณ์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indent="93663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 marL="447675" marR="0" indent="-36195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AutoNum type="arabicPeriod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A5 GAP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 marL="447675" marR="0" indent="-36195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AutoNum type="arabicPeriod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A12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ศูนย์ร้องเรียน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895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กรมการข้าว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indent="93663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A5 GAP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557397"/>
                  </a:ext>
                </a:extLst>
              </a:tr>
              <a:tr h="3374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กรมประมง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</a:t>
                      </a:r>
                    </a:p>
                    <a:p>
                      <a:pPr marL="44767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A4 HSSS</a:t>
                      </a:r>
                    </a:p>
                    <a:p>
                      <a:pPr marL="44767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A5 GAP</a:t>
                      </a:r>
                    </a:p>
                    <a:p>
                      <a:pPr marL="44767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A8 NSW</a:t>
                      </a:r>
                    </a:p>
                    <a:p>
                      <a:pPr marL="44767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A9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ขึ้นทะเบียนเกษตรกร</a:t>
                      </a:r>
                      <a:endParaRPr kumimoji="0" lang="th-TH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693066"/>
                  </a:ext>
                </a:extLst>
              </a:tr>
              <a:tr h="3374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กรมปศุสัตว์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</a:t>
                      </a:r>
                    </a:p>
                    <a:p>
                      <a:pPr marL="44767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A4 HSSS</a:t>
                      </a:r>
                    </a:p>
                    <a:p>
                      <a:pPr marL="44767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A5 GAP</a:t>
                      </a:r>
                    </a:p>
                    <a:p>
                      <a:pPr marL="44767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A8 NSW</a:t>
                      </a:r>
                    </a:p>
                    <a:p>
                      <a:pPr marL="44767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A9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ขึ้นทะเบียนเกษตรกร</a:t>
                      </a:r>
                      <a:endParaRPr kumimoji="0" lang="th-TH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874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กรมวิชาการเกษตร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</a:t>
                      </a:r>
                    </a:p>
                    <a:p>
                      <a:pPr marL="44767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A4 HSSS</a:t>
                      </a:r>
                    </a:p>
                    <a:p>
                      <a:pPr marL="44767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A5 GAP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925198"/>
                  </a:ext>
                </a:extLst>
              </a:tr>
              <a:tr h="2062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กรมส่งเสริมการเกษตร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</a:t>
                      </a:r>
                    </a:p>
                    <a:p>
                      <a:pPr marL="44767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A5 GAP</a:t>
                      </a:r>
                    </a:p>
                    <a:p>
                      <a:pPr marL="44767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A9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ขึ้นทะเบียนเกษตรกร</a:t>
                      </a:r>
                      <a:endParaRPr kumimoji="0" lang="th-TH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31130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1060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กระทรวงเกษตรและสหกรณ์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F1E617-95F8-E51C-40AA-4F298A098E0F}"/>
              </a:ext>
            </a:extLst>
          </p:cNvPr>
          <p:cNvSpPr txBox="1"/>
          <p:nvPr/>
        </p:nvSpPr>
        <p:spPr>
          <a:xfrm>
            <a:off x="6405912" y="6488918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4844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58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65068"/>
              </p:ext>
            </p:extLst>
          </p:nvPr>
        </p:nvGraphicFramePr>
        <p:xfrm>
          <a:off x="220305" y="944154"/>
          <a:ext cx="11751390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กรมส่งเสริมสหกรณ์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th-TH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416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กรมหม่อนไหม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</a:t>
                      </a:r>
                    </a:p>
                    <a:p>
                      <a:pPr marL="44767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A5 GAP</a:t>
                      </a:r>
                    </a:p>
                    <a:p>
                      <a:pPr marL="44767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A9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ขึ้นทะเบียนเกษตรกร</a:t>
                      </a:r>
                      <a:endParaRPr kumimoji="0" lang="th-TH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85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สำนักงานการปฏิรูปที่ดินเพื่อเกษตรกรรม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A5 GAP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904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สำนักงานมาตรฐานสินค้าเกษตรและอาหารแห่งชาติ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หลัก 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</a:t>
                      </a: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A5 GAP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6645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สำนักงานเศรษฐกิจการเกษตร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104775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หลัก 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A9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ขึ้นทะเบียนเกษตรกร</a:t>
                      </a:r>
                      <a:endParaRPr kumimoji="0" lang="th-TH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25346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1060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กระทรวงเกษตรและสหกรณ์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DF7C3-C79A-82BE-4A35-2C12C1538933}"/>
              </a:ext>
            </a:extLst>
          </p:cNvPr>
          <p:cNvSpPr txBox="1"/>
          <p:nvPr/>
        </p:nvSpPr>
        <p:spPr>
          <a:xfrm>
            <a:off x="6586887" y="3372851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857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59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411523"/>
              </p:ext>
            </p:extLst>
          </p:nvPr>
        </p:nvGraphicFramePr>
        <p:xfrm>
          <a:off x="220305" y="1074782"/>
          <a:ext cx="11751390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กรมทรัพยากรน้ำบาดาล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indent="93663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กรมอุทยานแห่งชาติ สัตว์ป่า และพันธุ์พืช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A6 Ease of Traveling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062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กรมป่าไม้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A8 NSW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20454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1060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กระทรวงทรัพยากรธรรมชาติและสิ่งแวดล้อม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74A093-E9F1-408E-86B4-147D7718446A}"/>
              </a:ext>
            </a:extLst>
          </p:cNvPr>
          <p:cNvSpPr txBox="1"/>
          <p:nvPr/>
        </p:nvSpPr>
        <p:spPr>
          <a:xfrm>
            <a:off x="6596218" y="2564246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59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34B2A5B-AE41-3B75-01E1-5583F32283C0}"/>
              </a:ext>
            </a:extLst>
          </p:cNvPr>
          <p:cNvSpPr/>
          <p:nvPr/>
        </p:nvSpPr>
        <p:spPr>
          <a:xfrm>
            <a:off x="0" y="886408"/>
            <a:ext cx="12192000" cy="5971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39BD5C-8D87-45C0-8126-AF47C0AA03E0}"/>
              </a:ext>
            </a:extLst>
          </p:cNvPr>
          <p:cNvSpPr txBox="1"/>
          <p:nvPr/>
        </p:nvSpPr>
        <p:spPr>
          <a:xfrm>
            <a:off x="10612058" y="6461059"/>
            <a:ext cx="1381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F372EEC-40B1-1EBE-E4F1-B34BA6EA4796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343979" y="160707"/>
            <a:ext cx="10446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12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สำคัญ ตามมติ ครม.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สิงหาคม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2564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8520B2-8933-D4EB-0621-C0A431C78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0" r="8026" b="5380"/>
          <a:stretch/>
        </p:blipFill>
        <p:spPr>
          <a:xfrm>
            <a:off x="760619" y="883238"/>
            <a:ext cx="10670761" cy="597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357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60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793422"/>
              </p:ext>
            </p:extLst>
          </p:nvPr>
        </p:nvGraphicFramePr>
        <p:xfrm>
          <a:off x="220305" y="1074782"/>
          <a:ext cx="1175139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กรมอุตุนิยมวิทยา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A6 Ease of Traveling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สำนักงานสถิติแห่งชาติ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81678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1060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กระทรวงดิจิทัลเพื่อเศรษฐกิจและสังคม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F20C1-6FEC-E0FF-F6CF-468DD820E95C}"/>
              </a:ext>
            </a:extLst>
          </p:cNvPr>
          <p:cNvSpPr txBox="1"/>
          <p:nvPr/>
        </p:nvSpPr>
        <p:spPr>
          <a:xfrm>
            <a:off x="6605549" y="2201547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997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61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284226"/>
              </p:ext>
            </p:extLst>
          </p:nvPr>
        </p:nvGraphicFramePr>
        <p:xfrm>
          <a:off x="220305" y="1074782"/>
          <a:ext cx="11751390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สำนักงานปลัดกระทรวงพลังงาน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A12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ศูนย์ร้องเรียน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875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1060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กระทรวงพลังงาน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93810F-E1A5-1713-1787-338A73CE0951}"/>
              </a:ext>
            </a:extLst>
          </p:cNvPr>
          <p:cNvSpPr txBox="1"/>
          <p:nvPr/>
        </p:nvSpPr>
        <p:spPr>
          <a:xfrm>
            <a:off x="6586887" y="1866267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4352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62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/>
        </p:nvGraphicFramePr>
        <p:xfrm>
          <a:off x="220305" y="1074782"/>
          <a:ext cx="1175139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กรมการค้าต่างประเทศ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A8 NSW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กรมการค้าภายใน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721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กรมทรัพย์สินทางปัญญา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A1 DOPA-Digital ID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94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กรมพัฒนาธุรกิจการค้า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23236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1060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กระทรวงพาณิชย์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93810F-E1A5-1713-1787-338A73CE0951}"/>
              </a:ext>
            </a:extLst>
          </p:cNvPr>
          <p:cNvSpPr txBox="1"/>
          <p:nvPr/>
        </p:nvSpPr>
        <p:spPr>
          <a:xfrm>
            <a:off x="6586887" y="2872107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669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63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833061"/>
              </p:ext>
            </p:extLst>
          </p:nvPr>
        </p:nvGraphicFramePr>
        <p:xfrm>
          <a:off x="220305" y="1074782"/>
          <a:ext cx="11751390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สำนักงานปลัดกระทรวงมหาดไทย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กรมการปกครอง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หลัก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A1 DOPA-Digital ID</a:t>
                      </a:r>
                    </a:p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A8 NSW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43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กรมการพัฒนาชุมชน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A2 ID One SMEs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37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กรมที่ดิน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หลัก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A3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ภาษีที่ดิน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94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กรมป้องกันและบรรเทาสาธารณภัย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A6 Ease of Traveling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992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กรมส่งเสริมการปกครองท้องถิ่น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A3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ภาษีที่ดิน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5922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1060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กระทรวงมหาดไทย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4D0D13-F336-EFC0-D6B2-EDAA15BC55C3}"/>
              </a:ext>
            </a:extLst>
          </p:cNvPr>
          <p:cNvSpPr txBox="1"/>
          <p:nvPr/>
        </p:nvSpPr>
        <p:spPr>
          <a:xfrm>
            <a:off x="6586887" y="3687045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5447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64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52018"/>
              </p:ext>
            </p:extLst>
          </p:nvPr>
        </p:nvGraphicFramePr>
        <p:xfrm>
          <a:off x="220305" y="1074782"/>
          <a:ext cx="11751390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สำนักงานปลัดกระทรวงยุติธรรม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A12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ศูนย์ร้องเรียน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672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กรมคุมประพฤติ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กรมสอบสวนคดีพิเศษ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4368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1060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กระทรวงยุติธรรม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BCE112-34DF-8084-28F1-50AB90D6263D}"/>
              </a:ext>
            </a:extLst>
          </p:cNvPr>
          <p:cNvSpPr txBox="1"/>
          <p:nvPr/>
        </p:nvSpPr>
        <p:spPr>
          <a:xfrm>
            <a:off x="6653368" y="2536827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226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65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510846"/>
              </p:ext>
            </p:extLst>
          </p:nvPr>
        </p:nvGraphicFramePr>
        <p:xfrm>
          <a:off x="220305" y="1074782"/>
          <a:ext cx="11751390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สำนักงานปลัดกระทรวงแรงงาน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A7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ช่วยเหลือผู้ว่างงาน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กรมการจัดหางาน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หลัก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A7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ช่วยเหลือผู้ว่างงาน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43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กรมพัฒนาฝีมือแรงงาน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A7 </a:t>
                      </a:r>
                      <a:r>
                        <a:rPr kumimoji="0" lang="th-TH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ช่วยเหลือผู้ว่างงาน</a:t>
                      </a:r>
                      <a:endParaRPr kumimoji="0" lang="th-TH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กรมสวัสดิการและคุ้มครองแรงงาน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A7 </a:t>
                      </a:r>
                      <a:r>
                        <a:rPr kumimoji="0" lang="th-TH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ช่วยเหลือผู้ว่างงาน</a:t>
                      </a:r>
                      <a:endParaRPr kumimoji="0" lang="th-TH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3126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สำนักงานประกันสังคม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endParaRPr kumimoji="0" lang="th-TH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 marL="541338" marR="0" lvl="0" indent="-363538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A2 ID One SMEs</a:t>
                      </a:r>
                    </a:p>
                    <a:p>
                      <a:pPr marL="541338" marR="0" lvl="0" indent="-363538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A7 </a:t>
                      </a: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ช่วยเหลือผู้ว่างงาน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6680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1060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กระทรวงแรงงาน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2F2394-C05B-5B99-9B8A-9D15640937B9}"/>
              </a:ext>
            </a:extLst>
          </p:cNvPr>
          <p:cNvSpPr txBox="1"/>
          <p:nvPr/>
        </p:nvSpPr>
        <p:spPr>
          <a:xfrm>
            <a:off x="6586887" y="3634107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687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66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129359"/>
              </p:ext>
            </p:extLst>
          </p:nvPr>
        </p:nvGraphicFramePr>
        <p:xfrm>
          <a:off x="220305" y="1074782"/>
          <a:ext cx="1175139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สำนักงานปลัดกระทรวงวัฒนธรรม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 marL="54292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A6 Ease of Traveling</a:t>
                      </a:r>
                    </a:p>
                    <a:p>
                      <a:pPr marL="54292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A12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ศูนย์ร้องเรียน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กรมศิลปากร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endParaRPr kumimoji="0" lang="th-TH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 marL="541338" marR="0" lvl="0" indent="-363538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A6 Ease of Traveling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 marL="541338" marR="0" lvl="0" indent="-363538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A8 NSW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43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สำนักงานศิลปวัฒนธรรมร่วมสมัย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th-TH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53159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1060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กระทรวงวัฒนธรรม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09BC18-D550-FE91-0B2F-77E3587D0C83}"/>
              </a:ext>
            </a:extLst>
          </p:cNvPr>
          <p:cNvSpPr txBox="1"/>
          <p:nvPr/>
        </p:nvSpPr>
        <p:spPr>
          <a:xfrm>
            <a:off x="6586887" y="3390267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305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67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024770"/>
              </p:ext>
            </p:extLst>
          </p:nvPr>
        </p:nvGraphicFramePr>
        <p:xfrm>
          <a:off x="220305" y="1074782"/>
          <a:ext cx="1175139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สำนักงานปลัดกระทรวงการอุดมศึกษา วิทยาศาสตร์ วิจัยและนวัตกรรม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A7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ช่วยเหลือผู้ว่างงาน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สำนักงานการวิจัยแห่งชาติ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4368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1060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กระทรวงการอุดมศึกษา วิทยาศาสตร์ วิจัยและนวัตกรรม</a:t>
            </a:r>
            <a:endParaRPr lang="th-TH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C477CC-5909-9500-6B27-F31DA086A364}"/>
              </a:ext>
            </a:extLst>
          </p:cNvPr>
          <p:cNvSpPr txBox="1"/>
          <p:nvPr/>
        </p:nvSpPr>
        <p:spPr>
          <a:xfrm>
            <a:off x="6586887" y="2384427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 </a:t>
            </a:r>
            <a:r>
              <a:rPr lang="th-TH" sz="1600" b="0" dirty="0">
                <a:solidFill>
                  <a:schemeClr val="bg1"/>
                </a:solidFill>
              </a:rPr>
              <a:t>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323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68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991465"/>
              </p:ext>
            </p:extLst>
          </p:nvPr>
        </p:nvGraphicFramePr>
        <p:xfrm>
          <a:off x="220305" y="1074782"/>
          <a:ext cx="11751390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สำนักงานคณะกรรมการการศึกษาขั้นพื้นฐาน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A7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ช่วยเหลือผู้ว่างงาน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สำนักงานคณะกรรมการการอาชีวศึกษา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A7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ช่วยเหลือผู้ว่างงาน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43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สำนักงานเลขาธิการสภาการศึกษา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28974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1060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กระทรวงศึกษาธิการ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CBFF3C-9C48-C66C-7F18-47346325DCA2}"/>
              </a:ext>
            </a:extLst>
          </p:cNvPr>
          <p:cNvSpPr txBox="1"/>
          <p:nvPr/>
        </p:nvSpPr>
        <p:spPr>
          <a:xfrm>
            <a:off x="6586887" y="2536827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375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69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427368"/>
              </p:ext>
            </p:extLst>
          </p:nvPr>
        </p:nvGraphicFramePr>
        <p:xfrm>
          <a:off x="220305" y="1074782"/>
          <a:ext cx="1175139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สำนักงานปลัดกระทรวงสาธารณสุข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หลัก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A11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บัตรสุขภาพ</a:t>
                      </a:r>
                    </a:p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</a:p>
                    <a:p>
                      <a:pPr marL="54292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A1 DOPA-Digital ID</a:t>
                      </a:r>
                    </a:p>
                    <a:p>
                      <a:pPr marL="542925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A12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ศูนย์ร้องเรียน</a:t>
                      </a:r>
                      <a:endParaRPr lang="en-US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กรมการแพทย์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A11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บัตรสุขภาพ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43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กรมควบคุมโรค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A11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บัตรสุขภาพ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617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กรมการแพทย์แผนไทยและการแพทย์ทางเลือก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116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กรมวิทยาศาสตร์การแพทย์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endParaRPr lang="th-TH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 marL="541338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A8 NSW</a:t>
                      </a:r>
                    </a:p>
                    <a:p>
                      <a:pPr marL="541338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A11 </a:t>
                      </a: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บัตรสุขภาพ</a:t>
                      </a:r>
                      <a:endParaRPr lang="en-US" sz="1600" b="0" i="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0882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สำนักงานคณะกรรมการอาหารและยา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93663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A4 HSSS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03260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1060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กระทรวงสาธารณสุข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8B1408-CB24-967D-191B-D77975834A12}"/>
              </a:ext>
            </a:extLst>
          </p:cNvPr>
          <p:cNvSpPr txBox="1"/>
          <p:nvPr/>
        </p:nvSpPr>
        <p:spPr>
          <a:xfrm>
            <a:off x="6586887" y="4639947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47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D3280A-1CDF-EFDD-6D73-3199FD093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CD23A-3B9B-8A13-DFF0-9181117304E7}"/>
              </a:ext>
            </a:extLst>
          </p:cNvPr>
          <p:cNvSpPr txBox="1"/>
          <p:nvPr/>
        </p:nvSpPr>
        <p:spPr>
          <a:xfrm>
            <a:off x="344481" y="230145"/>
            <a:ext cx="11085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ความสำเร็จในการขับเคลื่อนการพัฒนางานบริการ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ตามมติคณะรัฐมนตรี (12 งานบริการ)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  <a:endParaRPr kumimoji="0" lang="th-TH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BC34FB-5388-DBF3-1DBB-723E03B6A212}"/>
              </a:ext>
            </a:extLst>
          </p:cNvPr>
          <p:cNvSpPr txBox="1"/>
          <p:nvPr/>
        </p:nvSpPr>
        <p:spPr>
          <a:xfrm>
            <a:off x="227582" y="3921846"/>
            <a:ext cx="2049625" cy="157639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</a:p>
          <a:p>
            <a:pPr marL="0" marR="0" lvl="0" indent="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เป็นตัวชี้วัดบังคับของหน่วยงานเจ้าภาพหลักและหน่วยงาน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ที่เกี่ยวข้อง ที่สำนักงาน ก.พ.ร. ประเมินส่วนราชการตามมาตรการปรับปรุงฯ ประจำปีงบประมาณ พ.ศ. 2566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Snip Single Corner Rectangle 49">
            <a:extLst>
              <a:ext uri="{FF2B5EF4-FFF2-40B4-BE49-F238E27FC236}">
                <a16:creationId xmlns:a16="http://schemas.microsoft.com/office/drawing/2014/main" id="{12A7822B-D6F4-EC96-4F8C-AF764E689B40}"/>
              </a:ext>
            </a:extLst>
          </p:cNvPr>
          <p:cNvSpPr/>
          <p:nvPr/>
        </p:nvSpPr>
        <p:spPr>
          <a:xfrm>
            <a:off x="246578" y="2570664"/>
            <a:ext cx="1832513" cy="448745"/>
          </a:xfrm>
          <a:prstGeom prst="snip1Rect">
            <a:avLst>
              <a:gd name="adj" fmla="val 4595"/>
            </a:avLst>
          </a:prstGeom>
          <a:solidFill>
            <a:srgbClr val="423864">
              <a:lumMod val="60000"/>
              <a:lumOff val="40000"/>
            </a:srgbClr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CB2DE1-F103-6D3B-7883-953482563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7" t="37414" r="39926" b="41789"/>
          <a:stretch/>
        </p:blipFill>
        <p:spPr>
          <a:xfrm>
            <a:off x="287399" y="1854392"/>
            <a:ext cx="973338" cy="649151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F8F63C9A-9F59-44F2-70CF-89DCAFCFAEA2}"/>
              </a:ext>
            </a:extLst>
          </p:cNvPr>
          <p:cNvSpPr/>
          <p:nvPr/>
        </p:nvSpPr>
        <p:spPr>
          <a:xfrm rot="5400000">
            <a:off x="1942905" y="2705850"/>
            <a:ext cx="448746" cy="178376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8E6A4A-175D-59FC-0FA5-B9632FC647BA}"/>
              </a:ext>
            </a:extLst>
          </p:cNvPr>
          <p:cNvSpPr txBox="1"/>
          <p:nvPr/>
        </p:nvSpPr>
        <p:spPr>
          <a:xfrm>
            <a:off x="344481" y="3014264"/>
            <a:ext cx="1832513" cy="92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ประเมินตามเป้าหมาย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Roadmap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ที่กำหนดไว้ใน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Action Plan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C0D1D-B64B-5858-8A14-8217B1CAC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58" y="5628934"/>
            <a:ext cx="900000" cy="9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BB71A8-1827-C436-40BF-0FD9A39A3C42}"/>
              </a:ext>
            </a:extLst>
          </p:cNvPr>
          <p:cNvSpPr txBox="1"/>
          <p:nvPr/>
        </p:nvSpPr>
        <p:spPr>
          <a:xfrm>
            <a:off x="182007" y="5644783"/>
            <a:ext cx="1264611" cy="869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QR Code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รายชื่อส่วนราชการ</a:t>
            </a:r>
            <a:b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ที่เกี่ยวข้อง และ </a:t>
            </a:r>
            <a:b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Action Plan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B0787-FB8E-565F-C039-6BE588A946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0" t="1458" r="1488"/>
          <a:stretch/>
        </p:blipFill>
        <p:spPr>
          <a:xfrm>
            <a:off x="2316137" y="1088136"/>
            <a:ext cx="9675393" cy="52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690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38AF-9321-62E2-3196-41F9259E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70</a:t>
            </a:fld>
            <a:endParaRPr lang="th-TH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340C81-083C-91AE-128C-D7872128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595583"/>
              </p:ext>
            </p:extLst>
          </p:nvPr>
        </p:nvGraphicFramePr>
        <p:xfrm>
          <a:off x="220305" y="1074782"/>
          <a:ext cx="1175139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68">
                  <a:extLst>
                    <a:ext uri="{9D8B030D-6E8A-4147-A177-3AD203B41FA5}">
                      <a16:colId xmlns:a16="http://schemas.microsoft.com/office/drawing/2014/main" val="3636330623"/>
                    </a:ext>
                  </a:extLst>
                </a:gridCol>
                <a:gridCol w="3014306">
                  <a:extLst>
                    <a:ext uri="{9D8B030D-6E8A-4147-A177-3AD203B41FA5}">
                      <a16:colId xmlns:a16="http://schemas.microsoft.com/office/drawing/2014/main" val="290657519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203960844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31544186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922957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(1)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(1) Data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9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สำนักงานปลัดกระทรวงอุตสาหกรรม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93663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A2 ID One SMEs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18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กรมโรงงานอุตสาหกรรม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93663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หลัก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A4 HSSS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กรมส่งเสริมอุตสาหกรรม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A2 ID One SMEs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43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กรมอุตสาหกรรมพื้นฐานและการเหมืองแร่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936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A8 NSW</a:t>
                      </a:r>
                    </a:p>
                  </a:txBody>
                  <a:tcPr marL="22860" marR="22860" marT="15240" marB="15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61715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C95C6A-9D11-427E-B700-BFB98EA1E396}"/>
              </a:ext>
            </a:extLst>
          </p:cNvPr>
          <p:cNvSpPr/>
          <p:nvPr/>
        </p:nvSpPr>
        <p:spPr>
          <a:xfrm>
            <a:off x="374794" y="216444"/>
            <a:ext cx="1060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สรุปรายชื่อส่วนราชการที่มีตัวชี้วัดบังคับ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กระทรวงอุตสาหกรรม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34A4B-0EBA-7D6C-7B42-DCB73AE26FC8}"/>
              </a:ext>
            </a:extLst>
          </p:cNvPr>
          <p:cNvSpPr txBox="1"/>
          <p:nvPr/>
        </p:nvSpPr>
        <p:spPr>
          <a:xfrm>
            <a:off x="6586693" y="2872107"/>
            <a:ext cx="5384808" cy="30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algn="r"/>
            <a:r>
              <a:rPr lang="th-TH" sz="1600" b="0" dirty="0">
                <a:solidFill>
                  <a:schemeClr val="bg1"/>
                </a:solidFill>
              </a:rPr>
              <a:t>ข้อมูล ณ วันที่ </a:t>
            </a:r>
            <a:r>
              <a:rPr lang="en-US" sz="1600" b="0" dirty="0">
                <a:solidFill>
                  <a:schemeClr val="bg1"/>
                </a:solidFill>
              </a:rPr>
              <a:t>17</a:t>
            </a:r>
            <a:r>
              <a:rPr lang="th-TH" sz="1600" b="0" dirty="0">
                <a:solidFill>
                  <a:schemeClr val="bg1"/>
                </a:solidFill>
              </a:rPr>
              <a:t> ตุลาคม 2565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64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57;p5">
            <a:extLst>
              <a:ext uri="{FF2B5EF4-FFF2-40B4-BE49-F238E27FC236}">
                <a16:creationId xmlns:a16="http://schemas.microsoft.com/office/drawing/2014/main" id="{CB193E32-4FB9-BD30-D03A-568C90871E4B}"/>
              </a:ext>
            </a:extLst>
          </p:cNvPr>
          <p:cNvSpPr txBox="1"/>
          <p:nvPr/>
        </p:nvSpPr>
        <p:spPr>
          <a:xfrm>
            <a:off x="85653" y="845284"/>
            <a:ext cx="106772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หน่วยงานเจ้าภาพหลักและหน่วยงานที่เกี่ยวข้องต่อการบรรลุกิจกรรมใน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12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งานบริการ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Agenda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ตาม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Roadmap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ปี 2566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82981817-10DE-6C60-1EE8-9EE7D3023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646331"/>
              </p:ext>
            </p:extLst>
          </p:nvPr>
        </p:nvGraphicFramePr>
        <p:xfrm>
          <a:off x="95213" y="1306908"/>
          <a:ext cx="12001574" cy="5527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198">
                  <a:extLst>
                    <a:ext uri="{9D8B030D-6E8A-4147-A177-3AD203B41FA5}">
                      <a16:colId xmlns:a16="http://schemas.microsoft.com/office/drawing/2014/main" val="1156148253"/>
                    </a:ext>
                  </a:extLst>
                </a:gridCol>
                <a:gridCol w="923198">
                  <a:extLst>
                    <a:ext uri="{9D8B030D-6E8A-4147-A177-3AD203B41FA5}">
                      <a16:colId xmlns:a16="http://schemas.microsoft.com/office/drawing/2014/main" val="1135272089"/>
                    </a:ext>
                  </a:extLst>
                </a:gridCol>
                <a:gridCol w="923198">
                  <a:extLst>
                    <a:ext uri="{9D8B030D-6E8A-4147-A177-3AD203B41FA5}">
                      <a16:colId xmlns:a16="http://schemas.microsoft.com/office/drawing/2014/main" val="2300837479"/>
                    </a:ext>
                  </a:extLst>
                </a:gridCol>
                <a:gridCol w="923198">
                  <a:extLst>
                    <a:ext uri="{9D8B030D-6E8A-4147-A177-3AD203B41FA5}">
                      <a16:colId xmlns:a16="http://schemas.microsoft.com/office/drawing/2014/main" val="3493591310"/>
                    </a:ext>
                  </a:extLst>
                </a:gridCol>
                <a:gridCol w="923198">
                  <a:extLst>
                    <a:ext uri="{9D8B030D-6E8A-4147-A177-3AD203B41FA5}">
                      <a16:colId xmlns:a16="http://schemas.microsoft.com/office/drawing/2014/main" val="374956687"/>
                    </a:ext>
                  </a:extLst>
                </a:gridCol>
                <a:gridCol w="923198">
                  <a:extLst>
                    <a:ext uri="{9D8B030D-6E8A-4147-A177-3AD203B41FA5}">
                      <a16:colId xmlns:a16="http://schemas.microsoft.com/office/drawing/2014/main" val="1877181265"/>
                    </a:ext>
                  </a:extLst>
                </a:gridCol>
                <a:gridCol w="923198">
                  <a:extLst>
                    <a:ext uri="{9D8B030D-6E8A-4147-A177-3AD203B41FA5}">
                      <a16:colId xmlns:a16="http://schemas.microsoft.com/office/drawing/2014/main" val="3201729969"/>
                    </a:ext>
                  </a:extLst>
                </a:gridCol>
                <a:gridCol w="923198">
                  <a:extLst>
                    <a:ext uri="{9D8B030D-6E8A-4147-A177-3AD203B41FA5}">
                      <a16:colId xmlns:a16="http://schemas.microsoft.com/office/drawing/2014/main" val="2352441481"/>
                    </a:ext>
                  </a:extLst>
                </a:gridCol>
                <a:gridCol w="923198">
                  <a:extLst>
                    <a:ext uri="{9D8B030D-6E8A-4147-A177-3AD203B41FA5}">
                      <a16:colId xmlns:a16="http://schemas.microsoft.com/office/drawing/2014/main" val="3105976384"/>
                    </a:ext>
                  </a:extLst>
                </a:gridCol>
                <a:gridCol w="923198">
                  <a:extLst>
                    <a:ext uri="{9D8B030D-6E8A-4147-A177-3AD203B41FA5}">
                      <a16:colId xmlns:a16="http://schemas.microsoft.com/office/drawing/2014/main" val="519184407"/>
                    </a:ext>
                  </a:extLst>
                </a:gridCol>
                <a:gridCol w="923198">
                  <a:extLst>
                    <a:ext uri="{9D8B030D-6E8A-4147-A177-3AD203B41FA5}">
                      <a16:colId xmlns:a16="http://schemas.microsoft.com/office/drawing/2014/main" val="1216209813"/>
                    </a:ext>
                  </a:extLst>
                </a:gridCol>
                <a:gridCol w="923198">
                  <a:extLst>
                    <a:ext uri="{9D8B030D-6E8A-4147-A177-3AD203B41FA5}">
                      <a16:colId xmlns:a16="http://schemas.microsoft.com/office/drawing/2014/main" val="2331532737"/>
                    </a:ext>
                  </a:extLst>
                </a:gridCol>
                <a:gridCol w="923198">
                  <a:extLst>
                    <a:ext uri="{9D8B030D-6E8A-4147-A177-3AD203B41FA5}">
                      <a16:colId xmlns:a16="http://schemas.microsoft.com/office/drawing/2014/main" val="1899196909"/>
                    </a:ext>
                  </a:extLst>
                </a:gridCol>
              </a:tblGrid>
              <a:tr h="642070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kumimoji="0" lang="en-US" sz="1800" b="1" i="0" u="none" strike="noStrike" kern="1200" cap="none" spc="-4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A1 </a:t>
                      </a:r>
                      <a:br>
                        <a:rPr kumimoji="0" lang="en-US" sz="1800" b="1" i="0" u="none" strike="noStrike" kern="1200" cap="none" spc="-4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kumimoji="0" lang="en-US" sz="1800" b="1" i="0" u="none" strike="noStrike" kern="1200" cap="none" spc="-4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DOPA-</a:t>
                      </a:r>
                      <a:br>
                        <a:rPr kumimoji="0" lang="th-TH" sz="1800" b="1" i="0" u="none" strike="noStrike" kern="1200" cap="none" spc="-4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kumimoji="0" lang="en-US" sz="1800" b="1" i="0" u="none" strike="noStrike" kern="1200" cap="none" spc="-4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Digital ID</a:t>
                      </a:r>
                      <a:endParaRPr lang="en-US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A2 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ID One SMEs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A3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ภาษีที่ดิน</a:t>
                      </a:r>
                      <a:endParaRPr lang="en-US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A4 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HSSS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A5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GAP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A6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Ease of </a:t>
                      </a:r>
                      <a:b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Traveling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A7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ช่วยเหลือ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ผู้ว่างงาน</a:t>
                      </a:r>
                      <a:endParaRPr lang="en-US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A8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NSW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A9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ขึ้นทะเบียนเกษตรกร </a:t>
                      </a:r>
                      <a:endParaRPr lang="en-US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A10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แจ้งเตือนสิทธิ์</a:t>
                      </a:r>
                      <a:endParaRPr lang="en-US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A11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บัตรสุขภาพ</a:t>
                      </a:r>
                      <a:endParaRPr lang="en-US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A12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ศูนย์ร้องเรียน</a:t>
                      </a:r>
                      <a:endParaRPr lang="en-US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1539644792"/>
                  </a:ext>
                </a:extLst>
              </a:tr>
              <a:tr h="236575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th-TH" sz="16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เจ้าภาพหลัก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600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กรมการปกครอง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60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สสว</a:t>
                      </a: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(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PA</a:t>
                      </a: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กรมที่ดิน</a:t>
                      </a:r>
                      <a:endParaRPr lang="en-US" sz="1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กรมโรงงานฯ</a:t>
                      </a:r>
                      <a:endParaRPr lang="en-US" sz="1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มก</a:t>
                      </a:r>
                      <a:r>
                        <a:rPr lang="th-TH" sz="160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อช</a:t>
                      </a: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สป.ท่องเที่ยว</a:t>
                      </a:r>
                      <a:endParaRPr lang="en-US" sz="1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600" b="0" i="0" u="none" strike="noStrike" cap="none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กรมการจัดหางาน</a:t>
                      </a:r>
                      <a:endParaRPr lang="en-US" sz="1600" b="0" i="0" u="none" strike="noStrike" cap="none" spc="-5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กรมศุลกากร</a:t>
                      </a:r>
                      <a:endParaRPr lang="en-US" sz="1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60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สศ</a:t>
                      </a: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endParaRPr lang="en-US" sz="1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สป.พัฒนาสังคม</a:t>
                      </a:r>
                      <a:endParaRPr lang="en-US" sz="1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สป.สาธารณสุข</a:t>
                      </a:r>
                      <a:endParaRPr lang="en-US" sz="1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60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</a:t>
                      </a: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น.</a:t>
                      </a:r>
                      <a:endParaRPr lang="en-US" sz="1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extLst>
                  <a:ext uri="{0D108BD9-81ED-4DB2-BD59-A6C34878D82A}">
                    <a16:rowId xmlns:a16="http://schemas.microsoft.com/office/drawing/2014/main" val="68001982"/>
                  </a:ext>
                </a:extLst>
              </a:tr>
              <a:tr h="2129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หน่วยเกี่ยวข้อง</a:t>
                      </a:r>
                      <a:endParaRPr lang="en-US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กรมสรรพากร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กรมทรัพย์สินทางปัญญา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FontTx/>
                        <a:buNone/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 สาธารณสุข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FontTx/>
                        <a:buNone/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 ก.พ.</a:t>
                      </a:r>
                      <a:endParaRPr lang="en-US" sz="15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กรมสรรพากร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สำนักงานประกันสังคม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FontTx/>
                        <a:buNone/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กรมส่งเสริมอุตสาหกรรม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FontTx/>
                        <a:buNone/>
                      </a:pPr>
                      <a:r>
                        <a:rPr lang="en-US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BOI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FontTx/>
                        <a:buNone/>
                      </a:pPr>
                      <a:r>
                        <a:rPr lang="en-US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</a:t>
                      </a:r>
                      <a:r>
                        <a:rPr lang="th-TH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กรมการพัฒนาชุมชน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FontTx/>
                        <a:buNone/>
                      </a:pPr>
                      <a:r>
                        <a:rPr lang="en-US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</a:t>
                      </a:r>
                      <a:r>
                        <a:rPr lang="th-TH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สป.อุตสาหกรรม</a:t>
                      </a:r>
                      <a:endParaRPr lang="en-US" sz="15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กรมส่งเสริมการปกครองท้องถิ่น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กรมธนารักษ์</a:t>
                      </a: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กรมวิชาการเกษตร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กรมประมง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กรมปศุสัตว์</a:t>
                      </a: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อย.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สป.เกษตรฯ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กรมวิชาการเกษตร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กรมประมง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กรมปศุสัตว์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กรมการข้าว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กรมส่งเสริมการเกษตร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กรมหม่อนไหม</a:t>
                      </a:r>
                      <a:endParaRPr lang="en-US" sz="15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</a:t>
                      </a:r>
                      <a:r>
                        <a:rPr lang="th-TH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สำนักงานการปฏิรูปที่ดินเพื่อเกษตรกรรม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70000"/>
                        </a:lnSpc>
                        <a:buAutoNum type="arabicPeriod"/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กรมอุตุฯ</a:t>
                      </a: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70000"/>
                        </a:lnSpc>
                        <a:buAutoNum type="arabicPeriod"/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กรมอุทยานแห่งชาติฯ</a:t>
                      </a: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70000"/>
                        </a:lnSpc>
                        <a:buAutoNum type="arabicPeriod"/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กรมป้องกันฯ</a:t>
                      </a: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AutoNum type="arabicPeriod"/>
                      </a:pPr>
                      <a:r>
                        <a:rPr lang="en-US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สป.วัฒนธรรม</a:t>
                      </a:r>
                      <a:endParaRPr lang="en-US" sz="15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84138" indent="-84138">
                        <a:lnSpc>
                          <a:spcPct val="70000"/>
                        </a:lnSpc>
                        <a:buAutoNum type="arabicPeriod"/>
                      </a:pP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กรมศิลปากร</a:t>
                      </a: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marL="84138" indent="-84138">
                        <a:lnSpc>
                          <a:spcPct val="70000"/>
                        </a:lnSpc>
                        <a:buAutoNum type="arabicPeriod"/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</a:t>
                      </a:r>
                      <a:r>
                        <a:rPr lang="th-TH" sz="15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อว</a:t>
                      </a:r>
                      <a:endParaRPr lang="en-US" sz="1500" spc="-5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70000"/>
                        </a:lnSpc>
                        <a:buAutoNum type="arabicPeriod"/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สป.แรงงาน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AutoNum type="arabicPeriod"/>
                      </a:pP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กรมพัฒนาฝีมือแรงงาน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AutoNum type="arabicPeriod"/>
                      </a:pP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กรมสวัสดิการ</a:t>
                      </a:r>
                      <a:r>
                        <a:rPr lang="th-TH" sz="1500" spc="-8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</a:t>
                      </a:r>
                      <a:r>
                        <a:rPr lang="th-TH" sz="1500" spc="-8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คุ้มครองแรงงาน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AutoNum type="arabicPeriod"/>
                      </a:pP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สำนักงานประกันสังคม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AutoNum type="arabicPeriod"/>
                      </a:pP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สำนักงานคณะกรรมการการอาชีวศึกษา 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AutoNum type="arabicPeriod"/>
                      </a:pP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500" spc="-5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สพฐ</a:t>
                      </a: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kumimoji="0" lang="th-TH" sz="15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กรมประมง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2. </a:t>
                      </a:r>
                      <a:r>
                        <a:rPr kumimoji="0" lang="th-TH" sz="15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กรมปศุสัตว์</a:t>
                      </a:r>
                      <a:endParaRPr kumimoji="0" lang="en-US" sz="1500" b="0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kumimoji="0" lang="en-US" sz="15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3. </a:t>
                      </a:r>
                      <a:r>
                        <a:rPr kumimoji="0" lang="th-TH" sz="15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กรมป่าไม้</a:t>
                      </a:r>
                      <a:endParaRPr kumimoji="0" lang="en-US" sz="1500" b="0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kumimoji="0" lang="en-US" sz="15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4. </a:t>
                      </a:r>
                      <a:r>
                        <a:rPr kumimoji="0" lang="th-TH" sz="15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กรมการค้าต่างประเทศ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kumimoji="0" lang="en-US" sz="15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5. </a:t>
                      </a:r>
                      <a:r>
                        <a:rPr kumimoji="0" lang="th-TH" sz="15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กรมการปกครอง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kumimoji="0" lang="en-US" sz="15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6. </a:t>
                      </a:r>
                      <a:r>
                        <a:rPr kumimoji="0" lang="th-TH" sz="15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กรมศิลปากร</a:t>
                      </a:r>
                      <a:endParaRPr kumimoji="0" lang="en-US" sz="1500" b="0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kumimoji="0" lang="en-US" sz="15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7. </a:t>
                      </a:r>
                      <a:r>
                        <a:rPr kumimoji="0" lang="th-TH" sz="1500" b="0" i="0" u="none" strike="noStrike" kern="0" cap="none" spc="-9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กรมวิทยาศาสตร์</a:t>
                      </a:r>
                      <a:r>
                        <a:rPr kumimoji="0" lang="en-US" sz="15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kumimoji="0" lang="th-TH" sz="15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การแพทย์</a:t>
                      </a:r>
                      <a:endParaRPr kumimoji="0" lang="en-US" sz="1500" b="0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kumimoji="0" lang="en-US" sz="15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8. </a:t>
                      </a:r>
                      <a:r>
                        <a:rPr kumimoji="0" lang="th-TH" sz="1500" b="0" i="0" u="none" strike="noStrike" kern="0" cap="none" spc="-8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กรมอุตสาหกรรม</a:t>
                      </a:r>
                      <a:r>
                        <a:rPr kumimoji="0" lang="th-TH" sz="15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พื้นฐานและการเหมืองแร่ 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กรมประมง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กรมปศุสัตว์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กรมส่งเสริมการเกษตร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5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กรมหม่อนไหม</a:t>
                      </a: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กรมกิจการผู้สูงอายุ</a:t>
                      </a: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กรมกิจการเด็กฯ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500" spc="-7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กรมกิจการสตรีฯ</a:t>
                      </a:r>
                      <a:endParaRPr lang="en-US" sz="1500" spc="-7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กรมส่งเสริมพัฒนาคุณภาพชีวิตคนพิการ</a:t>
                      </a: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5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กรมพัฒนาสังคมฯ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กรมควบคุมโรค</a:t>
                      </a: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กรมการแพทย์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15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กรมวิทยาศาสตร์</a:t>
                      </a:r>
                      <a:br>
                        <a:rPr lang="th-TH" sz="15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การแพทย์</a:t>
                      </a:r>
                      <a:endParaRPr lang="en-US" sz="1500" spc="-5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กรมบัญชีกลาง</a:t>
                      </a: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70000"/>
                        </a:lnSpc>
                        <a:buAutoNum type="arabicPeriod"/>
                      </a:pPr>
                      <a:r>
                        <a:rPr lang="th-TH" sz="15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สป.กลาโหม</a:t>
                      </a:r>
                      <a:br>
                        <a:rPr lang="th-TH" sz="15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5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5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สป.เกษตรฯ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None/>
                      </a:pPr>
                      <a:r>
                        <a:rPr lang="en-US" sz="15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5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สป.พลังงาน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None/>
                      </a:pPr>
                      <a:r>
                        <a:rPr lang="en-US" sz="15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5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สป.การพัฒนาสังคมฯ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None/>
                      </a:pPr>
                      <a:r>
                        <a:rPr lang="en-US" sz="15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5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สป.ยุติธรรม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None/>
                      </a:pPr>
                      <a:r>
                        <a:rPr lang="en-US" sz="15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5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สป.วัฒนธรรม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None/>
                      </a:pPr>
                      <a:r>
                        <a:rPr lang="en-US" sz="15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15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สป.สาธารณสุข</a:t>
                      </a:r>
                    </a:p>
                    <a:p>
                      <a:pPr marL="0" indent="0">
                        <a:lnSpc>
                          <a:spcPct val="70000"/>
                        </a:lnSpc>
                        <a:buNone/>
                      </a:pPr>
                      <a:r>
                        <a:rPr lang="en-US" sz="15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</a:t>
                      </a:r>
                      <a:r>
                        <a:rPr lang="th-TH" sz="15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กรมการกงสุล </a:t>
                      </a:r>
                    </a:p>
                    <a:p>
                      <a:pPr marL="179388" indent="-179388">
                        <a:lnSpc>
                          <a:spcPct val="70000"/>
                        </a:lnSpc>
                        <a:buAutoNum type="arabicPeriod"/>
                      </a:pPr>
                      <a:endParaRPr lang="en-US" sz="1500" spc="-5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/>
                </a:tc>
                <a:extLst>
                  <a:ext uri="{0D108BD9-81ED-4DB2-BD59-A6C34878D82A}">
                    <a16:rowId xmlns:a16="http://schemas.microsoft.com/office/drawing/2014/main" val="3514420047"/>
                  </a:ext>
                </a:extLst>
              </a:tr>
              <a:tr h="869221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องค์การมหาชน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สพธอ.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สปสช.</a:t>
                      </a: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สพร.</a:t>
                      </a: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DEPA</a:t>
                      </a:r>
                      <a:endParaRPr lang="th-TH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สคช.</a:t>
                      </a: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พอช.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สพร.</a:t>
                      </a: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สปสช.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5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สวทช. (</a:t>
                      </a:r>
                      <a:r>
                        <a:rPr lang="en-US" sz="15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NECTEC</a:t>
                      </a:r>
                      <a:r>
                        <a:rPr lang="th-TH" sz="15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500" spc="-9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500" spc="-90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สพธ</a:t>
                      </a:r>
                      <a:r>
                        <a:rPr lang="th-TH" sz="15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อ.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5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สพร.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spc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DEPA (</a:t>
                      </a:r>
                      <a:r>
                        <a:rPr lang="en-US" sz="1500" spc="0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GBDi</a:t>
                      </a:r>
                      <a:r>
                        <a:rPr lang="en-US" sz="1500" spc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en-US" sz="1500" spc="0" baseline="30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069370"/>
                  </a:ext>
                </a:extLst>
              </a:tr>
              <a:tr h="37717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รัฐวิสาหกิจ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5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การนิคมอุตสาหกรรมฯ</a:t>
                      </a:r>
                      <a:endParaRPr lang="en-US"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5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5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การเคหะแห่งชาติ</a:t>
                      </a:r>
                      <a:endParaRPr lang="en-US"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313056"/>
                  </a:ext>
                </a:extLst>
              </a:tr>
              <a:tr h="1273015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อื่นๆ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79388">
                        <a:lnSpc>
                          <a:spcPct val="70000"/>
                        </a:lnSpc>
                        <a:buAutoNum type="arabicPeriod"/>
                      </a:pP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กยศ.</a:t>
                      </a:r>
                    </a:p>
                    <a:p>
                      <a:pPr marL="179388" indent="-179388">
                        <a:lnSpc>
                          <a:spcPct val="70000"/>
                        </a:lnSpc>
                        <a:buAutoNum type="arabicPeriod"/>
                      </a:pP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</a:t>
                      </a:r>
                      <a:r>
                        <a:rPr lang="th-TH" sz="1400" spc="-7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เลขาธิการสภา</a:t>
                      </a: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ผู้แทนราษฎร</a:t>
                      </a:r>
                    </a:p>
                    <a:p>
                      <a:pPr marL="179388" indent="-179388">
                        <a:lnSpc>
                          <a:spcPct val="70000"/>
                        </a:lnSpc>
                        <a:buAutoNum type="arabicPeriod"/>
                      </a:pP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สำนักงานศาลยุติธรรม</a:t>
                      </a: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 spc="-8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สภาหอการค้าฯ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สภา</a:t>
                      </a:r>
                      <a:r>
                        <a:rPr lang="th-TH" sz="140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</a:t>
                      </a: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ฯ</a:t>
                      </a:r>
                      <a:b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400" spc="-1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สภา</a:t>
                      </a:r>
                      <a:r>
                        <a:rPr lang="th-TH" sz="1400" spc="-150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</a:t>
                      </a:r>
                      <a:r>
                        <a:rPr lang="th-TH" sz="1400" spc="-1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ฯ  ท่องเที่ยว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ธปท.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SME</a:t>
                      </a: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Bank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4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บ.ข้อมูลเครดิตฯ</a:t>
                      </a:r>
                      <a:endParaRPr lang="en-US" sz="14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1400" spc="-7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สภาเกษตรกรฯ</a:t>
                      </a:r>
                      <a:endParaRPr lang="en-US" sz="1400" spc="-7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</a:t>
                      </a:r>
                      <a:r>
                        <a:rPr lang="th-TH" sz="14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สมาพันธ์ </a:t>
                      </a:r>
                      <a:r>
                        <a:rPr lang="en-US" sz="14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SME </a:t>
                      </a:r>
                      <a:r>
                        <a:rPr lang="th-TH" sz="14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ไทย</a:t>
                      </a:r>
                      <a:endParaRPr lang="en-US" sz="1400" spc="-10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อปท.</a:t>
                      </a: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สภา</a:t>
                      </a:r>
                      <a:r>
                        <a:rPr lang="th-TH" sz="140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</a:t>
                      </a: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ฯ</a:t>
                      </a: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กสทช.</a:t>
                      </a: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ธ.กรุงไทย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ม.นเรศวร</a:t>
                      </a: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2197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11E6287-3F65-11CA-9A69-6F63947F2FBE}"/>
              </a:ext>
            </a:extLst>
          </p:cNvPr>
          <p:cNvSpPr txBox="1"/>
          <p:nvPr/>
        </p:nvSpPr>
        <p:spPr>
          <a:xfrm>
            <a:off x="3886286" y="6011573"/>
            <a:ext cx="7193415" cy="49302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895350" marR="0" lvl="0" indent="-8953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เป็นตัวชี้วัดบังคับของหน่วยงานเจ้าภาพหลักและหน่วยงานที่เกี่ยวข้องที่สำนักงาน ก.พ.ร. ประเมินส่วนราชการตามมาตรการปรับปรุงฯ ประจำปีงบประมาณ พ.ศ.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585B03-44BA-4909-E7E2-CF714FF746A5}"/>
              </a:ext>
            </a:extLst>
          </p:cNvPr>
          <p:cNvSpPr txBox="1"/>
          <p:nvPr/>
        </p:nvSpPr>
        <p:spPr>
          <a:xfrm>
            <a:off x="344481" y="230145"/>
            <a:ext cx="11085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ความสำเร็จในการขับเคลื่อนการพัฒนางานบริการ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ตามมติคณะรัฐมนตรี (12 งานบริการ)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  <a:endParaRPr kumimoji="0" lang="th-TH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39BD5C-8D87-45C0-8126-AF47C0AA03E0}"/>
              </a:ext>
            </a:extLst>
          </p:cNvPr>
          <p:cNvSpPr txBox="1"/>
          <p:nvPr/>
        </p:nvSpPr>
        <p:spPr>
          <a:xfrm>
            <a:off x="10810762" y="6550243"/>
            <a:ext cx="1381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D0DF77-7520-84C8-E00B-4C40E90614E1}"/>
              </a:ext>
            </a:extLst>
          </p:cNvPr>
          <p:cNvSpPr txBox="1"/>
          <p:nvPr/>
        </p:nvSpPr>
        <p:spPr>
          <a:xfrm>
            <a:off x="6324093" y="6550243"/>
            <a:ext cx="5566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สถาบันส่งเสริมการวิเคราะห์และบริหารข้อมูลขนาดใหญ่ภาครัฐ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GBDi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เป็นหน่วยงานภายใต้สำนักงานส่งเสริมเศรษฐกิจดิจิทัล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DEPA)</a:t>
            </a:r>
          </a:p>
        </p:txBody>
      </p:sp>
    </p:spTree>
    <p:extLst>
      <p:ext uri="{BB962C8B-B14F-4D97-AF65-F5344CB8AC3E}">
        <p14:creationId xmlns:p14="http://schemas.microsoft.com/office/powerpoint/2010/main" val="3497399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7;p5">
            <a:extLst>
              <a:ext uri="{FF2B5EF4-FFF2-40B4-BE49-F238E27FC236}">
                <a16:creationId xmlns:a16="http://schemas.microsoft.com/office/drawing/2014/main" id="{EC21997C-A1FB-4E0F-16F1-C91A2B77C88C}"/>
              </a:ext>
            </a:extLst>
          </p:cNvPr>
          <p:cNvSpPr txBox="1"/>
          <p:nvPr/>
        </p:nvSpPr>
        <p:spPr>
          <a:xfrm>
            <a:off x="469980" y="176983"/>
            <a:ext cx="107715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เกณฑ์การประเมินตัวชี้วัดการพัฒนางานบริการ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Agenda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ปี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2566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Arial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DC02459-9A39-2341-C0EE-B5391045D26F}"/>
              </a:ext>
            </a:extLst>
          </p:cNvPr>
          <p:cNvGraphicFramePr>
            <a:graphicFrameLocks noGrp="1"/>
          </p:cNvGraphicFramePr>
          <p:nvPr/>
        </p:nvGraphicFramePr>
        <p:xfrm>
          <a:off x="2770876" y="1598226"/>
          <a:ext cx="6589288" cy="1203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8730">
                  <a:extLst>
                    <a:ext uri="{9D8B030D-6E8A-4147-A177-3AD203B41FA5}">
                      <a16:colId xmlns:a16="http://schemas.microsoft.com/office/drawing/2014/main" val="651319472"/>
                    </a:ext>
                  </a:extLst>
                </a:gridCol>
                <a:gridCol w="2188730">
                  <a:extLst>
                    <a:ext uri="{9D8B030D-6E8A-4147-A177-3AD203B41FA5}">
                      <a16:colId xmlns:a16="http://schemas.microsoft.com/office/drawing/2014/main" val="2251563796"/>
                    </a:ext>
                  </a:extLst>
                </a:gridCol>
                <a:gridCol w="2211828">
                  <a:extLst>
                    <a:ext uri="{9D8B030D-6E8A-4147-A177-3AD203B41FA5}">
                      <a16:colId xmlns:a16="http://schemas.microsoft.com/office/drawing/2014/main" val="3952533362"/>
                    </a:ext>
                  </a:extLst>
                </a:gridCol>
              </a:tblGrid>
              <a:tr h="18142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</a:t>
                      </a: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50</a:t>
                      </a: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</a:t>
                      </a: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</a:t>
                      </a: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(100)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59688"/>
                  </a:ext>
                </a:extLst>
              </a:tr>
              <a:tr h="7856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กำหนดตามความเหมาะสมที่สามารถบรรลุเป้าหมายการดำเนินงานในปีงบประมาณ</a:t>
                      </a:r>
                      <a:r>
                        <a:rPr lang="th-TH" sz="1800" b="1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1800" b="1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พ.ศ. 2565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กำหนดตามความเหมาะสมที่สามารถบรรลุเป้าหมายการดำเนินงานในปีงบประมาณ</a:t>
                      </a:r>
                      <a:r>
                        <a:rPr lang="th-TH" sz="1800" b="1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1800" b="1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พ.ศ. 2565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th-TH" sz="18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ผลการพัฒนางานบริการได้ตามเป้าหมายการดำเนินงานในปี</a:t>
                      </a:r>
                      <a:r>
                        <a:rPr lang="th-TH" sz="18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งบประมาณ พ.ศ. 2565 </a:t>
                      </a:r>
                      <a:br>
                        <a:rPr lang="th-TH" sz="18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en-US" sz="18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90510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B0B6AA2-1D3D-0BFC-1D4C-09DFC1253B25}"/>
              </a:ext>
            </a:extLst>
          </p:cNvPr>
          <p:cNvSpPr/>
          <p:nvPr/>
        </p:nvSpPr>
        <p:spPr>
          <a:xfrm>
            <a:off x="2768072" y="1111336"/>
            <a:ext cx="6589288" cy="4386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ปีงบประมาณ พ.ศ. 2565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26153E2-2AD1-C02A-28B1-424DCF1D781F}"/>
              </a:ext>
            </a:extLst>
          </p:cNvPr>
          <p:cNvGraphicFramePr>
            <a:graphicFrameLocks noGrp="1"/>
          </p:cNvGraphicFramePr>
          <p:nvPr/>
        </p:nvGraphicFramePr>
        <p:xfrm>
          <a:off x="2761680" y="3892144"/>
          <a:ext cx="6589287" cy="1076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29">
                  <a:extLst>
                    <a:ext uri="{9D8B030D-6E8A-4147-A177-3AD203B41FA5}">
                      <a16:colId xmlns:a16="http://schemas.microsoft.com/office/drawing/2014/main" val="651319472"/>
                    </a:ext>
                  </a:extLst>
                </a:gridCol>
                <a:gridCol w="2196429">
                  <a:extLst>
                    <a:ext uri="{9D8B030D-6E8A-4147-A177-3AD203B41FA5}">
                      <a16:colId xmlns:a16="http://schemas.microsoft.com/office/drawing/2014/main" val="2251563796"/>
                    </a:ext>
                  </a:extLst>
                </a:gridCol>
                <a:gridCol w="2196429">
                  <a:extLst>
                    <a:ext uri="{9D8B030D-6E8A-4147-A177-3AD203B41FA5}">
                      <a16:colId xmlns:a16="http://schemas.microsoft.com/office/drawing/2014/main" val="3952533362"/>
                    </a:ext>
                  </a:extLst>
                </a:gridCol>
              </a:tblGrid>
              <a:tr h="18142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</a:t>
                      </a: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50</a:t>
                      </a: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</a:t>
                      </a: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</a:t>
                      </a: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(100)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59688"/>
                  </a:ext>
                </a:extLst>
              </a:tr>
              <a:tr h="7580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b="1" spc="-1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ดำเนินการได้ตาม</a:t>
                      </a:r>
                      <a:br>
                        <a:rPr lang="th-TH" sz="1800" b="1" spc="-1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spc="-1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แผนปฏิบัติการ (</a:t>
                      </a:r>
                      <a:r>
                        <a:rPr lang="en-US" sz="1800" b="1" spc="-1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Action Plan)</a:t>
                      </a:r>
                      <a:r>
                        <a:rPr lang="en-US" sz="1800" b="1" spc="-1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1" spc="-1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พ.ศ. 2566 ร้อยละ </a:t>
                      </a:r>
                      <a:r>
                        <a:rPr lang="en-US" sz="1800" b="1" spc="-1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</a:t>
                      </a:r>
                      <a:r>
                        <a:rPr lang="th-TH" sz="1800" b="1" spc="-1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800" b="1" i="0" u="none" baseline="300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ดำเนินการได้ตาม</a:t>
                      </a:r>
                      <a:b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</a:br>
                      <a: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แผนปฏิบัติการ (</a:t>
                      </a:r>
                      <a:r>
                        <a:rPr kumimoji="0" lang="en-US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Action Plan)</a:t>
                      </a:r>
                      <a:r>
                        <a:rPr kumimoji="0" lang="en-US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พ.ศ. 2566 ร้อยละ </a:t>
                      </a:r>
                      <a:r>
                        <a:rPr kumimoji="0" lang="en-US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90</a:t>
                      </a:r>
                      <a:endParaRPr kumimoji="0" lang="en-US" sz="1800" b="1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ดำเนินการได้ตาม</a:t>
                      </a:r>
                      <a:b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</a:br>
                      <a: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แผนปฏิบัติการ (</a:t>
                      </a:r>
                      <a:r>
                        <a:rPr kumimoji="0" lang="en-US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Action Plan) </a:t>
                      </a:r>
                      <a: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พ.ศ. 2566 ร้อยละ </a:t>
                      </a:r>
                      <a:r>
                        <a:rPr kumimoji="0" lang="en-US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100</a:t>
                      </a:r>
                      <a: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endParaRPr kumimoji="0" lang="en-US" sz="1800" b="1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905102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59FD6C93-E456-ED6C-77CB-2EBF1B00E709}"/>
              </a:ext>
            </a:extLst>
          </p:cNvPr>
          <p:cNvSpPr/>
          <p:nvPr/>
        </p:nvSpPr>
        <p:spPr>
          <a:xfrm>
            <a:off x="2761679" y="3394777"/>
            <a:ext cx="6589288" cy="4386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ปีงบประมาณ พ.ศ. 256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A553C0-A37D-C1A5-4408-FDE241F6D54B}"/>
              </a:ext>
            </a:extLst>
          </p:cNvPr>
          <p:cNvSpPr/>
          <p:nvPr/>
        </p:nvSpPr>
        <p:spPr>
          <a:xfrm>
            <a:off x="775527" y="1135446"/>
            <a:ext cx="1894771" cy="27222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3000">
                <a:srgbClr val="D3D3D3"/>
              </a:gs>
              <a:gs pos="83000">
                <a:srgbClr val="A6A6A6"/>
              </a:gs>
              <a:gs pos="100000">
                <a:srgbClr val="A6A6A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9E240F-F513-1277-0EC7-CD6AA9983759}"/>
              </a:ext>
            </a:extLst>
          </p:cNvPr>
          <p:cNvGrpSpPr/>
          <p:nvPr/>
        </p:nvGrpSpPr>
        <p:grpSpPr>
          <a:xfrm>
            <a:off x="187500" y="1110762"/>
            <a:ext cx="1371600" cy="1371600"/>
            <a:chOff x="3442214" y="3080728"/>
            <a:chExt cx="1737360" cy="173736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223833F-D571-475C-68EA-44BC4B0756A1}"/>
                </a:ext>
              </a:extLst>
            </p:cNvPr>
            <p:cNvSpPr/>
            <p:nvPr/>
          </p:nvSpPr>
          <p:spPr>
            <a:xfrm>
              <a:off x="3442214" y="3080728"/>
              <a:ext cx="1737360" cy="17373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66FC144-073A-9F95-C557-A7A0AF4A4F4D}"/>
                </a:ext>
              </a:extLst>
            </p:cNvPr>
            <p:cNvSpPr/>
            <p:nvPr/>
          </p:nvSpPr>
          <p:spPr>
            <a:xfrm>
              <a:off x="3533654" y="3172168"/>
              <a:ext cx="1554480" cy="155448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60B7D95-BEAC-C1BE-1C23-DC9B1A1FE3A6}"/>
                </a:ext>
              </a:extLst>
            </p:cNvPr>
            <p:cNvSpPr/>
            <p:nvPr/>
          </p:nvSpPr>
          <p:spPr>
            <a:xfrm>
              <a:off x="3592686" y="3204575"/>
              <a:ext cx="1463041" cy="146304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2DD43BE-ECC5-FF4C-A14C-4646CDB0635C}"/>
              </a:ext>
            </a:extLst>
          </p:cNvPr>
          <p:cNvSpPr txBox="1"/>
          <p:nvPr/>
        </p:nvSpPr>
        <p:spPr>
          <a:xfrm>
            <a:off x="173541" y="1473395"/>
            <a:ext cx="1385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เดิม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0CF907A-5C88-C786-CB1C-A2A6B9F40CE1}"/>
              </a:ext>
            </a:extLst>
          </p:cNvPr>
          <p:cNvSpPr/>
          <p:nvPr/>
        </p:nvSpPr>
        <p:spPr>
          <a:xfrm>
            <a:off x="859928" y="3408543"/>
            <a:ext cx="1894771" cy="27222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3000">
                <a:srgbClr val="D3D3D3"/>
              </a:gs>
              <a:gs pos="83000">
                <a:srgbClr val="A6A6A6"/>
              </a:gs>
              <a:gs pos="100000">
                <a:srgbClr val="A6A6A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F44F82-D108-025F-7ADF-589A5898410D}"/>
              </a:ext>
            </a:extLst>
          </p:cNvPr>
          <p:cNvGrpSpPr/>
          <p:nvPr/>
        </p:nvGrpSpPr>
        <p:grpSpPr>
          <a:xfrm>
            <a:off x="253297" y="3402010"/>
            <a:ext cx="1371600" cy="1371600"/>
            <a:chOff x="3442214" y="3080728"/>
            <a:chExt cx="1737360" cy="173736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B0F4A3E-4AE4-3918-6ABC-51A5FA603E44}"/>
                </a:ext>
              </a:extLst>
            </p:cNvPr>
            <p:cNvSpPr/>
            <p:nvPr/>
          </p:nvSpPr>
          <p:spPr>
            <a:xfrm>
              <a:off x="3442214" y="3080728"/>
              <a:ext cx="1737360" cy="17373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1838CFD-D8DC-3088-247D-4E94FF9F6294}"/>
                </a:ext>
              </a:extLst>
            </p:cNvPr>
            <p:cNvSpPr/>
            <p:nvPr/>
          </p:nvSpPr>
          <p:spPr>
            <a:xfrm>
              <a:off x="3533654" y="3172168"/>
              <a:ext cx="1554480" cy="155448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136B9A3-CBAA-2261-63D1-C37A72F0CE2F}"/>
                </a:ext>
              </a:extLst>
            </p:cNvPr>
            <p:cNvSpPr/>
            <p:nvPr/>
          </p:nvSpPr>
          <p:spPr>
            <a:xfrm>
              <a:off x="3592686" y="3204575"/>
              <a:ext cx="1463041" cy="1463041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004EE53-9E86-64B8-F2A2-63214663D9F6}"/>
              </a:ext>
            </a:extLst>
          </p:cNvPr>
          <p:cNvSpPr txBox="1"/>
          <p:nvPr/>
        </p:nvSpPr>
        <p:spPr>
          <a:xfrm>
            <a:off x="233429" y="3766657"/>
            <a:ext cx="1385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ใหม่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5BBF32-8904-69E2-9004-961F837A08C1}"/>
              </a:ext>
            </a:extLst>
          </p:cNvPr>
          <p:cNvSpPr txBox="1"/>
          <p:nvPr/>
        </p:nvSpPr>
        <p:spPr>
          <a:xfrm>
            <a:off x="9915274" y="1103480"/>
            <a:ext cx="1757680" cy="454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TH SarabunPSK" panose="020B0500040200020003" pitchFamily="34" charset="-34"/>
              </a:rPr>
              <a:t>ปัญหาที่พบ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3D368D-5EFA-96A5-DA45-8C5FFDAECA75}"/>
              </a:ext>
            </a:extLst>
          </p:cNvPr>
          <p:cNvSpPr txBox="1"/>
          <p:nvPr/>
        </p:nvSpPr>
        <p:spPr>
          <a:xfrm>
            <a:off x="187500" y="2323504"/>
            <a:ext cx="4631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Performance Base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CF63BC-5715-7876-2073-594D58446894}"/>
              </a:ext>
            </a:extLst>
          </p:cNvPr>
          <p:cNvSpPr txBox="1"/>
          <p:nvPr/>
        </p:nvSpPr>
        <p:spPr>
          <a:xfrm>
            <a:off x="167149" y="4572345"/>
            <a:ext cx="4631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Potential Base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B82C6A-998F-E7C7-0DC9-2B08CD18155C}"/>
              </a:ext>
            </a:extLst>
          </p:cNvPr>
          <p:cNvSpPr txBox="1"/>
          <p:nvPr/>
        </p:nvSpPr>
        <p:spPr>
          <a:xfrm>
            <a:off x="9421124" y="1468237"/>
            <a:ext cx="2445653" cy="165109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Roadmap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กับแผนในการขับเคลื่อน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Action Plan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การบรรลุเป้าหมายไม่ตรงกัน</a:t>
            </a:r>
          </a:p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1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หน่วยงานที่เกี่ยวข้องตาม </a:t>
            </a:r>
            <a:r>
              <a:rPr kumimoji="0" lang="en-US" sz="1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Action Plan </a:t>
            </a:r>
            <a:r>
              <a:rPr kumimoji="0" lang="th-TH" sz="1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ให้ความสำคัญลำดับรอง ซึ่งเป็นปัจจัยสำคัญ </a:t>
            </a:r>
            <a:r>
              <a:rPr kumimoji="0" lang="th-TH" sz="1800" b="1" i="0" u="sng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ทำให้ไม่บรรลุเป้าหมาย</a:t>
            </a:r>
            <a:endParaRPr kumimoji="0" lang="en-US" sz="1800" b="1" i="0" u="sng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0" name="Arrow: Chevron 39">
            <a:extLst>
              <a:ext uri="{FF2B5EF4-FFF2-40B4-BE49-F238E27FC236}">
                <a16:creationId xmlns:a16="http://schemas.microsoft.com/office/drawing/2014/main" id="{E9D53387-FCF2-689B-F19C-32207EDA5AF7}"/>
              </a:ext>
            </a:extLst>
          </p:cNvPr>
          <p:cNvSpPr/>
          <p:nvPr/>
        </p:nvSpPr>
        <p:spPr>
          <a:xfrm>
            <a:off x="9448800" y="1152260"/>
            <a:ext cx="212106" cy="272222"/>
          </a:xfrm>
          <a:prstGeom prst="chevron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Arrow: Chevron 41">
            <a:extLst>
              <a:ext uri="{FF2B5EF4-FFF2-40B4-BE49-F238E27FC236}">
                <a16:creationId xmlns:a16="http://schemas.microsoft.com/office/drawing/2014/main" id="{D4BFACC0-8C94-9282-FBD3-9AEA609E1C13}"/>
              </a:ext>
            </a:extLst>
          </p:cNvPr>
          <p:cNvSpPr/>
          <p:nvPr/>
        </p:nvSpPr>
        <p:spPr>
          <a:xfrm>
            <a:off x="9626784" y="1152260"/>
            <a:ext cx="212106" cy="272222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Arrow: Chevron 43">
            <a:extLst>
              <a:ext uri="{FF2B5EF4-FFF2-40B4-BE49-F238E27FC236}">
                <a16:creationId xmlns:a16="http://schemas.microsoft.com/office/drawing/2014/main" id="{1EAB970C-B12A-ABF0-9EC2-A8E217F8787B}"/>
              </a:ext>
            </a:extLst>
          </p:cNvPr>
          <p:cNvSpPr/>
          <p:nvPr/>
        </p:nvSpPr>
        <p:spPr>
          <a:xfrm>
            <a:off x="9809221" y="1152260"/>
            <a:ext cx="212106" cy="272222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C34550-ADBD-EE20-689A-495DEB080DC8}"/>
              </a:ext>
            </a:extLst>
          </p:cNvPr>
          <p:cNvSpPr txBox="1"/>
          <p:nvPr/>
        </p:nvSpPr>
        <p:spPr>
          <a:xfrm>
            <a:off x="9421124" y="3380288"/>
            <a:ext cx="2492259" cy="231589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1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หน่วยงานเจ้าภาพหลัก และที่เกี่ยวข้อง รับเป้าหมายความสำเร็จเดียวกัน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ข้อสังเกต </a:t>
            </a:r>
            <a:r>
              <a:rPr kumimoji="0" lang="en-US" sz="18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</a:p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18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กิจกรรมที่กำหนดใน </a:t>
            </a:r>
            <a:r>
              <a:rPr kumimoji="0" lang="en-US" sz="18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Action Plan </a:t>
            </a:r>
            <a:r>
              <a:rPr kumimoji="0" lang="th-TH" sz="18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ต้องชัดเจน และสอดคล้องกับเป้าหมาย </a:t>
            </a:r>
            <a:r>
              <a:rPr kumimoji="0" lang="en-US" sz="18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Roadmap </a:t>
            </a:r>
            <a:r>
              <a:rPr kumimoji="0" lang="th-TH" sz="18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ที่กำหนด</a:t>
            </a:r>
          </a:p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18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เจ้าภาพหลักควรกำหนดเป้าหมายของหน่วยงานที่เกี่ยวข้องให้ชัดเจน</a:t>
            </a:r>
          </a:p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18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การกำหนดเป้าหมาย </a:t>
            </a:r>
            <a:r>
              <a:rPr kumimoji="0" lang="en-US" sz="18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18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เดือน</a:t>
            </a:r>
            <a:endParaRPr kumimoji="0" lang="en-US" sz="1800" b="1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B0338029-DE96-60A8-E0F7-05BE2782DF7E}"/>
              </a:ext>
            </a:extLst>
          </p:cNvPr>
          <p:cNvSpPr/>
          <p:nvPr/>
        </p:nvSpPr>
        <p:spPr>
          <a:xfrm>
            <a:off x="10181519" y="3055011"/>
            <a:ext cx="780842" cy="326938"/>
          </a:xfrm>
          <a:prstGeom prst="downArrow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4B443A0-2358-F190-CFFF-BEF76AC3338A}"/>
              </a:ext>
            </a:extLst>
          </p:cNvPr>
          <p:cNvSpPr txBox="1"/>
          <p:nvPr/>
        </p:nvSpPr>
        <p:spPr>
          <a:xfrm>
            <a:off x="297193" y="5122093"/>
            <a:ext cx="9123931" cy="54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0213" marR="0" lvl="0" indent="-170021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การรายงานผล 12 เดือน :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กำหนดให้หน่วยงานเจ้าภาพหลัก รายงานผลการดำเนินการตามแผนปฏิบัติการรายปี (ในภาพรวม) ระบุผลผลิตหรือความก้าวหน้า/ผลสำเร็จการดำเนินการของแต่ละหน่วยงานที่เกี่ยวข้องที่ระบุไว้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A8DEC-93CD-B11B-DE40-36C999236CB3}"/>
              </a:ext>
            </a:extLst>
          </p:cNvPr>
          <p:cNvSpPr txBox="1"/>
          <p:nvPr/>
        </p:nvSpPr>
        <p:spPr>
          <a:xfrm>
            <a:off x="259689" y="5664197"/>
            <a:ext cx="11627532" cy="321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0213" marR="0" lvl="0" indent="-170021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การกำหนดเป้าหมาย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เดือน :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กำหนดเป้าหมายตามกิจกรรมที่หน่วยงานเกี่ยวข้องผลักดัน หรือกำหนดเป้าหมายร่วมกันทุกส่วนราชการ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6C133E-D1B8-E02B-67E2-45F754FB6714}"/>
              </a:ext>
            </a:extLst>
          </p:cNvPr>
          <p:cNvSpPr txBox="1"/>
          <p:nvPr/>
        </p:nvSpPr>
        <p:spPr>
          <a:xfrm>
            <a:off x="276157" y="5998010"/>
            <a:ext cx="11396797" cy="54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**</a:t>
            </a:r>
            <a:r>
              <a:rPr kumimoji="0" lang="th-TH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เงื่อนไข </a:t>
            </a:r>
            <a:r>
              <a:rPr kumimoji="0" lang="en-US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หากหน่วยงานเจ้าภาพหลักร่วมกับหน่วยงานที่เกี่ยวข้อง ต้องการทบทวน </a:t>
            </a:r>
            <a:r>
              <a:rPr kumimoji="0" lang="en-US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Action Plan </a:t>
            </a:r>
            <a:r>
              <a:rPr kumimoji="0" lang="th-TH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 </a:t>
            </a:r>
            <a:r>
              <a:rPr kumimoji="0" lang="en-US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66 </a:t>
            </a:r>
            <a:r>
              <a:rPr kumimoji="0" lang="th-TH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(ตามที่หน่วยงานเจ้าภาพหลักได้จัดส่งมายัง สกพร. ช่วงเดือน สค./</a:t>
            </a:r>
            <a:r>
              <a:rPr kumimoji="0" lang="th-TH" sz="1800" b="1" i="1" u="none" strike="noStrike" kern="1200" cap="none" spc="-1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กย</a:t>
            </a:r>
            <a:r>
              <a:rPr kumimoji="0" lang="th-TH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</a:t>
            </a:r>
            <a:r>
              <a:rPr kumimoji="0" lang="en-US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65)</a:t>
            </a:r>
            <a:br>
              <a:rPr kumimoji="0" lang="en-US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  <a:r>
              <a:rPr kumimoji="0" lang="th-TH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ให้หน่วยงานเจ้าภาพหลัก จัดส่งมายังสำนักงาน </a:t>
            </a:r>
            <a:r>
              <a:rPr kumimoji="0" lang="th-TH" sz="1800" b="1" i="1" u="none" strike="noStrike" kern="1200" cap="none" spc="-1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ก.พ.ร</a:t>
            </a:r>
            <a:r>
              <a:rPr kumimoji="0" lang="th-TH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ภายใน </a:t>
            </a:r>
            <a:r>
              <a:rPr kumimoji="0" lang="en-US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30 </a:t>
            </a:r>
            <a:r>
              <a:rPr kumimoji="0" lang="th-TH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พ.ย. </a:t>
            </a:r>
            <a:r>
              <a:rPr kumimoji="0" lang="en-US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65 </a:t>
            </a:r>
            <a:r>
              <a:rPr kumimoji="0" lang="th-TH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หากเกินกำหนดทางสำนักงาน </a:t>
            </a:r>
            <a:r>
              <a:rPr kumimoji="0" lang="th-TH" sz="1800" b="1" i="1" u="none" strike="noStrike" kern="1200" cap="none" spc="-1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ก.พ.ร</a:t>
            </a:r>
            <a:r>
              <a:rPr kumimoji="0" lang="th-TH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จะขอยึดกิจกรรมและแผนที่กำหนดตาม </a:t>
            </a:r>
            <a:r>
              <a:rPr kumimoji="0" lang="en-US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Action Plan </a:t>
            </a:r>
            <a:r>
              <a:rPr kumimoji="0" lang="th-TH" sz="1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ที่จัดส่งมาแล้ว</a:t>
            </a:r>
            <a:endParaRPr kumimoji="0" lang="en-US" sz="1800" b="1" i="1" u="none" strike="noStrike" kern="1200" cap="none" spc="-1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2065633"/>
      </p:ext>
    </p:extLst>
  </p:cSld>
  <p:clrMapOvr>
    <a:masterClrMapping/>
  </p:clrMapOvr>
</p:sld>
</file>

<file path=ppt/theme/theme1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ch Startup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88D3CE"/>
      </a:accent1>
      <a:accent2>
        <a:srgbClr val="423864"/>
      </a:accent2>
      <a:accent3>
        <a:srgbClr val="78909C"/>
      </a:accent3>
      <a:accent4>
        <a:srgbClr val="88D3CE"/>
      </a:accent4>
      <a:accent5>
        <a:srgbClr val="0097A7"/>
      </a:accent5>
      <a:accent6>
        <a:srgbClr val="42386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4FED7F110E2F46ADEAB38E5198E833" ma:contentTypeVersion="10" ma:contentTypeDescription="Create a new document." ma:contentTypeScope="" ma:versionID="285988b4d992da39de345ed691679cd2">
  <xsd:schema xmlns:xsd="http://www.w3.org/2001/XMLSchema" xmlns:xs="http://www.w3.org/2001/XMLSchema" xmlns:p="http://schemas.microsoft.com/office/2006/metadata/properties" xmlns:ns2="4fdc1666-3203-4bfd-aeea-aa242b32b97e" targetNamespace="http://schemas.microsoft.com/office/2006/metadata/properties" ma:root="true" ma:fieldsID="5b72a249a3a37d15b65686270686ea5a" ns2:_="">
    <xsd:import namespace="4fdc1666-3203-4bfd-aeea-aa242b32b9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dc1666-3203-4bfd-aeea-aa242b32b9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A079A7-47DF-4A41-ABD1-FDAB513D5502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  <ds:schemaRef ds:uri="4fdc1666-3203-4bfd-aeea-aa242b32b97e"/>
  </ds:schemaRefs>
</ds:datastoreItem>
</file>

<file path=customXml/itemProps2.xml><?xml version="1.0" encoding="utf-8"?>
<ds:datastoreItem xmlns:ds="http://schemas.openxmlformats.org/officeDocument/2006/customXml" ds:itemID="{89F4D00F-7FFA-4A09-B34D-B61E73A1B8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FDF3E1-0E93-42C6-8695-04809573C8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dc1666-3203-4bfd-aeea-aa242b32b9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16390</TotalTime>
  <Words>13249</Words>
  <Application>Microsoft Office PowerPoint</Application>
  <PresentationFormat>Widescreen</PresentationFormat>
  <Paragraphs>1880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70</vt:i4>
      </vt:variant>
    </vt:vector>
  </HeadingPairs>
  <TitlesOfParts>
    <vt:vector size="90" baseType="lpstr">
      <vt:lpstr>Albertus Extra Bold</vt:lpstr>
      <vt:lpstr>TH SarabunPSK</vt:lpstr>
      <vt:lpstr>맑은 고딕</vt:lpstr>
      <vt:lpstr>TH Sarabun New</vt:lpstr>
      <vt:lpstr>Arial</vt:lpstr>
      <vt:lpstr>Impact</vt:lpstr>
      <vt:lpstr>Calibri Light</vt:lpstr>
      <vt:lpstr>Calibri</vt:lpstr>
      <vt:lpstr>Tahoma</vt:lpstr>
      <vt:lpstr>THSarabunPSK</vt:lpstr>
      <vt:lpstr>Roboto Condensed Light</vt:lpstr>
      <vt:lpstr>Wingdings</vt:lpstr>
      <vt:lpstr>Kristen ITC</vt:lpstr>
      <vt:lpstr>Squada One</vt:lpstr>
      <vt:lpstr>7_Office Theme</vt:lpstr>
      <vt:lpstr>8_Office Theme</vt:lpstr>
      <vt:lpstr>Tech Startup by Slidesgo</vt:lpstr>
      <vt:lpstr>9_Office Theme</vt:lpstr>
      <vt:lpstr>10_Office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HP#22</dc:creator>
  <cp:lastModifiedBy>Asus OPDC 009</cp:lastModifiedBy>
  <cp:revision>543</cp:revision>
  <cp:lastPrinted>2022-10-04T07:59:03Z</cp:lastPrinted>
  <dcterms:created xsi:type="dcterms:W3CDTF">2021-06-16T03:39:58Z</dcterms:created>
  <dcterms:modified xsi:type="dcterms:W3CDTF">2022-10-17T04:31:54Z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0x010100F24FED7F110E2F46ADEAB38E5198E833</vt:lpwstr>
  </property>
</Properties>
</file>