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theme/theme5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6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7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6195" r:id="rId1"/>
    <p:sldMasterId id="2147486209" r:id="rId2"/>
    <p:sldMasterId id="2147486239" r:id="rId3"/>
    <p:sldMasterId id="2147486252" r:id="rId4"/>
    <p:sldMasterId id="2147486266" r:id="rId5"/>
    <p:sldMasterId id="2147486283" r:id="rId6"/>
    <p:sldMasterId id="2147486295" r:id="rId7"/>
    <p:sldMasterId id="2147486310" r:id="rId8"/>
  </p:sldMasterIdLst>
  <p:notesMasterIdLst>
    <p:notesMasterId r:id="rId54"/>
  </p:notesMasterIdLst>
  <p:handoutMasterIdLst>
    <p:handoutMasterId r:id="rId55"/>
  </p:handoutMasterIdLst>
  <p:sldIdLst>
    <p:sldId id="440" r:id="rId9"/>
    <p:sldId id="11224" r:id="rId10"/>
    <p:sldId id="7656" r:id="rId11"/>
    <p:sldId id="5134" r:id="rId12"/>
    <p:sldId id="11220" r:id="rId13"/>
    <p:sldId id="7650" r:id="rId14"/>
    <p:sldId id="11200" r:id="rId15"/>
    <p:sldId id="7661" r:id="rId16"/>
    <p:sldId id="7610" r:id="rId17"/>
    <p:sldId id="7636" r:id="rId18"/>
    <p:sldId id="7638" r:id="rId19"/>
    <p:sldId id="7637" r:id="rId20"/>
    <p:sldId id="7657" r:id="rId21"/>
    <p:sldId id="11205" r:id="rId22"/>
    <p:sldId id="11206" r:id="rId23"/>
    <p:sldId id="11207" r:id="rId24"/>
    <p:sldId id="11208" r:id="rId25"/>
    <p:sldId id="11209" r:id="rId26"/>
    <p:sldId id="7655" r:id="rId27"/>
    <p:sldId id="11222" r:id="rId28"/>
    <p:sldId id="11223" r:id="rId29"/>
    <p:sldId id="11213" r:id="rId30"/>
    <p:sldId id="11214" r:id="rId31"/>
    <p:sldId id="11215" r:id="rId32"/>
    <p:sldId id="11218" r:id="rId33"/>
    <p:sldId id="2638" r:id="rId34"/>
    <p:sldId id="7649" r:id="rId35"/>
    <p:sldId id="7660" r:id="rId36"/>
    <p:sldId id="11188" r:id="rId37"/>
    <p:sldId id="11189" r:id="rId38"/>
    <p:sldId id="11192" r:id="rId39"/>
    <p:sldId id="11221" r:id="rId40"/>
    <p:sldId id="11194" r:id="rId41"/>
    <p:sldId id="11195" r:id="rId42"/>
    <p:sldId id="11196" r:id="rId43"/>
    <p:sldId id="11197" r:id="rId44"/>
    <p:sldId id="11198" r:id="rId45"/>
    <p:sldId id="11201" r:id="rId46"/>
    <p:sldId id="11191" r:id="rId47"/>
    <p:sldId id="11216" r:id="rId48"/>
    <p:sldId id="7652" r:id="rId49"/>
    <p:sldId id="5135" r:id="rId50"/>
    <p:sldId id="5136" r:id="rId51"/>
    <p:sldId id="7910" r:id="rId52"/>
    <p:sldId id="11219" r:id="rId53"/>
  </p:sldIdLst>
  <p:sldSz cx="12192000" cy="6858000"/>
  <p:notesSz cx="10020300" cy="6888163"/>
  <p:embeddedFontLst>
    <p:embeddedFont>
      <p:font typeface="맑은 고딕" panose="020B0503020000020004" pitchFamily="34" charset="-127"/>
      <p:regular r:id="rId56"/>
      <p:bold r:id="rId57"/>
    </p:embeddedFont>
    <p:embeddedFont>
      <p:font typeface="Albertus Extra Bold" panose="020E0802040304020204" pitchFamily="34" charset="0"/>
      <p:regular r:id="rId58"/>
    </p:embeddedFont>
    <p:embeddedFont>
      <p:font typeface="Calibri" panose="020F0502020204030204" pitchFamily="34" charset="0"/>
      <p:regular r:id="rId59"/>
      <p:bold r:id="rId60"/>
      <p:italic r:id="rId61"/>
      <p:boldItalic r:id="rId62"/>
    </p:embeddedFont>
    <p:embeddedFont>
      <p:font typeface="Calibri Light" panose="020F0302020204030204" pitchFamily="34" charset="0"/>
      <p:regular r:id="rId63"/>
      <p:italic r:id="rId64"/>
    </p:embeddedFont>
    <p:embeddedFont>
      <p:font typeface="Impact" panose="020B0806030902050204" pitchFamily="34" charset="0"/>
      <p:regular r:id="rId65"/>
    </p:embeddedFont>
    <p:embeddedFont>
      <p:font typeface="Prompt" panose="00000500000000000000" pitchFamily="2" charset="-34"/>
      <p:regular r:id="rId66"/>
      <p:bold r:id="rId67"/>
      <p:italic r:id="rId68"/>
      <p:boldItalic r:id="rId69"/>
    </p:embeddedFont>
    <p:embeddedFont>
      <p:font typeface="Roboto Condensed Light" panose="02000000000000000000" pitchFamily="2" charset="0"/>
      <p:regular r:id="rId70"/>
      <p:italic r:id="rId71"/>
    </p:embeddedFont>
    <p:embeddedFont>
      <p:font typeface="Squada One" panose="020B0604020202020204" charset="0"/>
      <p:regular r:id="rId72"/>
    </p:embeddedFont>
    <p:embeddedFont>
      <p:font typeface="Tahoma" panose="020B0604030504040204" pitchFamily="34" charset="0"/>
      <p:regular r:id="rId73"/>
      <p:bold r:id="rId74"/>
    </p:embeddedFont>
    <p:embeddedFont>
      <p:font typeface="TH Sarabun New" panose="020B0500040200020003" pitchFamily="34" charset="-34"/>
      <p:regular r:id="rId75"/>
      <p:bold r:id="rId76"/>
      <p:italic r:id="rId77"/>
      <p:boldItalic r:id="rId78"/>
    </p:embeddedFont>
    <p:embeddedFont>
      <p:font typeface="TH SarabunPSK" panose="020B0500040200020003" pitchFamily="34" charset="-34"/>
      <p:regular r:id="rId79"/>
      <p:bold r:id="rId80"/>
      <p:italic r:id="rId81"/>
      <p:boldItalic r:id="rId82"/>
    </p:embeddedFont>
  </p:embeddedFontLst>
  <p:defaultTextStyle>
    <a:defPPr>
      <a:defRPr lang="th-TH"/>
    </a:defPPr>
    <a:lvl1pPr algn="l" rtl="0" fontAlgn="base">
      <a:spcBef>
        <a:spcPct val="0"/>
      </a:spcBef>
      <a:spcAft>
        <a:spcPct val="0"/>
      </a:spcAft>
      <a:defRPr sz="2800" kern="1200">
        <a:solidFill>
          <a:schemeClr val="tx2"/>
        </a:solidFill>
        <a:latin typeface="Tahoma" pitchFamily="34" charset="0"/>
        <a:ea typeface="+mn-ea"/>
        <a:cs typeface="Tahoma" pitchFamily="34" charset="0"/>
      </a:defRPr>
    </a:lvl1pPr>
    <a:lvl2pPr marL="457200" algn="l" rtl="0" fontAlgn="base">
      <a:spcBef>
        <a:spcPct val="0"/>
      </a:spcBef>
      <a:spcAft>
        <a:spcPct val="0"/>
      </a:spcAft>
      <a:defRPr sz="2800" kern="1200">
        <a:solidFill>
          <a:schemeClr val="tx2"/>
        </a:solidFill>
        <a:latin typeface="Tahoma" pitchFamily="34" charset="0"/>
        <a:ea typeface="+mn-ea"/>
        <a:cs typeface="Tahoma" pitchFamily="34" charset="0"/>
      </a:defRPr>
    </a:lvl2pPr>
    <a:lvl3pPr marL="914400" algn="l" rtl="0" fontAlgn="base">
      <a:spcBef>
        <a:spcPct val="0"/>
      </a:spcBef>
      <a:spcAft>
        <a:spcPct val="0"/>
      </a:spcAft>
      <a:defRPr sz="2800" kern="1200">
        <a:solidFill>
          <a:schemeClr val="tx2"/>
        </a:solidFill>
        <a:latin typeface="Tahoma" pitchFamily="34" charset="0"/>
        <a:ea typeface="+mn-ea"/>
        <a:cs typeface="Tahoma" pitchFamily="34" charset="0"/>
      </a:defRPr>
    </a:lvl3pPr>
    <a:lvl4pPr marL="1371600" algn="l" rtl="0" fontAlgn="base">
      <a:spcBef>
        <a:spcPct val="0"/>
      </a:spcBef>
      <a:spcAft>
        <a:spcPct val="0"/>
      </a:spcAft>
      <a:defRPr sz="2800" kern="1200">
        <a:solidFill>
          <a:schemeClr val="tx2"/>
        </a:solidFill>
        <a:latin typeface="Tahoma" pitchFamily="34" charset="0"/>
        <a:ea typeface="+mn-ea"/>
        <a:cs typeface="Tahoma" pitchFamily="34" charset="0"/>
      </a:defRPr>
    </a:lvl4pPr>
    <a:lvl5pPr marL="1828800" algn="l" rtl="0" fontAlgn="base">
      <a:spcBef>
        <a:spcPct val="0"/>
      </a:spcBef>
      <a:spcAft>
        <a:spcPct val="0"/>
      </a:spcAft>
      <a:defRPr sz="2800" kern="1200">
        <a:solidFill>
          <a:schemeClr val="tx2"/>
        </a:solidFill>
        <a:latin typeface="Tahoma" pitchFamily="34" charset="0"/>
        <a:ea typeface="+mn-ea"/>
        <a:cs typeface="Tahoma" pitchFamily="34" charset="0"/>
      </a:defRPr>
    </a:lvl5pPr>
    <a:lvl6pPr marL="2286000" algn="l" defTabSz="914400" rtl="0" eaLnBrk="1" latinLnBrk="0" hangingPunct="1">
      <a:defRPr sz="2800" kern="1200">
        <a:solidFill>
          <a:schemeClr val="tx2"/>
        </a:solidFill>
        <a:latin typeface="Tahoma" pitchFamily="34" charset="0"/>
        <a:ea typeface="+mn-ea"/>
        <a:cs typeface="Tahoma" pitchFamily="34" charset="0"/>
      </a:defRPr>
    </a:lvl6pPr>
    <a:lvl7pPr marL="2743200" algn="l" defTabSz="914400" rtl="0" eaLnBrk="1" latinLnBrk="0" hangingPunct="1">
      <a:defRPr sz="2800" kern="1200">
        <a:solidFill>
          <a:schemeClr val="tx2"/>
        </a:solidFill>
        <a:latin typeface="Tahoma" pitchFamily="34" charset="0"/>
        <a:ea typeface="+mn-ea"/>
        <a:cs typeface="Tahoma" pitchFamily="34" charset="0"/>
      </a:defRPr>
    </a:lvl7pPr>
    <a:lvl8pPr marL="3200400" algn="l" defTabSz="914400" rtl="0" eaLnBrk="1" latinLnBrk="0" hangingPunct="1">
      <a:defRPr sz="2800" kern="1200">
        <a:solidFill>
          <a:schemeClr val="tx2"/>
        </a:solidFill>
        <a:latin typeface="Tahoma" pitchFamily="34" charset="0"/>
        <a:ea typeface="+mn-ea"/>
        <a:cs typeface="Tahoma" pitchFamily="34" charset="0"/>
      </a:defRPr>
    </a:lvl8pPr>
    <a:lvl9pPr marL="3657600" algn="l" defTabSz="914400" rtl="0" eaLnBrk="1" latinLnBrk="0" hangingPunct="1">
      <a:defRPr sz="2800" kern="1200">
        <a:solidFill>
          <a:schemeClr val="tx2"/>
        </a:solidFill>
        <a:latin typeface="Tahoma" pitchFamily="34" charset="0"/>
        <a:ea typeface="+mn-ea"/>
        <a:cs typeface="Tahoma" pitchFamily="34" charset="0"/>
      </a:defRPr>
    </a:lvl9pPr>
  </p:defaultTextStyle>
  <p:extLst>
    <p:ext uri="{521415D9-36F7-43E2-AB2F-B90AF26B5E84}">
      <p14:sectionLst xmlns:p14="http://schemas.microsoft.com/office/powerpoint/2010/main">
        <p14:section name="Default Section" id="{919D5C15-920E-41AD-93D4-F66DFEFA2A91}">
          <p14:sldIdLst>
            <p14:sldId id="440"/>
            <p14:sldId id="11224"/>
            <p14:sldId id="7656"/>
            <p14:sldId id="5134"/>
            <p14:sldId id="11220"/>
          </p14:sldIdLst>
        </p14:section>
        <p14:section name="2.1.1 e-Service" id="{AD2A7B20-8CC8-4785-B086-C5DE83591740}">
          <p14:sldIdLst>
            <p14:sldId id="7650"/>
            <p14:sldId id="11200"/>
            <p14:sldId id="7661"/>
            <p14:sldId id="7610"/>
            <p14:sldId id="7636"/>
            <p14:sldId id="7638"/>
            <p14:sldId id="7637"/>
            <p14:sldId id="7657"/>
            <p14:sldId id="11205"/>
            <p14:sldId id="11206"/>
            <p14:sldId id="11207"/>
            <p14:sldId id="11208"/>
            <p14:sldId id="11209"/>
            <p14:sldId id="7655"/>
            <p14:sldId id="11222"/>
            <p14:sldId id="11223"/>
            <p14:sldId id="11213"/>
            <p14:sldId id="11214"/>
            <p14:sldId id="11215"/>
            <p14:sldId id="11218"/>
            <p14:sldId id="2638"/>
            <p14:sldId id="7649"/>
            <p14:sldId id="7660"/>
            <p14:sldId id="11188"/>
            <p14:sldId id="11189"/>
            <p14:sldId id="11192"/>
            <p14:sldId id="11221"/>
            <p14:sldId id="11194"/>
            <p14:sldId id="11195"/>
            <p14:sldId id="11196"/>
            <p14:sldId id="11197"/>
            <p14:sldId id="11198"/>
            <p14:sldId id="11201"/>
            <p14:sldId id="11191"/>
          </p14:sldIdLst>
        </p14:section>
        <p14:section name="2.1.2" id="{D9B2AE46-5F9D-47F6-A897-7CDA49C3023B}">
          <p14:sldIdLst/>
        </p14:section>
        <p14:section name="2.1.4" id="{CA282A67-9FC7-4FBD-9307-980B7E1AF029}">
          <p14:sldIdLst>
            <p14:sldId id="11216"/>
          </p14:sldIdLst>
        </p14:section>
        <p14:section name="2.2" id="{AA667D73-6C0B-4833-8673-E14B4D3E9746}">
          <p14:sldIdLst>
            <p14:sldId id="7652"/>
            <p14:sldId id="5135"/>
            <p14:sldId id="5136"/>
            <p14:sldId id="7910"/>
            <p14:sldId id="1121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320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92" userDrawn="1">
          <p15:clr>
            <a:srgbClr val="A4A3A4"/>
          </p15:clr>
        </p15:guide>
        <p15:guide id="2" pos="3218" userDrawn="1">
          <p15:clr>
            <a:srgbClr val="A4A3A4"/>
          </p15:clr>
        </p15:guide>
        <p15:guide id="3" orient="horz" pos="2188" userDrawn="1">
          <p15:clr>
            <a:srgbClr val="A4A3A4"/>
          </p15:clr>
        </p15:guide>
        <p15:guide id="4" pos="3205" userDrawn="1">
          <p15:clr>
            <a:srgbClr val="A4A3A4"/>
          </p15:clr>
        </p15:guide>
        <p15:guide id="5" orient="horz" pos="2179" userDrawn="1">
          <p15:clr>
            <a:srgbClr val="A4A3A4"/>
          </p15:clr>
        </p15:guide>
        <p15:guide id="6" orient="horz" pos="2175" userDrawn="1">
          <p15:clr>
            <a:srgbClr val="A4A3A4"/>
          </p15:clr>
        </p15:guide>
        <p15:guide id="7" pos="3189" userDrawn="1">
          <p15:clr>
            <a:srgbClr val="A4A3A4"/>
          </p15:clr>
        </p15:guide>
        <p15:guide id="8" pos="3175" userDrawn="1">
          <p15:clr>
            <a:srgbClr val="A4A3A4"/>
          </p15:clr>
        </p15:guide>
        <p15:guide id="9" orient="horz" pos="2187" userDrawn="1">
          <p15:clr>
            <a:srgbClr val="A4A3A4"/>
          </p15:clr>
        </p15:guide>
        <p15:guide id="10" orient="horz" pos="2183" userDrawn="1">
          <p15:clr>
            <a:srgbClr val="A4A3A4"/>
          </p15:clr>
        </p15:guide>
        <p15:guide id="11" orient="horz" pos="2174" userDrawn="1">
          <p15:clr>
            <a:srgbClr val="A4A3A4"/>
          </p15:clr>
        </p15:guide>
        <p15:guide id="12" orient="horz" pos="2171" userDrawn="1">
          <p15:clr>
            <a:srgbClr val="A4A3A4"/>
          </p15:clr>
        </p15:guide>
        <p15:guide id="13" pos="3192" userDrawn="1">
          <p15:clr>
            <a:srgbClr val="A4A3A4"/>
          </p15:clr>
        </p15:guide>
        <p15:guide id="14" pos="3162" userDrawn="1">
          <p15:clr>
            <a:srgbClr val="A4A3A4"/>
          </p15:clr>
        </p15:guide>
        <p15:guide id="16" orient="horz" pos="2178" userDrawn="1">
          <p15:clr>
            <a:srgbClr val="A4A3A4"/>
          </p15:clr>
        </p15:guide>
        <p15:guide id="20" orient="horz" pos="2173" userDrawn="1">
          <p15:clr>
            <a:srgbClr val="A4A3A4"/>
          </p15:clr>
        </p15:guide>
        <p15:guide id="21" orient="horz" pos="2170" userDrawn="1">
          <p15:clr>
            <a:srgbClr val="A4A3A4"/>
          </p15:clr>
        </p15:guide>
        <p15:guide id="22" pos="3213" userDrawn="1">
          <p15:clr>
            <a:srgbClr val="A4A3A4"/>
          </p15:clr>
        </p15:guide>
        <p15:guide id="23" pos="3200" userDrawn="1">
          <p15:clr>
            <a:srgbClr val="A4A3A4"/>
          </p15:clr>
        </p15:guide>
        <p15:guide id="24" pos="3184" userDrawn="1">
          <p15:clr>
            <a:srgbClr val="A4A3A4"/>
          </p15:clr>
        </p15:guide>
        <p15:guide id="25" pos="3171" userDrawn="1">
          <p15:clr>
            <a:srgbClr val="A4A3A4"/>
          </p15:clr>
        </p15:guide>
        <p15:guide id="26" pos="3187" userDrawn="1">
          <p15:clr>
            <a:srgbClr val="A4A3A4"/>
          </p15:clr>
        </p15:guide>
        <p15:guide id="27" pos="315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CC99"/>
    <a:srgbClr val="FFFFFF"/>
    <a:srgbClr val="FFC000"/>
    <a:srgbClr val="000096"/>
    <a:srgbClr val="FBE5D6"/>
    <a:srgbClr val="C55A11"/>
    <a:srgbClr val="9DC3E6"/>
    <a:srgbClr val="C0CFEA"/>
    <a:srgbClr val="DEE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375" autoAdjust="0"/>
    <p:restoredTop sz="94660"/>
  </p:normalViewPr>
  <p:slideViewPr>
    <p:cSldViewPr snapToGrid="0">
      <p:cViewPr varScale="1">
        <p:scale>
          <a:sx n="64" d="100"/>
          <a:sy n="64" d="100"/>
        </p:scale>
        <p:origin x="740" y="28"/>
      </p:cViewPr>
      <p:guideLst>
        <p:guide orient="horz" pos="320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2792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2192"/>
        <p:guide pos="3218"/>
        <p:guide orient="horz" pos="2188"/>
        <p:guide pos="3205"/>
        <p:guide orient="horz" pos="2179"/>
        <p:guide orient="horz" pos="2175"/>
        <p:guide pos="3189"/>
        <p:guide pos="3175"/>
        <p:guide orient="horz" pos="2187"/>
        <p:guide orient="horz" pos="2183"/>
        <p:guide orient="horz" pos="2174"/>
        <p:guide orient="horz" pos="2171"/>
        <p:guide pos="3192"/>
        <p:guide pos="3162"/>
        <p:guide orient="horz" pos="2178"/>
        <p:guide orient="horz" pos="2173"/>
        <p:guide orient="horz" pos="2170"/>
        <p:guide pos="3213"/>
        <p:guide pos="3200"/>
        <p:guide pos="3184"/>
        <p:guide pos="3171"/>
        <p:guide pos="3187"/>
        <p:guide pos="315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63" Type="http://schemas.openxmlformats.org/officeDocument/2006/relationships/font" Target="fonts/font8.fntdata"/><Relationship Id="rId68" Type="http://schemas.openxmlformats.org/officeDocument/2006/relationships/font" Target="fonts/font13.fntdata"/><Relationship Id="rId84" Type="http://schemas.openxmlformats.org/officeDocument/2006/relationships/viewProps" Target="viewProps.xml"/><Relationship Id="rId16" Type="http://schemas.openxmlformats.org/officeDocument/2006/relationships/slide" Target="slides/slide8.xml"/><Relationship Id="rId11" Type="http://schemas.openxmlformats.org/officeDocument/2006/relationships/slide" Target="slides/slide3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53" Type="http://schemas.openxmlformats.org/officeDocument/2006/relationships/slide" Target="slides/slide45.xml"/><Relationship Id="rId58" Type="http://schemas.openxmlformats.org/officeDocument/2006/relationships/font" Target="fonts/font3.fntdata"/><Relationship Id="rId74" Type="http://schemas.openxmlformats.org/officeDocument/2006/relationships/font" Target="fonts/font19.fntdata"/><Relationship Id="rId79" Type="http://schemas.openxmlformats.org/officeDocument/2006/relationships/font" Target="fonts/font24.fntdata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font" Target="fonts/font1.fntdata"/><Relationship Id="rId64" Type="http://schemas.openxmlformats.org/officeDocument/2006/relationships/font" Target="fonts/font9.fntdata"/><Relationship Id="rId69" Type="http://schemas.openxmlformats.org/officeDocument/2006/relationships/font" Target="fonts/font14.fntdata"/><Relationship Id="rId77" Type="http://schemas.openxmlformats.org/officeDocument/2006/relationships/font" Target="fonts/font22.fntdata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72" Type="http://schemas.openxmlformats.org/officeDocument/2006/relationships/font" Target="fonts/font17.fntdata"/><Relationship Id="rId80" Type="http://schemas.openxmlformats.org/officeDocument/2006/relationships/font" Target="fonts/font25.fntdata"/><Relationship Id="rId85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font" Target="fonts/font4.fntdata"/><Relationship Id="rId67" Type="http://schemas.openxmlformats.org/officeDocument/2006/relationships/font" Target="fonts/font12.fntdata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notesMaster" Target="notesMasters/notesMaster1.xml"/><Relationship Id="rId62" Type="http://schemas.openxmlformats.org/officeDocument/2006/relationships/font" Target="fonts/font7.fntdata"/><Relationship Id="rId70" Type="http://schemas.openxmlformats.org/officeDocument/2006/relationships/font" Target="fonts/font15.fntdata"/><Relationship Id="rId75" Type="http://schemas.openxmlformats.org/officeDocument/2006/relationships/font" Target="fonts/font20.fntdata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font" Target="fonts/font2.fntdata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font" Target="fonts/font5.fntdata"/><Relationship Id="rId65" Type="http://schemas.openxmlformats.org/officeDocument/2006/relationships/font" Target="fonts/font10.fntdata"/><Relationship Id="rId73" Type="http://schemas.openxmlformats.org/officeDocument/2006/relationships/font" Target="fonts/font18.fntdata"/><Relationship Id="rId78" Type="http://schemas.openxmlformats.org/officeDocument/2006/relationships/font" Target="fonts/font23.fntdata"/><Relationship Id="rId81" Type="http://schemas.openxmlformats.org/officeDocument/2006/relationships/font" Target="fonts/font26.fntdata"/><Relationship Id="rId86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9" Type="http://schemas.openxmlformats.org/officeDocument/2006/relationships/slide" Target="slides/slide31.xml"/><Relationship Id="rId34" Type="http://schemas.openxmlformats.org/officeDocument/2006/relationships/slide" Target="slides/slide26.xml"/><Relationship Id="rId50" Type="http://schemas.openxmlformats.org/officeDocument/2006/relationships/slide" Target="slides/slide42.xml"/><Relationship Id="rId55" Type="http://schemas.openxmlformats.org/officeDocument/2006/relationships/handoutMaster" Target="handoutMasters/handoutMaster1.xml"/><Relationship Id="rId76" Type="http://schemas.openxmlformats.org/officeDocument/2006/relationships/font" Target="fonts/font21.fntdata"/><Relationship Id="rId7" Type="http://schemas.openxmlformats.org/officeDocument/2006/relationships/slideMaster" Target="slideMasters/slideMaster7.xml"/><Relationship Id="rId71" Type="http://schemas.openxmlformats.org/officeDocument/2006/relationships/font" Target="fonts/font16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1.xml"/><Relationship Id="rId24" Type="http://schemas.openxmlformats.org/officeDocument/2006/relationships/slide" Target="slides/slide16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66" Type="http://schemas.openxmlformats.org/officeDocument/2006/relationships/font" Target="fonts/font11.fntdata"/><Relationship Id="rId61" Type="http://schemas.openxmlformats.org/officeDocument/2006/relationships/font" Target="fonts/font6.fntdata"/><Relationship Id="rId82" Type="http://schemas.openxmlformats.org/officeDocument/2006/relationships/font" Target="fonts/font27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54E3EAB-1EE4-44F5-A9E0-B241946F2DB1}" type="doc">
      <dgm:prSet loTypeId="urn:microsoft.com/office/officeart/2005/8/layout/hChevron3" loCatId="process" qsTypeId="urn:microsoft.com/office/officeart/2005/8/quickstyle/simple1" qsCatId="simple" csTypeId="urn:microsoft.com/office/officeart/2005/8/colors/colorful1" csCatId="colorful" phldr="1"/>
      <dgm:spPr/>
    </dgm:pt>
    <dgm:pt modelId="{62DE291A-D1DB-4867-B019-644B4C15A6D1}">
      <dgm:prSet phldrT="[Text]" custT="1"/>
      <dgm:spPr/>
      <dgm:t>
        <a:bodyPr/>
        <a:lstStyle/>
        <a:p>
          <a:r>
            <a:rPr lang="en-US" sz="1400" b="1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1. </a:t>
          </a:r>
          <a:r>
            <a:rPr lang="th-TH" sz="1400" b="1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เลือก </a:t>
          </a:r>
          <a:r>
            <a:rPr lang="en-US" sz="1400" b="1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Focus Area</a:t>
          </a:r>
        </a:p>
      </dgm:t>
    </dgm:pt>
    <dgm:pt modelId="{31E43762-7C0E-4AB2-BB5C-2F6B351D611F}" type="parTrans" cxnId="{64CFC158-D8AB-4D80-A1D0-253A03ACD83B}">
      <dgm:prSet/>
      <dgm:spPr/>
      <dgm:t>
        <a:bodyPr/>
        <a:lstStyle/>
        <a:p>
          <a:endParaRPr lang="en-US" sz="1400" b="1">
            <a:solidFill>
              <a:schemeClr val="tx1"/>
            </a:solidFill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9BE76A6B-7E98-4C01-97E7-D2BB86241E13}" type="sibTrans" cxnId="{64CFC158-D8AB-4D80-A1D0-253A03ACD83B}">
      <dgm:prSet/>
      <dgm:spPr/>
      <dgm:t>
        <a:bodyPr/>
        <a:lstStyle/>
        <a:p>
          <a:endParaRPr lang="en-US" sz="1400" b="1">
            <a:solidFill>
              <a:schemeClr val="tx1"/>
            </a:solidFill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F9C39EF3-D307-43AD-A53F-FDCCC2FFAB19}">
      <dgm:prSet phldrT="[Text]" custT="1"/>
      <dgm:spPr/>
      <dgm:t>
        <a:bodyPr/>
        <a:lstStyle/>
        <a:p>
          <a:r>
            <a:rPr lang="en-US" sz="1400" b="1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2. </a:t>
          </a:r>
          <a:r>
            <a:rPr lang="th-TH" sz="1400" b="1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กำหนดประเด็นการดำเนินงานภายใต้ </a:t>
          </a:r>
          <a:r>
            <a:rPr lang="en-US" sz="1400" b="1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Focus Area</a:t>
          </a:r>
        </a:p>
      </dgm:t>
    </dgm:pt>
    <dgm:pt modelId="{B2AC16E3-F433-4548-B24D-7EDC7F899BD5}" type="parTrans" cxnId="{7F2CE522-82B5-48A3-A4BF-EB14F3FC8AAC}">
      <dgm:prSet/>
      <dgm:spPr/>
      <dgm:t>
        <a:bodyPr/>
        <a:lstStyle/>
        <a:p>
          <a:endParaRPr lang="en-US" sz="1400" b="1">
            <a:solidFill>
              <a:schemeClr val="tx1"/>
            </a:solidFill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64F27ECA-47B3-4F86-90EC-4759DDB68D8A}" type="sibTrans" cxnId="{7F2CE522-82B5-48A3-A4BF-EB14F3FC8AAC}">
      <dgm:prSet/>
      <dgm:spPr/>
      <dgm:t>
        <a:bodyPr/>
        <a:lstStyle/>
        <a:p>
          <a:endParaRPr lang="en-US" sz="1400" b="1">
            <a:solidFill>
              <a:schemeClr val="tx1"/>
            </a:solidFill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96774B6F-01FF-450E-B9B3-066495973724}">
      <dgm:prSet phldrT="[Text]" custT="1"/>
      <dgm:spPr/>
      <dgm:t>
        <a:bodyPr/>
        <a:lstStyle/>
        <a:p>
          <a:r>
            <a:rPr lang="en-US" sz="1400" b="1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3. </a:t>
          </a:r>
          <a:r>
            <a:rPr lang="th-TH" sz="1400" b="1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ภารกิจที่เกี่ยวข้องกับประเด็นการดำเนินงาน</a:t>
          </a:r>
          <a:endParaRPr lang="en-US" sz="1400" b="1">
            <a:solidFill>
              <a:schemeClr val="tx1"/>
            </a:solidFill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04136767-F996-407C-AF79-BD5B872E7F65}" type="parTrans" cxnId="{E86815FF-F01D-4D8F-AD2D-A57A1D749AC4}">
      <dgm:prSet/>
      <dgm:spPr/>
      <dgm:t>
        <a:bodyPr/>
        <a:lstStyle/>
        <a:p>
          <a:endParaRPr lang="en-US" sz="1400" b="1">
            <a:solidFill>
              <a:schemeClr val="tx1"/>
            </a:solidFill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E075B487-CC0A-4A5B-9428-11595687BCED}" type="sibTrans" cxnId="{E86815FF-F01D-4D8F-AD2D-A57A1D749AC4}">
      <dgm:prSet/>
      <dgm:spPr/>
      <dgm:t>
        <a:bodyPr/>
        <a:lstStyle/>
        <a:p>
          <a:endParaRPr lang="en-US" sz="1400" b="1">
            <a:solidFill>
              <a:schemeClr val="tx1"/>
            </a:solidFill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1C10BF06-65C5-4B1D-9936-4767E7C1F419}">
      <dgm:prSet phldrT="[Text]" custT="1"/>
      <dgm:spPr/>
      <dgm:t>
        <a:bodyPr/>
        <a:lstStyle/>
        <a:p>
          <a:r>
            <a:rPr lang="en-US" sz="1400" b="1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4. </a:t>
          </a:r>
          <a:r>
            <a:rPr lang="th-TH" sz="1400" b="1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กระบวนการทำงาน</a:t>
          </a:r>
          <a:endParaRPr lang="en-US" sz="1400" b="1">
            <a:solidFill>
              <a:schemeClr val="tx1"/>
            </a:solidFill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8B147539-7669-4056-B148-FFE4A22BECE1}" type="parTrans" cxnId="{025A122E-C111-4214-AA99-41B96F56456B}">
      <dgm:prSet/>
      <dgm:spPr/>
      <dgm:t>
        <a:bodyPr/>
        <a:lstStyle/>
        <a:p>
          <a:endParaRPr lang="en-US" sz="1400" b="1">
            <a:solidFill>
              <a:schemeClr val="tx1"/>
            </a:solidFill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F37A735E-5C3A-4F60-9C23-E184B8D4490E}" type="sibTrans" cxnId="{025A122E-C111-4214-AA99-41B96F56456B}">
      <dgm:prSet/>
      <dgm:spPr/>
      <dgm:t>
        <a:bodyPr/>
        <a:lstStyle/>
        <a:p>
          <a:endParaRPr lang="en-US" sz="1400" b="1">
            <a:solidFill>
              <a:schemeClr val="tx1"/>
            </a:solidFill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5C59BF08-DE87-43D2-9EC5-F4A5766154E6}">
      <dgm:prSet phldrT="[Text]" custT="1"/>
      <dgm:spPr/>
      <dgm:t>
        <a:bodyPr/>
        <a:lstStyle/>
        <a:p>
          <a:r>
            <a:rPr lang="en-US" sz="1400" b="1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5. </a:t>
          </a:r>
          <a:r>
            <a:rPr lang="th-TH" sz="1400" b="1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ชุดข้อมูล</a:t>
          </a:r>
          <a:endParaRPr lang="en-US" sz="1400" b="1">
            <a:solidFill>
              <a:schemeClr val="tx1"/>
            </a:solidFill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9CAE851D-5743-40D3-A6E9-12EB855865B2}" type="parTrans" cxnId="{660CD6C5-5092-4133-B07E-FE8C5D60DFAB}">
      <dgm:prSet/>
      <dgm:spPr/>
      <dgm:t>
        <a:bodyPr/>
        <a:lstStyle/>
        <a:p>
          <a:endParaRPr lang="en-US" sz="1400" b="1">
            <a:solidFill>
              <a:schemeClr val="tx1"/>
            </a:solidFill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9163F2E8-BCCF-4D1E-96D1-C5C0228B1958}" type="sibTrans" cxnId="{660CD6C5-5092-4133-B07E-FE8C5D60DFAB}">
      <dgm:prSet/>
      <dgm:spPr/>
      <dgm:t>
        <a:bodyPr/>
        <a:lstStyle/>
        <a:p>
          <a:endParaRPr lang="en-US" sz="1400" b="1">
            <a:solidFill>
              <a:schemeClr val="tx1"/>
            </a:solidFill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BCA5611B-205F-4E04-AFC4-3298063E8392}" type="pres">
      <dgm:prSet presAssocID="{F54E3EAB-1EE4-44F5-A9E0-B241946F2DB1}" presName="Name0" presStyleCnt="0">
        <dgm:presLayoutVars>
          <dgm:dir/>
          <dgm:resizeHandles val="exact"/>
        </dgm:presLayoutVars>
      </dgm:prSet>
      <dgm:spPr/>
    </dgm:pt>
    <dgm:pt modelId="{3DB92276-EF30-4EA4-90CB-C8A86E441B1E}" type="pres">
      <dgm:prSet presAssocID="{62DE291A-D1DB-4867-B019-644B4C15A6D1}" presName="parTxOnly" presStyleLbl="node1" presStyleIdx="0" presStyleCnt="5">
        <dgm:presLayoutVars>
          <dgm:bulletEnabled val="1"/>
        </dgm:presLayoutVars>
      </dgm:prSet>
      <dgm:spPr/>
    </dgm:pt>
    <dgm:pt modelId="{9E4A208A-6DAE-4D34-8DF4-C0D6EB0E4159}" type="pres">
      <dgm:prSet presAssocID="{9BE76A6B-7E98-4C01-97E7-D2BB86241E13}" presName="parSpace" presStyleCnt="0"/>
      <dgm:spPr/>
    </dgm:pt>
    <dgm:pt modelId="{B080496F-BB4A-4B39-AFE9-CDEDF0931B21}" type="pres">
      <dgm:prSet presAssocID="{F9C39EF3-D307-43AD-A53F-FDCCC2FFAB19}" presName="parTxOnly" presStyleLbl="node1" presStyleIdx="1" presStyleCnt="5">
        <dgm:presLayoutVars>
          <dgm:bulletEnabled val="1"/>
        </dgm:presLayoutVars>
      </dgm:prSet>
      <dgm:spPr/>
    </dgm:pt>
    <dgm:pt modelId="{E55D14AB-4F8F-4048-9694-4EFCC28EABEE}" type="pres">
      <dgm:prSet presAssocID="{64F27ECA-47B3-4F86-90EC-4759DDB68D8A}" presName="parSpace" presStyleCnt="0"/>
      <dgm:spPr/>
    </dgm:pt>
    <dgm:pt modelId="{E1CEAF49-3B65-4648-82E4-CE54797B5BDB}" type="pres">
      <dgm:prSet presAssocID="{96774B6F-01FF-450E-B9B3-066495973724}" presName="parTxOnly" presStyleLbl="node1" presStyleIdx="2" presStyleCnt="5">
        <dgm:presLayoutVars>
          <dgm:bulletEnabled val="1"/>
        </dgm:presLayoutVars>
      </dgm:prSet>
      <dgm:spPr/>
    </dgm:pt>
    <dgm:pt modelId="{EF92F6D2-B8C1-428C-BE51-75C0872A3D7E}" type="pres">
      <dgm:prSet presAssocID="{E075B487-CC0A-4A5B-9428-11595687BCED}" presName="parSpace" presStyleCnt="0"/>
      <dgm:spPr/>
    </dgm:pt>
    <dgm:pt modelId="{DF485175-52C1-4604-8AAE-B9D6ADC8D8E9}" type="pres">
      <dgm:prSet presAssocID="{1C10BF06-65C5-4B1D-9936-4767E7C1F419}" presName="parTxOnly" presStyleLbl="node1" presStyleIdx="3" presStyleCnt="5" custScaleX="152138" custLinFactNeighborX="19860">
        <dgm:presLayoutVars>
          <dgm:bulletEnabled val="1"/>
        </dgm:presLayoutVars>
      </dgm:prSet>
      <dgm:spPr/>
    </dgm:pt>
    <dgm:pt modelId="{E9D8147C-E3C7-43F4-9775-CB8E8E81D94D}" type="pres">
      <dgm:prSet presAssocID="{F37A735E-5C3A-4F60-9C23-E184B8D4490E}" presName="parSpace" presStyleCnt="0"/>
      <dgm:spPr/>
    </dgm:pt>
    <dgm:pt modelId="{F37BF95E-DDE6-445D-B711-A3DFEA26C72C}" type="pres">
      <dgm:prSet presAssocID="{5C59BF08-DE87-43D2-9EC5-F4A5766154E6}" presName="parTxOnly" presStyleLbl="node1" presStyleIdx="4" presStyleCnt="5">
        <dgm:presLayoutVars>
          <dgm:bulletEnabled val="1"/>
        </dgm:presLayoutVars>
      </dgm:prSet>
      <dgm:spPr/>
    </dgm:pt>
  </dgm:ptLst>
  <dgm:cxnLst>
    <dgm:cxn modelId="{D159C603-FB50-400F-A8E0-89763014EB08}" type="presOf" srcId="{F54E3EAB-1EE4-44F5-A9E0-B241946F2DB1}" destId="{BCA5611B-205F-4E04-AFC4-3298063E8392}" srcOrd="0" destOrd="0" presId="urn:microsoft.com/office/officeart/2005/8/layout/hChevron3"/>
    <dgm:cxn modelId="{7F2CE522-82B5-48A3-A4BF-EB14F3FC8AAC}" srcId="{F54E3EAB-1EE4-44F5-A9E0-B241946F2DB1}" destId="{F9C39EF3-D307-43AD-A53F-FDCCC2FFAB19}" srcOrd="1" destOrd="0" parTransId="{B2AC16E3-F433-4548-B24D-7EDC7F899BD5}" sibTransId="{64F27ECA-47B3-4F86-90EC-4759DDB68D8A}"/>
    <dgm:cxn modelId="{025A122E-C111-4214-AA99-41B96F56456B}" srcId="{F54E3EAB-1EE4-44F5-A9E0-B241946F2DB1}" destId="{1C10BF06-65C5-4B1D-9936-4767E7C1F419}" srcOrd="3" destOrd="0" parTransId="{8B147539-7669-4056-B148-FFE4A22BECE1}" sibTransId="{F37A735E-5C3A-4F60-9C23-E184B8D4490E}"/>
    <dgm:cxn modelId="{11441533-CC78-4B96-84D1-09701136914C}" type="presOf" srcId="{5C59BF08-DE87-43D2-9EC5-F4A5766154E6}" destId="{F37BF95E-DDE6-445D-B711-A3DFEA26C72C}" srcOrd="0" destOrd="0" presId="urn:microsoft.com/office/officeart/2005/8/layout/hChevron3"/>
    <dgm:cxn modelId="{FC258E71-BDAE-4854-A048-BF8BD6C19E79}" type="presOf" srcId="{62DE291A-D1DB-4867-B019-644B4C15A6D1}" destId="{3DB92276-EF30-4EA4-90CB-C8A86E441B1E}" srcOrd="0" destOrd="0" presId="urn:microsoft.com/office/officeart/2005/8/layout/hChevron3"/>
    <dgm:cxn modelId="{64CFC158-D8AB-4D80-A1D0-253A03ACD83B}" srcId="{F54E3EAB-1EE4-44F5-A9E0-B241946F2DB1}" destId="{62DE291A-D1DB-4867-B019-644B4C15A6D1}" srcOrd="0" destOrd="0" parTransId="{31E43762-7C0E-4AB2-BB5C-2F6B351D611F}" sibTransId="{9BE76A6B-7E98-4C01-97E7-D2BB86241E13}"/>
    <dgm:cxn modelId="{5C48D8A2-30BF-46D1-86FC-CE846B79A48B}" type="presOf" srcId="{96774B6F-01FF-450E-B9B3-066495973724}" destId="{E1CEAF49-3B65-4648-82E4-CE54797B5BDB}" srcOrd="0" destOrd="0" presId="urn:microsoft.com/office/officeart/2005/8/layout/hChevron3"/>
    <dgm:cxn modelId="{660CD6C5-5092-4133-B07E-FE8C5D60DFAB}" srcId="{F54E3EAB-1EE4-44F5-A9E0-B241946F2DB1}" destId="{5C59BF08-DE87-43D2-9EC5-F4A5766154E6}" srcOrd="4" destOrd="0" parTransId="{9CAE851D-5743-40D3-A6E9-12EB855865B2}" sibTransId="{9163F2E8-BCCF-4D1E-96D1-C5C0228B1958}"/>
    <dgm:cxn modelId="{1A1BA0D8-B8D9-4CDC-82A5-230C85475650}" type="presOf" srcId="{F9C39EF3-D307-43AD-A53F-FDCCC2FFAB19}" destId="{B080496F-BB4A-4B39-AFE9-CDEDF0931B21}" srcOrd="0" destOrd="0" presId="urn:microsoft.com/office/officeart/2005/8/layout/hChevron3"/>
    <dgm:cxn modelId="{9D9243FA-177C-451C-B33C-0839E8E7551D}" type="presOf" srcId="{1C10BF06-65C5-4B1D-9936-4767E7C1F419}" destId="{DF485175-52C1-4604-8AAE-B9D6ADC8D8E9}" srcOrd="0" destOrd="0" presId="urn:microsoft.com/office/officeart/2005/8/layout/hChevron3"/>
    <dgm:cxn modelId="{E86815FF-F01D-4D8F-AD2D-A57A1D749AC4}" srcId="{F54E3EAB-1EE4-44F5-A9E0-B241946F2DB1}" destId="{96774B6F-01FF-450E-B9B3-066495973724}" srcOrd="2" destOrd="0" parTransId="{04136767-F996-407C-AF79-BD5B872E7F65}" sibTransId="{E075B487-CC0A-4A5B-9428-11595687BCED}"/>
    <dgm:cxn modelId="{525F8998-3E7E-4976-AD6D-A7F525E6BDFD}" type="presParOf" srcId="{BCA5611B-205F-4E04-AFC4-3298063E8392}" destId="{3DB92276-EF30-4EA4-90CB-C8A86E441B1E}" srcOrd="0" destOrd="0" presId="urn:microsoft.com/office/officeart/2005/8/layout/hChevron3"/>
    <dgm:cxn modelId="{2ABE7B0B-1B2A-453E-BA42-5582398F574C}" type="presParOf" srcId="{BCA5611B-205F-4E04-AFC4-3298063E8392}" destId="{9E4A208A-6DAE-4D34-8DF4-C0D6EB0E4159}" srcOrd="1" destOrd="0" presId="urn:microsoft.com/office/officeart/2005/8/layout/hChevron3"/>
    <dgm:cxn modelId="{DB8FEDD4-5E11-4C77-A22C-4EEC6CABBA24}" type="presParOf" srcId="{BCA5611B-205F-4E04-AFC4-3298063E8392}" destId="{B080496F-BB4A-4B39-AFE9-CDEDF0931B21}" srcOrd="2" destOrd="0" presId="urn:microsoft.com/office/officeart/2005/8/layout/hChevron3"/>
    <dgm:cxn modelId="{A7DF2D2A-BDA9-4F9E-99E2-CC2C501BBB38}" type="presParOf" srcId="{BCA5611B-205F-4E04-AFC4-3298063E8392}" destId="{E55D14AB-4F8F-4048-9694-4EFCC28EABEE}" srcOrd="3" destOrd="0" presId="urn:microsoft.com/office/officeart/2005/8/layout/hChevron3"/>
    <dgm:cxn modelId="{6A91EC46-FD8A-49A2-BFD7-1BF1117D3C0B}" type="presParOf" srcId="{BCA5611B-205F-4E04-AFC4-3298063E8392}" destId="{E1CEAF49-3B65-4648-82E4-CE54797B5BDB}" srcOrd="4" destOrd="0" presId="urn:microsoft.com/office/officeart/2005/8/layout/hChevron3"/>
    <dgm:cxn modelId="{CC9EEDE2-A699-4F09-958B-A84F1966216B}" type="presParOf" srcId="{BCA5611B-205F-4E04-AFC4-3298063E8392}" destId="{EF92F6D2-B8C1-428C-BE51-75C0872A3D7E}" srcOrd="5" destOrd="0" presId="urn:microsoft.com/office/officeart/2005/8/layout/hChevron3"/>
    <dgm:cxn modelId="{F73136E8-62E8-4C3A-8F67-B4075E2DAA8F}" type="presParOf" srcId="{BCA5611B-205F-4E04-AFC4-3298063E8392}" destId="{DF485175-52C1-4604-8AAE-B9D6ADC8D8E9}" srcOrd="6" destOrd="0" presId="urn:microsoft.com/office/officeart/2005/8/layout/hChevron3"/>
    <dgm:cxn modelId="{BB9F5B3D-3C96-4251-8EAD-65F9353A39DA}" type="presParOf" srcId="{BCA5611B-205F-4E04-AFC4-3298063E8392}" destId="{E9D8147C-E3C7-43F4-9775-CB8E8E81D94D}" srcOrd="7" destOrd="0" presId="urn:microsoft.com/office/officeart/2005/8/layout/hChevron3"/>
    <dgm:cxn modelId="{55D971B6-8094-43C0-B012-08FA2EEAD3D7}" type="presParOf" srcId="{BCA5611B-205F-4E04-AFC4-3298063E8392}" destId="{F37BF95E-DDE6-445D-B711-A3DFEA26C72C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B92276-EF30-4EA4-90CB-C8A86E441B1E}">
      <dsp:nvSpPr>
        <dsp:cNvPr id="0" name=""/>
        <dsp:cNvSpPr/>
      </dsp:nvSpPr>
      <dsp:spPr>
        <a:xfrm>
          <a:off x="3472" y="0"/>
          <a:ext cx="2349024" cy="769441"/>
        </a:xfrm>
        <a:prstGeom prst="homePlat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4676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1. </a:t>
          </a:r>
          <a:r>
            <a:rPr lang="th-TH" sz="1400" b="1" kern="120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เลือก </a:t>
          </a:r>
          <a:r>
            <a:rPr lang="en-US" sz="1400" b="1" kern="120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Focus Area</a:t>
          </a:r>
        </a:p>
      </dsp:txBody>
      <dsp:txXfrm>
        <a:off x="3472" y="0"/>
        <a:ext cx="2156664" cy="769441"/>
      </dsp:txXfrm>
    </dsp:sp>
    <dsp:sp modelId="{B080496F-BB4A-4B39-AFE9-CDEDF0931B21}">
      <dsp:nvSpPr>
        <dsp:cNvPr id="0" name=""/>
        <dsp:cNvSpPr/>
      </dsp:nvSpPr>
      <dsp:spPr>
        <a:xfrm>
          <a:off x="1882692" y="0"/>
          <a:ext cx="2349024" cy="769441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2. </a:t>
          </a:r>
          <a:r>
            <a:rPr lang="th-TH" sz="1400" b="1" kern="120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กำหนดประเด็นการดำเนินงานภายใต้ </a:t>
          </a:r>
          <a:r>
            <a:rPr lang="en-US" sz="1400" b="1" kern="120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Focus Area</a:t>
          </a:r>
        </a:p>
      </dsp:txBody>
      <dsp:txXfrm>
        <a:off x="2267413" y="0"/>
        <a:ext cx="1579583" cy="769441"/>
      </dsp:txXfrm>
    </dsp:sp>
    <dsp:sp modelId="{E1CEAF49-3B65-4648-82E4-CE54797B5BDB}">
      <dsp:nvSpPr>
        <dsp:cNvPr id="0" name=""/>
        <dsp:cNvSpPr/>
      </dsp:nvSpPr>
      <dsp:spPr>
        <a:xfrm>
          <a:off x="3761911" y="0"/>
          <a:ext cx="2349024" cy="769441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3. </a:t>
          </a:r>
          <a:r>
            <a:rPr lang="th-TH" sz="1400" b="1" kern="120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ภารกิจที่เกี่ยวข้องกับประเด็นการดำเนินงาน</a:t>
          </a:r>
          <a:endParaRPr lang="en-US" sz="1400" b="1" kern="1200">
            <a:solidFill>
              <a:schemeClr val="tx1"/>
            </a:solidFill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>
        <a:off x="4146632" y="0"/>
        <a:ext cx="1579583" cy="769441"/>
      </dsp:txXfrm>
    </dsp:sp>
    <dsp:sp modelId="{DF485175-52C1-4604-8AAE-B9D6ADC8D8E9}">
      <dsp:nvSpPr>
        <dsp:cNvPr id="0" name=""/>
        <dsp:cNvSpPr/>
      </dsp:nvSpPr>
      <dsp:spPr>
        <a:xfrm>
          <a:off x="5734434" y="0"/>
          <a:ext cx="3573758" cy="769441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4. </a:t>
          </a:r>
          <a:r>
            <a:rPr lang="th-TH" sz="1400" b="1" kern="120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กระบวนการทำงาน</a:t>
          </a:r>
          <a:endParaRPr lang="en-US" sz="1400" b="1" kern="1200">
            <a:solidFill>
              <a:schemeClr val="tx1"/>
            </a:solidFill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>
        <a:off x="6119155" y="0"/>
        <a:ext cx="2804317" cy="769441"/>
      </dsp:txXfrm>
    </dsp:sp>
    <dsp:sp modelId="{F37BF95E-DDE6-445D-B711-A3DFEA26C72C}">
      <dsp:nvSpPr>
        <dsp:cNvPr id="0" name=""/>
        <dsp:cNvSpPr/>
      </dsp:nvSpPr>
      <dsp:spPr>
        <a:xfrm>
          <a:off x="8745084" y="0"/>
          <a:ext cx="2349024" cy="769441"/>
        </a:xfrm>
        <a:prstGeom prst="chevron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5. </a:t>
          </a:r>
          <a:r>
            <a:rPr lang="th-TH" sz="1400" b="1" kern="120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ชุดข้อมูล</a:t>
          </a:r>
          <a:endParaRPr lang="en-US" sz="1400" b="1" kern="1200">
            <a:solidFill>
              <a:schemeClr val="tx1"/>
            </a:solidFill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>
        <a:off x="9129805" y="0"/>
        <a:ext cx="1579583" cy="76944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71" y="36"/>
            <a:ext cx="4343218" cy="344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64" tIns="45727" rIns="91464" bIns="45727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74791" y="36"/>
            <a:ext cx="4343218" cy="344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64" tIns="45727" rIns="91464" bIns="45727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71" y="6542684"/>
            <a:ext cx="4343218" cy="344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64" tIns="45727" rIns="91464" bIns="45727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74791" y="6542684"/>
            <a:ext cx="4343218" cy="344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64" tIns="45727" rIns="91464" bIns="45727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1pPr>
          </a:lstStyle>
          <a:p>
            <a:pPr>
              <a:defRPr/>
            </a:pPr>
            <a:fld id="{669211E8-05F9-4D20-84CE-04AE002C247A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993872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71" y="36"/>
            <a:ext cx="4343218" cy="344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64" tIns="45727" rIns="91464" bIns="45727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74791" y="36"/>
            <a:ext cx="4343218" cy="344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64" tIns="45727" rIns="91464" bIns="45727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870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717800" y="514350"/>
            <a:ext cx="4594225" cy="2584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001599" y="3272458"/>
            <a:ext cx="8017174" cy="3099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64" tIns="45727" rIns="91464" bIns="4572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h-TH" noProof="0"/>
              <a:t>Click to edit Master text styles</a:t>
            </a:r>
          </a:p>
          <a:p>
            <a:pPr lvl="1"/>
            <a:r>
              <a:rPr lang="th-TH" noProof="0"/>
              <a:t>Second level</a:t>
            </a:r>
          </a:p>
          <a:p>
            <a:pPr lvl="2"/>
            <a:r>
              <a:rPr lang="th-TH" noProof="0"/>
              <a:t>Third level</a:t>
            </a:r>
          </a:p>
          <a:p>
            <a:pPr lvl="3"/>
            <a:r>
              <a:rPr lang="th-TH" noProof="0"/>
              <a:t>Fourth level</a:t>
            </a:r>
          </a:p>
          <a:p>
            <a:pPr lvl="4"/>
            <a:r>
              <a:rPr lang="th-TH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71" y="6542684"/>
            <a:ext cx="4343218" cy="344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64" tIns="45727" rIns="91464" bIns="45727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74791" y="6542684"/>
            <a:ext cx="4343218" cy="344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64" tIns="45727" rIns="91464" bIns="45727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1pPr>
          </a:lstStyle>
          <a:p>
            <a:pPr>
              <a:defRPr/>
            </a:pPr>
            <a:fld id="{C7964AD4-79B1-4E62-9F63-3AA4B48BCAA3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0847040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Tahoma" pitchFamily="34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Tahoma" pitchFamily="34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Tahoma" pitchFamily="34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Tahoma" pitchFamily="34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Tahoma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64C197-F2EC-4792-88B0-A8B72B8392B3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4310925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D31A9A-24B9-410D-AAB1-83171F88F9F6}" type="slidenum">
              <a:rPr lang="th-TH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46754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D31A9A-24B9-410D-AAB1-83171F88F9F6}" type="slidenum">
              <a:rPr lang="th-TH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0273746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D31A9A-24B9-410D-AAB1-83171F88F9F6}" type="slidenum">
              <a:rPr lang="th-TH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319174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60363" y="6525344"/>
            <a:ext cx="2743200" cy="332656"/>
          </a:xfrm>
          <a:prstGeom prst="rect">
            <a:avLst/>
          </a:prstGeom>
        </p:spPr>
        <p:txBody>
          <a:bodyPr/>
          <a:lstStyle>
            <a:lvl1pPr algn="r">
              <a:defRPr sz="105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>
              <a:defRPr/>
            </a:pPr>
            <a:fld id="{B9D31A9A-24B9-410D-AAB1-83171F88F9F6}" type="slidenum">
              <a:rPr lang="th-TH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th-TH">
              <a:solidFill>
                <a:prstClr val="black"/>
              </a:solidFill>
            </a:endParaRPr>
          </a:p>
        </p:txBody>
      </p:sp>
      <p:sp>
        <p:nvSpPr>
          <p:cNvPr id="3" name="Line 31">
            <a:extLst>
              <a:ext uri="{FF2B5EF4-FFF2-40B4-BE49-F238E27FC236}">
                <a16:creationId xmlns:a16="http://schemas.microsoft.com/office/drawing/2014/main" id="{3148DC8E-B1E4-4AB1-93C2-20433F60F62F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1" y="692150"/>
            <a:ext cx="12198351" cy="0"/>
          </a:xfrm>
          <a:prstGeom prst="line">
            <a:avLst/>
          </a:prstGeom>
          <a:noFill/>
          <a:ln w="76200">
            <a:solidFill>
              <a:srgbClr val="0033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73" tIns="45688" rIns="91373" bIns="45688"/>
          <a:lstStyle/>
          <a:p>
            <a:endParaRPr lang="en-US" sz="2800">
              <a:solidFill>
                <a:srgbClr val="44546A"/>
              </a:solidFill>
            </a:endParaRPr>
          </a:p>
        </p:txBody>
      </p:sp>
      <p:sp>
        <p:nvSpPr>
          <p:cNvPr id="4" name="Line 31">
            <a:extLst>
              <a:ext uri="{FF2B5EF4-FFF2-40B4-BE49-F238E27FC236}">
                <a16:creationId xmlns:a16="http://schemas.microsoft.com/office/drawing/2014/main" id="{CBA2B7A1-A926-436C-A7F4-1A2F15A1B3F7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1" y="19050"/>
            <a:ext cx="12198351" cy="0"/>
          </a:xfrm>
          <a:prstGeom prst="line">
            <a:avLst/>
          </a:prstGeom>
          <a:noFill/>
          <a:ln w="76200">
            <a:solidFill>
              <a:srgbClr val="0033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73" tIns="45688" rIns="91373" bIns="45688"/>
          <a:lstStyle/>
          <a:p>
            <a:endParaRPr lang="en-US" sz="2800">
              <a:solidFill>
                <a:srgbClr val="44546A"/>
              </a:solidFill>
            </a:endParaRPr>
          </a:p>
        </p:txBody>
      </p:sp>
      <p:sp>
        <p:nvSpPr>
          <p:cNvPr id="5" name="ชื่อเรื่อง 1">
            <a:extLst>
              <a:ext uri="{FF2B5EF4-FFF2-40B4-BE49-F238E27FC236}">
                <a16:creationId xmlns:a16="http://schemas.microsoft.com/office/drawing/2014/main" id="{C9CE74FB-3A73-48A9-839F-F1AD28B7744E}"/>
              </a:ext>
            </a:extLst>
          </p:cNvPr>
          <p:cNvSpPr txBox="1">
            <a:spLocks/>
          </p:cNvSpPr>
          <p:nvPr userDrawn="1"/>
        </p:nvSpPr>
        <p:spPr bwMode="auto">
          <a:xfrm>
            <a:off x="0" y="46039"/>
            <a:ext cx="12192000" cy="6127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anchor="ctr"/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ahoma" pitchFamily="34" charset="0"/>
                <a:ea typeface="+mj-ea"/>
                <a:cs typeface="Tahoma" pitchFamily="34" charset="0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>
              <a:defRPr/>
            </a:pPr>
            <a:endParaRPr lang="en-US" sz="2800">
              <a:solidFill>
                <a:prstClr val="black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7875B89-819A-41F3-B774-2F41F8BCEA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2584" y="135067"/>
            <a:ext cx="576063" cy="434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9691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31"/>
          <p:cNvSpPr>
            <a:spLocks noChangeShapeType="1"/>
          </p:cNvSpPr>
          <p:nvPr userDrawn="1"/>
        </p:nvSpPr>
        <p:spPr bwMode="auto">
          <a:xfrm>
            <a:off x="1" y="692150"/>
            <a:ext cx="12198351" cy="0"/>
          </a:xfrm>
          <a:prstGeom prst="line">
            <a:avLst/>
          </a:prstGeom>
          <a:noFill/>
          <a:ln w="76200">
            <a:solidFill>
              <a:srgbClr val="0033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73" tIns="45688" rIns="91373" bIns="45688"/>
          <a:lstStyle/>
          <a:p>
            <a:endParaRPr lang="en-US" sz="2800">
              <a:solidFill>
                <a:srgbClr val="44546A"/>
              </a:solidFill>
            </a:endParaRPr>
          </a:p>
        </p:txBody>
      </p:sp>
      <p:sp>
        <p:nvSpPr>
          <p:cNvPr id="5" name="Line 31"/>
          <p:cNvSpPr>
            <a:spLocks noChangeShapeType="1"/>
          </p:cNvSpPr>
          <p:nvPr userDrawn="1"/>
        </p:nvSpPr>
        <p:spPr bwMode="auto">
          <a:xfrm>
            <a:off x="1" y="19050"/>
            <a:ext cx="12198351" cy="0"/>
          </a:xfrm>
          <a:prstGeom prst="line">
            <a:avLst/>
          </a:prstGeom>
          <a:noFill/>
          <a:ln w="76200">
            <a:solidFill>
              <a:srgbClr val="0033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73" tIns="45688" rIns="91373" bIns="45688"/>
          <a:lstStyle/>
          <a:p>
            <a:endParaRPr lang="en-US" sz="2800">
              <a:solidFill>
                <a:srgbClr val="44546A"/>
              </a:solidFill>
            </a:endParaRPr>
          </a:p>
        </p:txBody>
      </p:sp>
      <p:sp>
        <p:nvSpPr>
          <p:cNvPr id="6" name="ชื่อเรื่อง 1"/>
          <p:cNvSpPr txBox="1">
            <a:spLocks/>
          </p:cNvSpPr>
          <p:nvPr userDrawn="1"/>
        </p:nvSpPr>
        <p:spPr bwMode="auto">
          <a:xfrm>
            <a:off x="0" y="46039"/>
            <a:ext cx="12192000" cy="6127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anchor="ctr"/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ahoma" pitchFamily="34" charset="0"/>
                <a:ea typeface="+mj-ea"/>
                <a:cs typeface="Tahoma" pitchFamily="34" charset="0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>
              <a:defRPr/>
            </a:pPr>
            <a:endParaRPr lang="en-US" sz="2800">
              <a:solidFill>
                <a:prstClr val="black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th-TH">
                <a:solidFill>
                  <a:srgbClr val="44546A"/>
                </a:solidFill>
              </a:rPr>
              <a:t>30/11/60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srgbClr val="44546A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BF01D9-8890-4E2F-AD48-1B51957EF460}" type="slidenum">
              <a:rPr lang="th-TH" altLang="th-TH">
                <a:solidFill>
                  <a:prstClr val="black"/>
                </a:solidFill>
              </a:rPr>
              <a:pPr/>
              <a:t>‹#›</a:t>
            </a:fld>
            <a:endParaRPr lang="th-TH" alt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4980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DB7BE-6BE3-4BDC-8882-6E42F88622EB}" type="datetime1">
              <a:rPr lang="th-TH" smtClean="0"/>
              <a:t>20/09/64</a:t>
            </a:fld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103AA-8845-4AAA-8DCD-945F174AEA28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523800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60363" y="6525344"/>
            <a:ext cx="2743200" cy="332656"/>
          </a:xfrm>
          <a:prstGeom prst="rect">
            <a:avLst/>
          </a:prstGeom>
        </p:spPr>
        <p:txBody>
          <a:bodyPr/>
          <a:lstStyle>
            <a:lvl1pPr algn="r">
              <a:defRPr sz="105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9D31A9A-24B9-410D-AAB1-83171F88F9F6}" type="slidenum">
              <a:rPr kumimoji="0" lang="th-TH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h-TH" sz="10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Line 31">
            <a:extLst>
              <a:ext uri="{FF2B5EF4-FFF2-40B4-BE49-F238E27FC236}">
                <a16:creationId xmlns:a16="http://schemas.microsoft.com/office/drawing/2014/main" id="{3148DC8E-B1E4-4AB1-93C2-20433F60F62F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1" y="692150"/>
            <a:ext cx="12198351" cy="0"/>
          </a:xfrm>
          <a:prstGeom prst="line">
            <a:avLst/>
          </a:prstGeom>
          <a:noFill/>
          <a:ln w="76200">
            <a:solidFill>
              <a:srgbClr val="0033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73" tIns="45688" rIns="91373" bIns="45688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4" name="Line 31">
            <a:extLst>
              <a:ext uri="{FF2B5EF4-FFF2-40B4-BE49-F238E27FC236}">
                <a16:creationId xmlns:a16="http://schemas.microsoft.com/office/drawing/2014/main" id="{CBA2B7A1-A926-436C-A7F4-1A2F15A1B3F7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1" y="19050"/>
            <a:ext cx="12198351" cy="0"/>
          </a:xfrm>
          <a:prstGeom prst="line">
            <a:avLst/>
          </a:prstGeom>
          <a:noFill/>
          <a:ln w="76200">
            <a:solidFill>
              <a:srgbClr val="0033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73" tIns="45688" rIns="91373" bIns="45688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5" name="ชื่อเรื่อง 1">
            <a:extLst>
              <a:ext uri="{FF2B5EF4-FFF2-40B4-BE49-F238E27FC236}">
                <a16:creationId xmlns:a16="http://schemas.microsoft.com/office/drawing/2014/main" id="{C9CE74FB-3A73-48A9-839F-F1AD28B7744E}"/>
              </a:ext>
            </a:extLst>
          </p:cNvPr>
          <p:cNvSpPr txBox="1">
            <a:spLocks/>
          </p:cNvSpPr>
          <p:nvPr userDrawn="1"/>
        </p:nvSpPr>
        <p:spPr bwMode="auto">
          <a:xfrm>
            <a:off x="0" y="46039"/>
            <a:ext cx="12192000" cy="6127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anchor="ctr"/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Tahoma" pitchFamily="34" charset="0"/>
                <a:ea typeface="+mj-ea"/>
                <a:cs typeface="Tahoma" pitchFamily="34" charset="0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itchFamily="34" charset="0"/>
              <a:ea typeface="+mj-ea"/>
              <a:cs typeface="Tahoma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7875B89-819A-41F3-B774-2F41F8BCEA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2584" y="135067"/>
            <a:ext cx="576063" cy="434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2563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bg>
      <p:bgPr>
        <a:gradFill>
          <a:gsLst>
            <a:gs pos="0">
              <a:schemeClr val="accent1"/>
            </a:gs>
            <a:gs pos="100000">
              <a:schemeClr val="accent2"/>
            </a:gs>
          </a:gsLst>
          <a:lin ang="5400012" scaled="0"/>
        </a:gra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 txBox="1"/>
          <p:nvPr/>
        </p:nvSpPr>
        <p:spPr>
          <a:xfrm flipH="1">
            <a:off x="1834067" y="4123300"/>
            <a:ext cx="8524000" cy="8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8000">
              <a:solidFill>
                <a:srgbClr val="FFFFFF"/>
              </a:solidFill>
              <a:latin typeface="Squada One"/>
              <a:ea typeface="Squada One"/>
              <a:cs typeface="Squada One"/>
              <a:sym typeface="Squada One"/>
            </a:endParaRPr>
          </a:p>
        </p:txBody>
      </p:sp>
      <p:pic>
        <p:nvPicPr>
          <p:cNvPr id="12" name="Google Shape;12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" y="-533007"/>
            <a:ext cx="12192000" cy="582584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8;p1">
            <a:extLst>
              <a:ext uri="{FF2B5EF4-FFF2-40B4-BE49-F238E27FC236}">
                <a16:creationId xmlns:a16="http://schemas.microsoft.com/office/drawing/2014/main" id="{726A9AF6-D114-4DB0-B83D-40693E6BF138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460400" y="6412357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100">
                <a:solidFill>
                  <a:schemeClr val="bg1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007CFDB-DA0A-45AC-B351-F6AEC644F38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73" y="188965"/>
            <a:ext cx="744370" cy="626063"/>
          </a:xfrm>
          <a:prstGeom prst="rect">
            <a:avLst/>
          </a:pr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27232118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Section 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F6DA6F9-811F-48AF-8F6A-CD5E79C85645}"/>
              </a:ext>
            </a:extLst>
          </p:cNvPr>
          <p:cNvGrpSpPr/>
          <p:nvPr userDrawn="1"/>
        </p:nvGrpSpPr>
        <p:grpSpPr>
          <a:xfrm rot="10800000">
            <a:off x="7101854" y="-668908"/>
            <a:ext cx="5091855" cy="8195500"/>
            <a:chOff x="14" y="-668908"/>
            <a:chExt cx="5091855" cy="8195500"/>
          </a:xfrm>
        </p:grpSpPr>
        <p:pic>
          <p:nvPicPr>
            <p:cNvPr id="20" name="Google Shape;20;p3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21569" y="-668908"/>
              <a:ext cx="5070300" cy="457493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" name="Google Shape;21;p3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10800000" flipH="1">
              <a:off x="14" y="2951659"/>
              <a:ext cx="5070300" cy="457493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" name="Google Shape;8;p1">
            <a:extLst>
              <a:ext uri="{FF2B5EF4-FFF2-40B4-BE49-F238E27FC236}">
                <a16:creationId xmlns:a16="http://schemas.microsoft.com/office/drawing/2014/main" id="{2C02920F-598E-4A3F-83F8-9CDB32BB94E5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460400" y="6412357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100">
                <a:solidFill>
                  <a:schemeClr val="bg1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8FB31EE-4CF5-403F-91D0-CABD5DF9FE8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73" y="188965"/>
            <a:ext cx="744370" cy="626063"/>
          </a:xfrm>
          <a:prstGeom prst="rect">
            <a:avLst/>
          </a:pr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23541032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Title and body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oogle Shape;25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9668874" y="5317467"/>
            <a:ext cx="3067567" cy="2767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44;p7">
            <a:extLst>
              <a:ext uri="{FF2B5EF4-FFF2-40B4-BE49-F238E27FC236}">
                <a16:creationId xmlns:a16="http://schemas.microsoft.com/office/drawing/2014/main" id="{F1922A3C-73BB-4D3E-985D-4DB5F8861456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805069" y="-765314"/>
            <a:ext cx="3067567" cy="276786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899B220-C14C-405A-9126-468653641557}"/>
              </a:ext>
            </a:extLst>
          </p:cNvPr>
          <p:cNvSpPr/>
          <p:nvPr userDrawn="1"/>
        </p:nvSpPr>
        <p:spPr>
          <a:xfrm>
            <a:off x="302493" y="176983"/>
            <a:ext cx="11599343" cy="685800"/>
          </a:xfrm>
          <a:prstGeom prst="roundRect">
            <a:avLst>
              <a:gd name="adj" fmla="val 35833"/>
            </a:avLst>
          </a:prstGeom>
          <a:solidFill>
            <a:schemeClr val="accent1">
              <a:lumMod val="50000"/>
            </a:schemeClr>
          </a:solidFill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1" i="0" u="none" strike="noStrike" kern="1200" cap="none" spc="3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7F364C2-1062-448D-8B5F-C508A19987A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1132" y="255002"/>
            <a:ext cx="652316" cy="548640"/>
          </a:xfrm>
          <a:prstGeom prst="rect">
            <a:avLst/>
          </a:prstGeom>
          <a:effectLst>
            <a:softEdge rad="0"/>
          </a:effectLst>
        </p:spPr>
      </p:pic>
      <p:sp>
        <p:nvSpPr>
          <p:cNvPr id="11" name="Google Shape;8;p1">
            <a:extLst>
              <a:ext uri="{FF2B5EF4-FFF2-40B4-BE49-F238E27FC236}">
                <a16:creationId xmlns:a16="http://schemas.microsoft.com/office/drawing/2014/main" id="{D3D27FBF-D8DE-4A84-AF49-072854B5E379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460400" y="6412357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100">
                <a:solidFill>
                  <a:schemeClr val="bg1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1506986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oogle Shape;25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9668874" y="5317467"/>
            <a:ext cx="3067567" cy="2767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44;p7">
            <a:extLst>
              <a:ext uri="{FF2B5EF4-FFF2-40B4-BE49-F238E27FC236}">
                <a16:creationId xmlns:a16="http://schemas.microsoft.com/office/drawing/2014/main" id="{F1922A3C-73BB-4D3E-985D-4DB5F8861456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b="32491"/>
          <a:stretch/>
        </p:blipFill>
        <p:spPr>
          <a:xfrm>
            <a:off x="-805069" y="-765314"/>
            <a:ext cx="3067567" cy="186855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899B220-C14C-405A-9126-468653641557}"/>
              </a:ext>
            </a:extLst>
          </p:cNvPr>
          <p:cNvSpPr/>
          <p:nvPr userDrawn="1"/>
        </p:nvSpPr>
        <p:spPr>
          <a:xfrm>
            <a:off x="302493" y="176983"/>
            <a:ext cx="11599343" cy="685800"/>
          </a:xfrm>
          <a:prstGeom prst="roundRect">
            <a:avLst>
              <a:gd name="adj" fmla="val 35833"/>
            </a:avLst>
          </a:prstGeom>
          <a:solidFill>
            <a:schemeClr val="accent1">
              <a:lumMod val="50000"/>
            </a:schemeClr>
          </a:solidFill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1" i="0" u="none" strike="noStrike" kern="1200" cap="none" spc="3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7F364C2-1062-448D-8B5F-C508A19987A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1132" y="255002"/>
            <a:ext cx="652316" cy="548640"/>
          </a:xfrm>
          <a:prstGeom prst="rect">
            <a:avLst/>
          </a:prstGeom>
          <a:effectLst>
            <a:softEdge rad="0"/>
          </a:effectLst>
        </p:spPr>
      </p:pic>
      <p:sp>
        <p:nvSpPr>
          <p:cNvPr id="11" name="Google Shape;8;p1">
            <a:extLst>
              <a:ext uri="{FF2B5EF4-FFF2-40B4-BE49-F238E27FC236}">
                <a16:creationId xmlns:a16="http://schemas.microsoft.com/office/drawing/2014/main" id="{D3D27FBF-D8DE-4A84-AF49-072854B5E379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460400" y="6412357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100">
                <a:solidFill>
                  <a:schemeClr val="bg1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5099716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D31A9A-24B9-410D-AAB1-83171F88F9F6}" type="slidenum">
              <a:rPr lang="th-TH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30169"/>
      </p:ext>
    </p:extLst>
  </p:cSld>
  <p:clrMapOvr>
    <a:masterClrMapping/>
  </p:clrMapOvr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oogle Shape;25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9668874" y="5317467"/>
            <a:ext cx="3067567" cy="2767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44;p7">
            <a:extLst>
              <a:ext uri="{FF2B5EF4-FFF2-40B4-BE49-F238E27FC236}">
                <a16:creationId xmlns:a16="http://schemas.microsoft.com/office/drawing/2014/main" id="{F1922A3C-73BB-4D3E-985D-4DB5F8861456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805069" y="-765314"/>
            <a:ext cx="3067567" cy="2767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7F364C2-1062-448D-8B5F-C508A19987A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9426" y="165551"/>
            <a:ext cx="652316" cy="548640"/>
          </a:xfrm>
          <a:prstGeom prst="rect">
            <a:avLst/>
          </a:prstGeom>
          <a:effectLst>
            <a:softEdge rad="0"/>
          </a:effectLst>
        </p:spPr>
      </p:pic>
      <p:sp>
        <p:nvSpPr>
          <p:cNvPr id="11" name="Google Shape;8;p1">
            <a:extLst>
              <a:ext uri="{FF2B5EF4-FFF2-40B4-BE49-F238E27FC236}">
                <a16:creationId xmlns:a16="http://schemas.microsoft.com/office/drawing/2014/main" id="{D3D27FBF-D8DE-4A84-AF49-072854B5E379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460400" y="6412357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100">
                <a:solidFill>
                  <a:schemeClr val="bg1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5045786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44;p7">
            <a:extLst>
              <a:ext uri="{FF2B5EF4-FFF2-40B4-BE49-F238E27FC236}">
                <a16:creationId xmlns:a16="http://schemas.microsoft.com/office/drawing/2014/main" id="{F1922A3C-73BB-4D3E-985D-4DB5F8861456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805069" y="-765314"/>
            <a:ext cx="3067567" cy="2767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7F364C2-1062-448D-8B5F-C508A19987A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9426" y="165551"/>
            <a:ext cx="652316" cy="548640"/>
          </a:xfrm>
          <a:prstGeom prst="rect">
            <a:avLst/>
          </a:prstGeom>
          <a:effectLst>
            <a:softEdge rad="0"/>
          </a:effectLst>
        </p:spPr>
      </p:pic>
      <p:sp>
        <p:nvSpPr>
          <p:cNvPr id="11" name="Google Shape;8;p1">
            <a:extLst>
              <a:ext uri="{FF2B5EF4-FFF2-40B4-BE49-F238E27FC236}">
                <a16:creationId xmlns:a16="http://schemas.microsoft.com/office/drawing/2014/main" id="{D3D27FBF-D8DE-4A84-AF49-072854B5E379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460400" y="6412357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100">
                <a:solidFill>
                  <a:schemeClr val="bg1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443179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44;p7">
            <a:extLst>
              <a:ext uri="{FF2B5EF4-FFF2-40B4-BE49-F238E27FC236}">
                <a16:creationId xmlns:a16="http://schemas.microsoft.com/office/drawing/2014/main" id="{F1922A3C-73BB-4D3E-985D-4DB5F8861456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805069" y="-765314"/>
            <a:ext cx="3067567" cy="2767867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8;p1">
            <a:extLst>
              <a:ext uri="{FF2B5EF4-FFF2-40B4-BE49-F238E27FC236}">
                <a16:creationId xmlns:a16="http://schemas.microsoft.com/office/drawing/2014/main" id="{D3D27FBF-D8DE-4A84-AF49-072854B5E379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460400" y="6412357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100">
                <a:solidFill>
                  <a:schemeClr val="bg1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9463217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2" preserve="1" userDrawn="1">
  <p:cSld name="Numbers and text 2"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Google Shape;199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6" y="-775216"/>
            <a:ext cx="3067567" cy="2767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99;p25">
            <a:extLst>
              <a:ext uri="{FF2B5EF4-FFF2-40B4-BE49-F238E27FC236}">
                <a16:creationId xmlns:a16="http://schemas.microsoft.com/office/drawing/2014/main" id="{930C9844-71CC-4D46-A918-241242163CFD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 flipV="1">
            <a:off x="-99391" y="4855411"/>
            <a:ext cx="3067567" cy="2767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63ACC43-D1D7-4515-A7AC-C8FF31F3A2D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73" y="188965"/>
            <a:ext cx="744370" cy="626063"/>
          </a:xfrm>
          <a:prstGeom prst="rect">
            <a:avLst/>
          </a:pr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31434498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 preserve="1" userDrawn="1">
  <p:cSld name="Table of contents 1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8;p1">
            <a:extLst>
              <a:ext uri="{FF2B5EF4-FFF2-40B4-BE49-F238E27FC236}">
                <a16:creationId xmlns:a16="http://schemas.microsoft.com/office/drawing/2014/main" id="{3F0B9965-71CF-4EDB-9F04-41E40E104054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460400" y="6412357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100">
                <a:solidFill>
                  <a:schemeClr val="bg1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1766138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9" preserve="1" userDrawn="1">
  <p:cSld name="Title and three columns 9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Google Shape;210;p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-1"/>
            <a:ext cx="5111110" cy="46117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210;p26">
            <a:extLst>
              <a:ext uri="{FF2B5EF4-FFF2-40B4-BE49-F238E27FC236}">
                <a16:creationId xmlns:a16="http://schemas.microsoft.com/office/drawing/2014/main" id="{630C402F-A36A-46A0-9BE9-51DA59EF97EF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7120647" y="-1"/>
            <a:ext cx="5111110" cy="46117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737506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9" userDrawn="1">
  <p:cSld name="1_Title and three columns 9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Google Shape;210;p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-1"/>
            <a:ext cx="5111110" cy="46117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210;p26">
            <a:extLst>
              <a:ext uri="{FF2B5EF4-FFF2-40B4-BE49-F238E27FC236}">
                <a16:creationId xmlns:a16="http://schemas.microsoft.com/office/drawing/2014/main" id="{630C402F-A36A-46A0-9BE9-51DA59EF97EF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7120647" y="-1"/>
            <a:ext cx="5111110" cy="4611757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83F68B7-9327-48BC-B0FE-F209269ACCA0}"/>
              </a:ext>
            </a:extLst>
          </p:cNvPr>
          <p:cNvSpPr/>
          <p:nvPr userDrawn="1"/>
        </p:nvSpPr>
        <p:spPr>
          <a:xfrm>
            <a:off x="0" y="4850295"/>
            <a:ext cx="12192000" cy="1282147"/>
          </a:xfrm>
          <a:prstGeom prst="rect">
            <a:avLst/>
          </a:prstGeom>
          <a:solidFill>
            <a:srgbClr val="FFFFFF">
              <a:alpha val="5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th-TH" sz="4000" b="1" baseline="0">
                <a:solidFill>
                  <a:srgbClr val="000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พัฒนาระบบราชการ เพื่อชีวิตที่ดีขึ้นของประชาชน</a:t>
            </a:r>
            <a:endParaRPr lang="en-US" sz="4000" b="1">
              <a:solidFill>
                <a:srgbClr val="000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>
              <a:lnSpc>
                <a:spcPct val="90000"/>
              </a:lnSpc>
            </a:pPr>
            <a:r>
              <a:rPr lang="en-US" sz="3200" b="1" baseline="0">
                <a:solidFill>
                  <a:srgbClr val="000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GOOD  GOVERNANCE  FOR  BETTER  LIFE</a:t>
            </a:r>
            <a:endParaRPr lang="th-TH" sz="5400" b="1">
              <a:solidFill>
                <a:srgbClr val="000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7FF1740-3406-4224-9EC0-CC235D9CB37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714" y="3241435"/>
            <a:ext cx="1490573" cy="1193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677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3F4CC81-16FD-4AEF-8C89-3597F4B17AF8}" type="datetime1">
              <a:rPr lang="th-TH" smtClean="0"/>
              <a:pPr>
                <a:defRPr/>
              </a:pPr>
              <a:t>20/09/64</a:t>
            </a:fld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0BBE29-2DE4-4F9A-B5A5-2B2B7470814A}" type="slidenum">
              <a:rPr lang="th-TH" altLang="en-US" smtClean="0"/>
              <a:pPr>
                <a:defRPr/>
              </a:pPr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24093937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bg>
      <p:bgPr>
        <a:gradFill>
          <a:gsLst>
            <a:gs pos="0">
              <a:schemeClr val="accent1"/>
            </a:gs>
            <a:gs pos="100000">
              <a:schemeClr val="accent2"/>
            </a:gs>
          </a:gsLst>
          <a:lin ang="5400012" scaled="0"/>
        </a:gra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 txBox="1"/>
          <p:nvPr/>
        </p:nvSpPr>
        <p:spPr>
          <a:xfrm flipH="1">
            <a:off x="1834067" y="4123300"/>
            <a:ext cx="8524000" cy="8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8000">
              <a:solidFill>
                <a:srgbClr val="FFFFFF"/>
              </a:solidFill>
              <a:latin typeface="Squada One"/>
              <a:ea typeface="Squada One"/>
              <a:cs typeface="Squada One"/>
              <a:sym typeface="Squada One"/>
            </a:endParaRPr>
          </a:p>
        </p:txBody>
      </p:sp>
      <p:pic>
        <p:nvPicPr>
          <p:cNvPr id="12" name="Google Shape;12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" y="-533007"/>
            <a:ext cx="12192000" cy="582584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8;p1">
            <a:extLst>
              <a:ext uri="{FF2B5EF4-FFF2-40B4-BE49-F238E27FC236}">
                <a16:creationId xmlns:a16="http://schemas.microsoft.com/office/drawing/2014/main" id="{726A9AF6-D114-4DB0-B83D-40693E6BF138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460400" y="6412357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100">
                <a:solidFill>
                  <a:schemeClr val="bg1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007CFDB-DA0A-45AC-B351-F6AEC644F38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73" y="188965"/>
            <a:ext cx="744370" cy="626063"/>
          </a:xfrm>
          <a:prstGeom prst="rect">
            <a:avLst/>
          </a:pr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23654601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Section 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F6DA6F9-811F-48AF-8F6A-CD5E79C85645}"/>
              </a:ext>
            </a:extLst>
          </p:cNvPr>
          <p:cNvGrpSpPr/>
          <p:nvPr userDrawn="1"/>
        </p:nvGrpSpPr>
        <p:grpSpPr>
          <a:xfrm rot="10800000">
            <a:off x="7101854" y="-668908"/>
            <a:ext cx="5091855" cy="8195500"/>
            <a:chOff x="14" y="-668908"/>
            <a:chExt cx="5091855" cy="8195500"/>
          </a:xfrm>
        </p:grpSpPr>
        <p:pic>
          <p:nvPicPr>
            <p:cNvPr id="20" name="Google Shape;20;p3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21569" y="-668908"/>
              <a:ext cx="5070300" cy="457493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" name="Google Shape;21;p3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10800000" flipH="1">
              <a:off x="14" y="2951659"/>
              <a:ext cx="5070300" cy="457493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" name="Google Shape;8;p1">
            <a:extLst>
              <a:ext uri="{FF2B5EF4-FFF2-40B4-BE49-F238E27FC236}">
                <a16:creationId xmlns:a16="http://schemas.microsoft.com/office/drawing/2014/main" id="{2C02920F-598E-4A3F-83F8-9CDB32BB94E5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460400" y="6412357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100">
                <a:solidFill>
                  <a:schemeClr val="bg1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8FB31EE-4CF5-403F-91D0-CABD5DF9FE8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73" y="188965"/>
            <a:ext cx="744370" cy="626063"/>
          </a:xfrm>
          <a:prstGeom prst="rect">
            <a:avLst/>
          </a:pr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32621606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D31A9A-24B9-410D-AAB1-83171F88F9F6}" type="slidenum">
              <a:rPr lang="th-TH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8313839"/>
      </p:ext>
    </p:extLst>
  </p:cSld>
  <p:clrMapOvr>
    <a:masterClrMapping/>
  </p:clrMapOvr>
  <p:hf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Title and body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oogle Shape;25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9668874" y="5317467"/>
            <a:ext cx="3067567" cy="2767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44;p7">
            <a:extLst>
              <a:ext uri="{FF2B5EF4-FFF2-40B4-BE49-F238E27FC236}">
                <a16:creationId xmlns:a16="http://schemas.microsoft.com/office/drawing/2014/main" id="{F1922A3C-73BB-4D3E-985D-4DB5F8861456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805069" y="-765314"/>
            <a:ext cx="3067567" cy="276786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899B220-C14C-405A-9126-468653641557}"/>
              </a:ext>
            </a:extLst>
          </p:cNvPr>
          <p:cNvSpPr/>
          <p:nvPr userDrawn="1"/>
        </p:nvSpPr>
        <p:spPr>
          <a:xfrm>
            <a:off x="302493" y="176983"/>
            <a:ext cx="11599343" cy="685800"/>
          </a:xfrm>
          <a:prstGeom prst="roundRect">
            <a:avLst>
              <a:gd name="adj" fmla="val 35833"/>
            </a:avLst>
          </a:prstGeom>
          <a:solidFill>
            <a:schemeClr val="accent1">
              <a:lumMod val="50000"/>
            </a:schemeClr>
          </a:solidFill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1" i="0" u="none" strike="noStrike" kern="1200" cap="none" spc="3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7F364C2-1062-448D-8B5F-C508A19987A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1132" y="255002"/>
            <a:ext cx="652316" cy="548640"/>
          </a:xfrm>
          <a:prstGeom prst="rect">
            <a:avLst/>
          </a:prstGeom>
          <a:effectLst>
            <a:softEdge rad="0"/>
          </a:effectLst>
        </p:spPr>
      </p:pic>
      <p:sp>
        <p:nvSpPr>
          <p:cNvPr id="11" name="Google Shape;8;p1">
            <a:extLst>
              <a:ext uri="{FF2B5EF4-FFF2-40B4-BE49-F238E27FC236}">
                <a16:creationId xmlns:a16="http://schemas.microsoft.com/office/drawing/2014/main" id="{D3D27FBF-D8DE-4A84-AF49-072854B5E379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460400" y="6412357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100">
                <a:solidFill>
                  <a:schemeClr val="bg1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7436155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oogle Shape;25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9668874" y="5317467"/>
            <a:ext cx="3067567" cy="2767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44;p7">
            <a:extLst>
              <a:ext uri="{FF2B5EF4-FFF2-40B4-BE49-F238E27FC236}">
                <a16:creationId xmlns:a16="http://schemas.microsoft.com/office/drawing/2014/main" id="{F1922A3C-73BB-4D3E-985D-4DB5F8861456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b="32491"/>
          <a:stretch/>
        </p:blipFill>
        <p:spPr>
          <a:xfrm>
            <a:off x="-805069" y="-765314"/>
            <a:ext cx="3067567" cy="186855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899B220-C14C-405A-9126-468653641557}"/>
              </a:ext>
            </a:extLst>
          </p:cNvPr>
          <p:cNvSpPr/>
          <p:nvPr userDrawn="1"/>
        </p:nvSpPr>
        <p:spPr>
          <a:xfrm>
            <a:off x="302493" y="176983"/>
            <a:ext cx="11599343" cy="685800"/>
          </a:xfrm>
          <a:prstGeom prst="roundRect">
            <a:avLst>
              <a:gd name="adj" fmla="val 35833"/>
            </a:avLst>
          </a:prstGeom>
          <a:solidFill>
            <a:schemeClr val="accent1">
              <a:lumMod val="50000"/>
            </a:schemeClr>
          </a:solidFill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1" i="0" u="none" strike="noStrike" kern="1200" cap="none" spc="3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7F364C2-1062-448D-8B5F-C508A19987A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1132" y="255002"/>
            <a:ext cx="652316" cy="548640"/>
          </a:xfrm>
          <a:prstGeom prst="rect">
            <a:avLst/>
          </a:prstGeom>
          <a:effectLst>
            <a:softEdge rad="0"/>
          </a:effectLst>
        </p:spPr>
      </p:pic>
      <p:sp>
        <p:nvSpPr>
          <p:cNvPr id="11" name="Google Shape;8;p1">
            <a:extLst>
              <a:ext uri="{FF2B5EF4-FFF2-40B4-BE49-F238E27FC236}">
                <a16:creationId xmlns:a16="http://schemas.microsoft.com/office/drawing/2014/main" id="{D3D27FBF-D8DE-4A84-AF49-072854B5E379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460400" y="6412357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100">
                <a:solidFill>
                  <a:schemeClr val="bg1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7953288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oogle Shape;25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9668874" y="5317467"/>
            <a:ext cx="3067567" cy="2767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44;p7">
            <a:extLst>
              <a:ext uri="{FF2B5EF4-FFF2-40B4-BE49-F238E27FC236}">
                <a16:creationId xmlns:a16="http://schemas.microsoft.com/office/drawing/2014/main" id="{F1922A3C-73BB-4D3E-985D-4DB5F8861456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805069" y="-765314"/>
            <a:ext cx="3067567" cy="2767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7F364C2-1062-448D-8B5F-C508A19987A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9426" y="165551"/>
            <a:ext cx="652316" cy="548640"/>
          </a:xfrm>
          <a:prstGeom prst="rect">
            <a:avLst/>
          </a:prstGeom>
          <a:effectLst>
            <a:softEdge rad="0"/>
          </a:effectLst>
        </p:spPr>
      </p:pic>
      <p:sp>
        <p:nvSpPr>
          <p:cNvPr id="11" name="Google Shape;8;p1">
            <a:extLst>
              <a:ext uri="{FF2B5EF4-FFF2-40B4-BE49-F238E27FC236}">
                <a16:creationId xmlns:a16="http://schemas.microsoft.com/office/drawing/2014/main" id="{D3D27FBF-D8DE-4A84-AF49-072854B5E379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460400" y="6412357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100">
                <a:solidFill>
                  <a:schemeClr val="bg1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06633989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44;p7">
            <a:extLst>
              <a:ext uri="{FF2B5EF4-FFF2-40B4-BE49-F238E27FC236}">
                <a16:creationId xmlns:a16="http://schemas.microsoft.com/office/drawing/2014/main" id="{F1922A3C-73BB-4D3E-985D-4DB5F8861456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805069" y="-765314"/>
            <a:ext cx="3067567" cy="2767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7F364C2-1062-448D-8B5F-C508A19987A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9426" y="165551"/>
            <a:ext cx="652316" cy="548640"/>
          </a:xfrm>
          <a:prstGeom prst="rect">
            <a:avLst/>
          </a:prstGeom>
          <a:effectLst>
            <a:softEdge rad="0"/>
          </a:effectLst>
        </p:spPr>
      </p:pic>
      <p:sp>
        <p:nvSpPr>
          <p:cNvPr id="11" name="Google Shape;8;p1">
            <a:extLst>
              <a:ext uri="{FF2B5EF4-FFF2-40B4-BE49-F238E27FC236}">
                <a16:creationId xmlns:a16="http://schemas.microsoft.com/office/drawing/2014/main" id="{D3D27FBF-D8DE-4A84-AF49-072854B5E379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460400" y="6412357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100">
                <a:solidFill>
                  <a:schemeClr val="bg1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39355696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44;p7">
            <a:extLst>
              <a:ext uri="{FF2B5EF4-FFF2-40B4-BE49-F238E27FC236}">
                <a16:creationId xmlns:a16="http://schemas.microsoft.com/office/drawing/2014/main" id="{F1922A3C-73BB-4D3E-985D-4DB5F8861456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805069" y="-765314"/>
            <a:ext cx="3067567" cy="2767867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8;p1">
            <a:extLst>
              <a:ext uri="{FF2B5EF4-FFF2-40B4-BE49-F238E27FC236}">
                <a16:creationId xmlns:a16="http://schemas.microsoft.com/office/drawing/2014/main" id="{D3D27FBF-D8DE-4A84-AF49-072854B5E379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460400" y="6412357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100">
                <a:solidFill>
                  <a:schemeClr val="bg1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43251571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2" preserve="1" userDrawn="1">
  <p:cSld name="Numbers and text 2"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Google Shape;199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6" y="-775216"/>
            <a:ext cx="3067567" cy="2767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99;p25">
            <a:extLst>
              <a:ext uri="{FF2B5EF4-FFF2-40B4-BE49-F238E27FC236}">
                <a16:creationId xmlns:a16="http://schemas.microsoft.com/office/drawing/2014/main" id="{930C9844-71CC-4D46-A918-241242163CFD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 flipV="1">
            <a:off x="-99391" y="4855411"/>
            <a:ext cx="3067567" cy="2767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63ACC43-D1D7-4515-A7AC-C8FF31F3A2D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73" y="188965"/>
            <a:ext cx="744370" cy="626063"/>
          </a:xfrm>
          <a:prstGeom prst="rect">
            <a:avLst/>
          </a:pr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249414810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 preserve="1" userDrawn="1">
  <p:cSld name="Table of contents 1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8;p1">
            <a:extLst>
              <a:ext uri="{FF2B5EF4-FFF2-40B4-BE49-F238E27FC236}">
                <a16:creationId xmlns:a16="http://schemas.microsoft.com/office/drawing/2014/main" id="{3F0B9965-71CF-4EDB-9F04-41E40E104054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460400" y="6412357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100">
                <a:solidFill>
                  <a:schemeClr val="bg1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18344741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9" preserve="1" userDrawn="1">
  <p:cSld name="Title and three columns 9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Google Shape;210;p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-1"/>
            <a:ext cx="5111110" cy="46117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210;p26">
            <a:extLst>
              <a:ext uri="{FF2B5EF4-FFF2-40B4-BE49-F238E27FC236}">
                <a16:creationId xmlns:a16="http://schemas.microsoft.com/office/drawing/2014/main" id="{630C402F-A36A-46A0-9BE9-51DA59EF97EF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7120647" y="-1"/>
            <a:ext cx="5111110" cy="46117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752716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9" userDrawn="1">
  <p:cSld name="1_Title and three columns 9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Google Shape;210;p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-1"/>
            <a:ext cx="5111110" cy="46117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210;p26">
            <a:extLst>
              <a:ext uri="{FF2B5EF4-FFF2-40B4-BE49-F238E27FC236}">
                <a16:creationId xmlns:a16="http://schemas.microsoft.com/office/drawing/2014/main" id="{630C402F-A36A-46A0-9BE9-51DA59EF97EF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7120647" y="-1"/>
            <a:ext cx="5111110" cy="4611757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83F68B7-9327-48BC-B0FE-F209269ACCA0}"/>
              </a:ext>
            </a:extLst>
          </p:cNvPr>
          <p:cNvSpPr/>
          <p:nvPr userDrawn="1"/>
        </p:nvSpPr>
        <p:spPr>
          <a:xfrm>
            <a:off x="0" y="4850295"/>
            <a:ext cx="12192000" cy="1282147"/>
          </a:xfrm>
          <a:prstGeom prst="rect">
            <a:avLst/>
          </a:prstGeom>
          <a:solidFill>
            <a:srgbClr val="FFFFFF">
              <a:alpha val="5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th-TH" sz="4000" b="1" baseline="0">
                <a:solidFill>
                  <a:srgbClr val="000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พัฒนาระบบราชการ เพื่อชีวิตที่ดีขึ้นของประชาชน</a:t>
            </a:r>
            <a:endParaRPr lang="en-US" sz="4000" b="1">
              <a:solidFill>
                <a:srgbClr val="000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>
              <a:lnSpc>
                <a:spcPct val="90000"/>
              </a:lnSpc>
            </a:pPr>
            <a:r>
              <a:rPr lang="en-US" sz="3200" b="1" baseline="0">
                <a:solidFill>
                  <a:srgbClr val="000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GOOD  GOVERNANCE  FOR  BETTER  LIFE</a:t>
            </a:r>
            <a:endParaRPr lang="th-TH" sz="5400" b="1">
              <a:solidFill>
                <a:srgbClr val="000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7FF1740-3406-4224-9EC0-CC235D9CB37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714" y="3241435"/>
            <a:ext cx="1490573" cy="1193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3068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3F4CC81-16FD-4AEF-8C89-3597F4B17AF8}" type="datetime1">
              <a:rPr lang="th-TH" smtClean="0"/>
              <a:pPr>
                <a:defRPr/>
              </a:pPr>
              <a:t>20/09/64</a:t>
            </a:fld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0BBE29-2DE4-4F9A-B5A5-2B2B7470814A}" type="slidenum">
              <a:rPr lang="th-TH" altLang="en-US" smtClean="0"/>
              <a:pPr>
                <a:defRPr/>
              </a:pPr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6733501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D31A9A-24B9-410D-AAB1-83171F88F9F6}" type="slidenum">
              <a:rPr lang="th-TH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989406"/>
      </p:ext>
    </p:extLst>
  </p:cSld>
  <p:clrMapOvr>
    <a:masterClrMapping/>
  </p:clrMapOvr>
  <p:hf hdr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828A2-9732-43E0-8F70-97C6A2EA909B}" type="datetime1">
              <a:rPr lang="th-TH" smtClean="0"/>
              <a:t>20/09/64</a:t>
            </a:fld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103AA-8845-4AAA-8DCD-945F174AEA28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0558375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0F14FD-38AB-43D7-BDE2-2AF73A4A1F67}" type="datetime1">
              <a:rPr lang="th-TH" smtClean="0"/>
              <a:pPr>
                <a:defRPr/>
              </a:pPr>
              <a:t>20/09/64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D16985-FF76-4141-BD68-2B097BFF55AC}" type="slidenum">
              <a:rPr lang="th-TH" altLang="en-US" smtClean="0"/>
              <a:pPr>
                <a:defRPr/>
              </a:pPr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2496796477"/>
      </p:ext>
    </p:extLst>
  </p:cSld>
  <p:clrMapOvr>
    <a:masterClrMapping/>
  </p:clrMapOvr>
  <p:hf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0F14FD-38AB-43D7-BDE2-2AF73A4A1F67}" type="datetime1">
              <a:rPr lang="th-TH" smtClean="0"/>
              <a:pPr>
                <a:defRPr/>
              </a:pPr>
              <a:t>20/09/64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D16985-FF76-4141-BD68-2B097BFF55AC}" type="slidenum">
              <a:rPr lang="th-TH" altLang="en-US" smtClean="0"/>
              <a:pPr>
                <a:defRPr/>
              </a:pPr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2770188993"/>
      </p:ext>
    </p:extLst>
  </p:cSld>
  <p:clrMapOvr>
    <a:masterClrMapping/>
  </p:clrMapOvr>
  <p:hf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0F14FD-38AB-43D7-BDE2-2AF73A4A1F67}" type="datetime1">
              <a:rPr lang="th-TH" smtClean="0"/>
              <a:pPr>
                <a:defRPr/>
              </a:pPr>
              <a:t>20/09/64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D16985-FF76-4141-BD68-2B097BFF55AC}" type="slidenum">
              <a:rPr lang="th-TH" altLang="en-US" smtClean="0"/>
              <a:pPr>
                <a:defRPr/>
              </a:pPr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3813041585"/>
      </p:ext>
    </p:extLst>
  </p:cSld>
  <p:clrMapOvr>
    <a:masterClrMapping/>
  </p:clrMapOvr>
  <p:hf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0F14FD-38AB-43D7-BDE2-2AF73A4A1F67}" type="datetime1">
              <a:rPr lang="th-TH" smtClean="0"/>
              <a:pPr>
                <a:defRPr/>
              </a:pPr>
              <a:t>20/09/64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D16985-FF76-4141-BD68-2B097BFF55AC}" type="slidenum">
              <a:rPr lang="th-TH" altLang="en-US" smtClean="0"/>
              <a:pPr>
                <a:defRPr/>
              </a:pPr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2682589012"/>
      </p:ext>
    </p:extLst>
  </p:cSld>
  <p:clrMapOvr>
    <a:masterClrMapping/>
  </p:clrMapOvr>
  <p:hf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0F14FD-38AB-43D7-BDE2-2AF73A4A1F67}" type="datetime1">
              <a:rPr lang="th-TH" smtClean="0"/>
              <a:pPr>
                <a:defRPr/>
              </a:pPr>
              <a:t>20/09/64</a:t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D16985-FF76-4141-BD68-2B097BFF55AC}" type="slidenum">
              <a:rPr lang="th-TH" altLang="en-US" smtClean="0"/>
              <a:pPr>
                <a:defRPr/>
              </a:pPr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3330003711"/>
      </p:ext>
    </p:extLst>
  </p:cSld>
  <p:clrMapOvr>
    <a:masterClrMapping/>
  </p:clrMapOvr>
  <p:hf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0F14FD-38AB-43D7-BDE2-2AF73A4A1F67}" type="datetime1">
              <a:rPr lang="th-TH" smtClean="0"/>
              <a:pPr>
                <a:defRPr/>
              </a:pPr>
              <a:t>20/09/64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D16985-FF76-4141-BD68-2B097BFF55AC}" type="slidenum">
              <a:rPr lang="th-TH" altLang="en-US" smtClean="0"/>
              <a:pPr>
                <a:defRPr/>
              </a:pPr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1249250469"/>
      </p:ext>
    </p:extLst>
  </p:cSld>
  <p:clrMapOvr>
    <a:masterClrMapping/>
  </p:clrMapOvr>
  <p:hf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3F4CC81-16FD-4AEF-8C89-3597F4B17AF8}" type="datetime1">
              <a:rPr lang="th-TH" smtClean="0"/>
              <a:pPr>
                <a:defRPr/>
              </a:pPr>
              <a:t>20/09/64</a:t>
            </a:fld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0BBE29-2DE4-4F9A-B5A5-2B2B7470814A}" type="slidenum">
              <a:rPr lang="th-TH" altLang="en-US" smtClean="0"/>
              <a:pPr>
                <a:defRPr/>
              </a:pPr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240170809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0F14FD-38AB-43D7-BDE2-2AF73A4A1F67}" type="datetime1">
              <a:rPr lang="th-TH" smtClean="0"/>
              <a:pPr>
                <a:defRPr/>
              </a:pPr>
              <a:t>20/09/64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D16985-FF76-4141-BD68-2B097BFF55AC}" type="slidenum">
              <a:rPr lang="th-TH" altLang="en-US" smtClean="0"/>
              <a:pPr>
                <a:defRPr/>
              </a:pPr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3326521394"/>
      </p:ext>
    </p:extLst>
  </p:cSld>
  <p:clrMapOvr>
    <a:masterClrMapping/>
  </p:clrMapOvr>
  <p:hf hdr="0" ft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0F14FD-38AB-43D7-BDE2-2AF73A4A1F67}" type="datetime1">
              <a:rPr lang="th-TH" smtClean="0"/>
              <a:pPr>
                <a:defRPr/>
              </a:pPr>
              <a:t>20/09/64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D16985-FF76-4141-BD68-2B097BFF55AC}" type="slidenum">
              <a:rPr lang="th-TH" altLang="en-US" smtClean="0"/>
              <a:pPr>
                <a:defRPr/>
              </a:pPr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859205047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9/20/2021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D31A9A-24B9-410D-AAB1-83171F88F9F6}" type="slidenum">
              <a:rPr lang="th-TH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241551"/>
      </p:ext>
    </p:extLst>
  </p:cSld>
  <p:clrMapOvr>
    <a:masterClrMapping/>
  </p:clrMapOvr>
  <p:hf hdr="0" ftr="0" dt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0F14FD-38AB-43D7-BDE2-2AF73A4A1F67}" type="datetime1">
              <a:rPr lang="th-TH" smtClean="0"/>
              <a:pPr>
                <a:defRPr/>
              </a:pPr>
              <a:t>20/09/64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D16985-FF76-4141-BD68-2B097BFF55AC}" type="slidenum">
              <a:rPr lang="th-TH" altLang="en-US" smtClean="0"/>
              <a:pPr>
                <a:defRPr/>
              </a:pPr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174380815"/>
      </p:ext>
    </p:extLst>
  </p:cSld>
  <p:clrMapOvr>
    <a:masterClrMapping/>
  </p:clrMapOvr>
  <p:hf hdr="0" ft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0F14FD-38AB-43D7-BDE2-2AF73A4A1F67}" type="datetime1">
              <a:rPr lang="th-TH" smtClean="0"/>
              <a:pPr>
                <a:defRPr/>
              </a:pPr>
              <a:t>20/09/64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D16985-FF76-4141-BD68-2B097BFF55AC}" type="slidenum">
              <a:rPr lang="th-TH" altLang="en-US" smtClean="0"/>
              <a:pPr>
                <a:defRPr/>
              </a:pPr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750290720"/>
      </p:ext>
    </p:extLst>
  </p:cSld>
  <p:clrMapOvr>
    <a:masterClrMapping/>
  </p:clrMapOvr>
  <p:hf hdr="0" ft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F4DC3-A240-4C36-9BFB-7FE7F49DB5BB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20/09/64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103AA-8845-4AAA-8DCD-945F174AEA28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975686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6011A-8D34-4A5D-B762-37045B2BFC00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20/09/64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103AA-8845-4AAA-8DCD-945F174AEA28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683270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81D5A-D7C8-4E8F-9D9E-2CAA122944CB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20/09/64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103AA-8845-4AAA-8DCD-945F174AEA28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828958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9BB5F-D3A5-404D-B4BF-0B4A7AF6FA39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20/09/64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103AA-8845-4AAA-8DCD-945F174AEA28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77827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B1C79-C12B-420B-8B76-F2D55D3E1942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20/09/64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103AA-8845-4AAA-8DCD-945F174AEA28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79137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03A23-A8B5-4E7D-B4EA-D561DD9326C0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20/09/64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103AA-8845-4AAA-8DCD-945F174AEA28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79127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C4374-F0DE-4777-A916-B4C91DE273FB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20/09/64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103AA-8845-4AAA-8DCD-945F174AEA28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148696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7F7EF-0B5A-4B1F-8344-0EEDA25268A8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20/09/64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103AA-8845-4AAA-8DCD-945F174AEA28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3926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9/20/2021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D31A9A-24B9-410D-AAB1-83171F88F9F6}" type="slidenum">
              <a:rPr lang="th-TH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2573371"/>
      </p:ext>
    </p:extLst>
  </p:cSld>
  <p:clrMapOvr>
    <a:masterClrMapping/>
  </p:clrMapOvr>
  <p:hf hdr="0" ftr="0" dt="0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BF9F5-704F-4D7C-99A1-0EDB360B54A4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20/09/64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103AA-8845-4AAA-8DCD-945F174AEA28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29738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9A066-8B77-4050-A753-2EBACA9031E7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20/09/64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103AA-8845-4AAA-8DCD-945F174AEA28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44830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2D036-1BE8-45D8-A206-69904196D53E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20/09/64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103AA-8845-4AAA-8DCD-945F174AEA28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133370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3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F24F26-03D0-4A89-BED4-438B240B19C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17803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CE093-0AC2-4D13-B92F-1971B0C04253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7D7BE9B3-48B5-49DF-B57B-2CB697899BBE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h-TH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7D103AA-8845-4AAA-8DCD-945F174AEA28}" type="slidenum">
              <a:rPr lang="th-TH" sz="1200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th-TH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Rectangle 9">
            <a:extLst>
              <a:ext uri="{FF2B5EF4-FFF2-40B4-BE49-F238E27FC236}">
                <a16:creationId xmlns:a16="http://schemas.microsoft.com/office/drawing/2014/main" id="{1010C4F5-F6FB-4C6D-87E5-EEA88409EF0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957" y="43949"/>
            <a:ext cx="12186044" cy="6207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none" lIns="91373" tIns="45688" rIns="91373" bIns="45688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th-TH" sz="2800">
              <a:solidFill>
                <a:srgbClr val="333333"/>
              </a:solidFill>
              <a:latin typeface="Arial" charset="0"/>
              <a:cs typeface="Angsana New" charset="-34"/>
            </a:endParaRPr>
          </a:p>
        </p:txBody>
      </p:sp>
      <p:sp>
        <p:nvSpPr>
          <p:cNvPr id="12" name="Line 31">
            <a:extLst>
              <a:ext uri="{FF2B5EF4-FFF2-40B4-BE49-F238E27FC236}">
                <a16:creationId xmlns:a16="http://schemas.microsoft.com/office/drawing/2014/main" id="{9CD8D59D-8DED-4B3D-8BD4-433B45C8C5FB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1" y="680521"/>
            <a:ext cx="12197956" cy="0"/>
          </a:xfrm>
          <a:prstGeom prst="line">
            <a:avLst/>
          </a:prstGeom>
          <a:noFill/>
          <a:ln w="76200">
            <a:solidFill>
              <a:srgbClr val="003399"/>
            </a:solidFill>
            <a:round/>
            <a:headEnd/>
            <a:tailEnd/>
          </a:ln>
          <a:effectLst/>
        </p:spPr>
        <p:txBody>
          <a:bodyPr lIns="91373" tIns="45688" rIns="91373" bIns="45688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th-TH" sz="2800">
              <a:solidFill>
                <a:srgbClr val="333333"/>
              </a:solidFill>
              <a:latin typeface="Arial" charset="0"/>
              <a:cs typeface="Angsana New" charset="-34"/>
            </a:endParaRPr>
          </a:p>
        </p:txBody>
      </p:sp>
      <p:sp>
        <p:nvSpPr>
          <p:cNvPr id="13" name="Line 31">
            <a:extLst>
              <a:ext uri="{FF2B5EF4-FFF2-40B4-BE49-F238E27FC236}">
                <a16:creationId xmlns:a16="http://schemas.microsoft.com/office/drawing/2014/main" id="{F522427E-0F71-454C-8A2A-1F6D1FBC2D32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1" y="19813"/>
            <a:ext cx="12197956" cy="0"/>
          </a:xfrm>
          <a:prstGeom prst="line">
            <a:avLst/>
          </a:prstGeom>
          <a:noFill/>
          <a:ln w="76200">
            <a:solidFill>
              <a:srgbClr val="003399"/>
            </a:solidFill>
            <a:round/>
            <a:headEnd/>
            <a:tailEnd/>
          </a:ln>
          <a:effectLst/>
        </p:spPr>
        <p:txBody>
          <a:bodyPr lIns="91373" tIns="45688" rIns="91373" bIns="45688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th-TH" sz="2800">
              <a:solidFill>
                <a:srgbClr val="333333"/>
              </a:solidFill>
              <a:latin typeface="Arial" charset="0"/>
              <a:cs typeface="Angsana New" charset="-34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5EA99861-5C58-4404-BBF5-51BCDBE5C4A8}"/>
              </a:ext>
            </a:extLst>
          </p:cNvPr>
          <p:cNvSpPr txBox="1">
            <a:spLocks/>
          </p:cNvSpPr>
          <p:nvPr userDrawn="1"/>
        </p:nvSpPr>
        <p:spPr>
          <a:xfrm>
            <a:off x="110067" y="191022"/>
            <a:ext cx="10456333" cy="3810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>
              <a:spcAft>
                <a:spcPct val="0"/>
              </a:spcAft>
            </a:pPr>
            <a:endParaRPr lang="en-US" sz="2800">
              <a:solidFill>
                <a:prstClr val="black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21B838F-37EA-48F6-A8EF-CA0FC96BE4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3592" y="80929"/>
            <a:ext cx="808341" cy="509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68629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9">
            <a:extLst>
              <a:ext uri="{FF2B5EF4-FFF2-40B4-BE49-F238E27FC236}">
                <a16:creationId xmlns:a16="http://schemas.microsoft.com/office/drawing/2014/main" id="{1010C4F5-F6FB-4C6D-87E5-EEA88409EF0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957" y="43949"/>
            <a:ext cx="12186044" cy="6207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none" lIns="91373" tIns="45688" rIns="91373" bIns="45688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th-TH" sz="2800">
              <a:solidFill>
                <a:srgbClr val="333333"/>
              </a:solidFill>
              <a:latin typeface="Arial" charset="0"/>
              <a:cs typeface="Angsana New" charset="-34"/>
            </a:endParaRPr>
          </a:p>
        </p:txBody>
      </p:sp>
      <p:sp>
        <p:nvSpPr>
          <p:cNvPr id="12" name="Line 31">
            <a:extLst>
              <a:ext uri="{FF2B5EF4-FFF2-40B4-BE49-F238E27FC236}">
                <a16:creationId xmlns:a16="http://schemas.microsoft.com/office/drawing/2014/main" id="{9CD8D59D-8DED-4B3D-8BD4-433B45C8C5FB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1" y="680521"/>
            <a:ext cx="12197956" cy="0"/>
          </a:xfrm>
          <a:prstGeom prst="line">
            <a:avLst/>
          </a:prstGeom>
          <a:noFill/>
          <a:ln w="76200">
            <a:solidFill>
              <a:srgbClr val="003399"/>
            </a:solidFill>
            <a:round/>
            <a:headEnd/>
            <a:tailEnd/>
          </a:ln>
          <a:effectLst/>
        </p:spPr>
        <p:txBody>
          <a:bodyPr lIns="91373" tIns="45688" rIns="91373" bIns="45688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th-TH" sz="2800">
              <a:solidFill>
                <a:srgbClr val="333333"/>
              </a:solidFill>
              <a:latin typeface="Arial" charset="0"/>
              <a:cs typeface="Angsana New" charset="-34"/>
            </a:endParaRPr>
          </a:p>
        </p:txBody>
      </p:sp>
      <p:sp>
        <p:nvSpPr>
          <p:cNvPr id="13" name="Line 31">
            <a:extLst>
              <a:ext uri="{FF2B5EF4-FFF2-40B4-BE49-F238E27FC236}">
                <a16:creationId xmlns:a16="http://schemas.microsoft.com/office/drawing/2014/main" id="{F522427E-0F71-454C-8A2A-1F6D1FBC2D32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1" y="19813"/>
            <a:ext cx="12197956" cy="0"/>
          </a:xfrm>
          <a:prstGeom prst="line">
            <a:avLst/>
          </a:prstGeom>
          <a:noFill/>
          <a:ln w="76200">
            <a:solidFill>
              <a:srgbClr val="003399"/>
            </a:solidFill>
            <a:round/>
            <a:headEnd/>
            <a:tailEnd/>
          </a:ln>
          <a:effectLst/>
        </p:spPr>
        <p:txBody>
          <a:bodyPr lIns="91373" tIns="45688" rIns="91373" bIns="45688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th-TH" sz="2800">
              <a:solidFill>
                <a:srgbClr val="333333"/>
              </a:solidFill>
              <a:latin typeface="Arial" charset="0"/>
              <a:cs typeface="Angsana New" charset="-34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5EA99861-5C58-4404-BBF5-51BCDBE5C4A8}"/>
              </a:ext>
            </a:extLst>
          </p:cNvPr>
          <p:cNvSpPr txBox="1">
            <a:spLocks/>
          </p:cNvSpPr>
          <p:nvPr userDrawn="1"/>
        </p:nvSpPr>
        <p:spPr>
          <a:xfrm>
            <a:off x="110067" y="191022"/>
            <a:ext cx="10456333" cy="3810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>
              <a:spcAft>
                <a:spcPct val="0"/>
              </a:spcAft>
            </a:pPr>
            <a:endParaRPr lang="en-US" sz="2800">
              <a:solidFill>
                <a:prstClr val="black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21B838F-37EA-48F6-A8EF-CA0FC96BE4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3592" y="80929"/>
            <a:ext cx="808341" cy="509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76431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bg>
      <p:bgPr>
        <a:gradFill>
          <a:gsLst>
            <a:gs pos="0">
              <a:schemeClr val="accent1"/>
            </a:gs>
            <a:gs pos="100000">
              <a:schemeClr val="accent2"/>
            </a:gs>
          </a:gsLst>
          <a:lin ang="5400012" scaled="0"/>
        </a:gra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 txBox="1"/>
          <p:nvPr/>
        </p:nvSpPr>
        <p:spPr>
          <a:xfrm flipH="1">
            <a:off x="1834067" y="4123300"/>
            <a:ext cx="8524000" cy="8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8000">
              <a:solidFill>
                <a:srgbClr val="FFFFFF"/>
              </a:solidFill>
              <a:latin typeface="Squada One"/>
              <a:ea typeface="Squada One"/>
              <a:cs typeface="Squada One"/>
              <a:sym typeface="Squada One"/>
            </a:endParaRPr>
          </a:p>
        </p:txBody>
      </p:sp>
      <p:pic>
        <p:nvPicPr>
          <p:cNvPr id="12" name="Google Shape;12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" y="-533007"/>
            <a:ext cx="12192000" cy="582584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8;p1">
            <a:extLst>
              <a:ext uri="{FF2B5EF4-FFF2-40B4-BE49-F238E27FC236}">
                <a16:creationId xmlns:a16="http://schemas.microsoft.com/office/drawing/2014/main" id="{726A9AF6-D114-4DB0-B83D-40693E6BF138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460400" y="6412357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100">
                <a:solidFill>
                  <a:schemeClr val="bg1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007CFDB-DA0A-45AC-B351-F6AEC644F38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73" y="188965"/>
            <a:ext cx="744370" cy="626063"/>
          </a:xfrm>
          <a:prstGeom prst="rect">
            <a:avLst/>
          </a:pr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296364143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Section 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F6DA6F9-811F-48AF-8F6A-CD5E79C85645}"/>
              </a:ext>
            </a:extLst>
          </p:cNvPr>
          <p:cNvGrpSpPr/>
          <p:nvPr userDrawn="1"/>
        </p:nvGrpSpPr>
        <p:grpSpPr>
          <a:xfrm rot="10800000">
            <a:off x="7101854" y="-668908"/>
            <a:ext cx="5091855" cy="8195500"/>
            <a:chOff x="14" y="-668908"/>
            <a:chExt cx="5091855" cy="8195500"/>
          </a:xfrm>
        </p:grpSpPr>
        <p:pic>
          <p:nvPicPr>
            <p:cNvPr id="20" name="Google Shape;20;p3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21569" y="-668908"/>
              <a:ext cx="5070300" cy="457493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" name="Google Shape;21;p3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10800000" flipH="1">
              <a:off x="14" y="2951659"/>
              <a:ext cx="5070300" cy="457493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" name="Google Shape;8;p1">
            <a:extLst>
              <a:ext uri="{FF2B5EF4-FFF2-40B4-BE49-F238E27FC236}">
                <a16:creationId xmlns:a16="http://schemas.microsoft.com/office/drawing/2014/main" id="{2C02920F-598E-4A3F-83F8-9CDB32BB94E5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460400" y="6412357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100">
                <a:solidFill>
                  <a:schemeClr val="bg1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8FB31EE-4CF5-403F-91D0-CABD5DF9FE8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73" y="188965"/>
            <a:ext cx="744370" cy="626063"/>
          </a:xfrm>
          <a:prstGeom prst="rect">
            <a:avLst/>
          </a:pr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71926068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Title and body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oogle Shape;25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9668874" y="5317467"/>
            <a:ext cx="3067567" cy="2767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44;p7">
            <a:extLst>
              <a:ext uri="{FF2B5EF4-FFF2-40B4-BE49-F238E27FC236}">
                <a16:creationId xmlns:a16="http://schemas.microsoft.com/office/drawing/2014/main" id="{F1922A3C-73BB-4D3E-985D-4DB5F8861456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805069" y="-765314"/>
            <a:ext cx="3067567" cy="276786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899B220-C14C-405A-9126-468653641557}"/>
              </a:ext>
            </a:extLst>
          </p:cNvPr>
          <p:cNvSpPr/>
          <p:nvPr userDrawn="1"/>
        </p:nvSpPr>
        <p:spPr>
          <a:xfrm>
            <a:off x="302493" y="176983"/>
            <a:ext cx="11599343" cy="685800"/>
          </a:xfrm>
          <a:prstGeom prst="roundRect">
            <a:avLst>
              <a:gd name="adj" fmla="val 35833"/>
            </a:avLst>
          </a:prstGeom>
          <a:solidFill>
            <a:schemeClr val="accent1">
              <a:lumMod val="50000"/>
            </a:schemeClr>
          </a:solidFill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1" i="0" u="none" strike="noStrike" kern="1200" cap="none" spc="3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7F364C2-1062-448D-8B5F-C508A19987A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1132" y="255002"/>
            <a:ext cx="652316" cy="548640"/>
          </a:xfrm>
          <a:prstGeom prst="rect">
            <a:avLst/>
          </a:prstGeom>
          <a:effectLst>
            <a:softEdge rad="0"/>
          </a:effectLst>
        </p:spPr>
      </p:pic>
      <p:sp>
        <p:nvSpPr>
          <p:cNvPr id="11" name="Google Shape;8;p1">
            <a:extLst>
              <a:ext uri="{FF2B5EF4-FFF2-40B4-BE49-F238E27FC236}">
                <a16:creationId xmlns:a16="http://schemas.microsoft.com/office/drawing/2014/main" id="{D3D27FBF-D8DE-4A84-AF49-072854B5E379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460400" y="6412357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100">
                <a:solidFill>
                  <a:schemeClr val="bg1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24527645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oogle Shape;25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9668874" y="5317467"/>
            <a:ext cx="3067567" cy="2767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44;p7">
            <a:extLst>
              <a:ext uri="{FF2B5EF4-FFF2-40B4-BE49-F238E27FC236}">
                <a16:creationId xmlns:a16="http://schemas.microsoft.com/office/drawing/2014/main" id="{F1922A3C-73BB-4D3E-985D-4DB5F8861456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b="32491"/>
          <a:stretch/>
        </p:blipFill>
        <p:spPr>
          <a:xfrm>
            <a:off x="-805069" y="-765314"/>
            <a:ext cx="3067567" cy="186855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899B220-C14C-405A-9126-468653641557}"/>
              </a:ext>
            </a:extLst>
          </p:cNvPr>
          <p:cNvSpPr/>
          <p:nvPr userDrawn="1"/>
        </p:nvSpPr>
        <p:spPr>
          <a:xfrm>
            <a:off x="302493" y="176983"/>
            <a:ext cx="11599343" cy="685800"/>
          </a:xfrm>
          <a:prstGeom prst="roundRect">
            <a:avLst>
              <a:gd name="adj" fmla="val 35833"/>
            </a:avLst>
          </a:prstGeom>
          <a:solidFill>
            <a:schemeClr val="accent1">
              <a:lumMod val="50000"/>
            </a:schemeClr>
          </a:solidFill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1" i="0" u="none" strike="noStrike" kern="1200" cap="none" spc="3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7F364C2-1062-448D-8B5F-C508A19987A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1132" y="255002"/>
            <a:ext cx="652316" cy="548640"/>
          </a:xfrm>
          <a:prstGeom prst="rect">
            <a:avLst/>
          </a:prstGeom>
          <a:effectLst>
            <a:softEdge rad="0"/>
          </a:effectLst>
        </p:spPr>
      </p:pic>
      <p:sp>
        <p:nvSpPr>
          <p:cNvPr id="11" name="Google Shape;8;p1">
            <a:extLst>
              <a:ext uri="{FF2B5EF4-FFF2-40B4-BE49-F238E27FC236}">
                <a16:creationId xmlns:a16="http://schemas.microsoft.com/office/drawing/2014/main" id="{D3D27FBF-D8DE-4A84-AF49-072854B5E379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460400" y="6412357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100">
                <a:solidFill>
                  <a:schemeClr val="bg1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11039110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D5DDD-A088-4471-B91A-FC6DBD6952BA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20/09/64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103AA-8845-4AAA-8DCD-945F174AEA28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53648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oogle Shape;25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9668874" y="5317467"/>
            <a:ext cx="3067567" cy="2767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44;p7">
            <a:extLst>
              <a:ext uri="{FF2B5EF4-FFF2-40B4-BE49-F238E27FC236}">
                <a16:creationId xmlns:a16="http://schemas.microsoft.com/office/drawing/2014/main" id="{F1922A3C-73BB-4D3E-985D-4DB5F8861456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805069" y="-765314"/>
            <a:ext cx="3067567" cy="2767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7F364C2-1062-448D-8B5F-C508A19987A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9426" y="165551"/>
            <a:ext cx="652316" cy="548640"/>
          </a:xfrm>
          <a:prstGeom prst="rect">
            <a:avLst/>
          </a:prstGeom>
          <a:effectLst>
            <a:softEdge rad="0"/>
          </a:effectLst>
        </p:spPr>
      </p:pic>
      <p:sp>
        <p:nvSpPr>
          <p:cNvPr id="11" name="Google Shape;8;p1">
            <a:extLst>
              <a:ext uri="{FF2B5EF4-FFF2-40B4-BE49-F238E27FC236}">
                <a16:creationId xmlns:a16="http://schemas.microsoft.com/office/drawing/2014/main" id="{D3D27FBF-D8DE-4A84-AF49-072854B5E379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460400" y="6412357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100">
                <a:solidFill>
                  <a:schemeClr val="bg1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16968346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44;p7">
            <a:extLst>
              <a:ext uri="{FF2B5EF4-FFF2-40B4-BE49-F238E27FC236}">
                <a16:creationId xmlns:a16="http://schemas.microsoft.com/office/drawing/2014/main" id="{F1922A3C-73BB-4D3E-985D-4DB5F8861456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805069" y="-765314"/>
            <a:ext cx="3067567" cy="2767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7F364C2-1062-448D-8B5F-C508A19987A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9426" y="165551"/>
            <a:ext cx="652316" cy="548640"/>
          </a:xfrm>
          <a:prstGeom prst="rect">
            <a:avLst/>
          </a:prstGeom>
          <a:effectLst>
            <a:softEdge rad="0"/>
          </a:effectLst>
        </p:spPr>
      </p:pic>
      <p:sp>
        <p:nvSpPr>
          <p:cNvPr id="11" name="Google Shape;8;p1">
            <a:extLst>
              <a:ext uri="{FF2B5EF4-FFF2-40B4-BE49-F238E27FC236}">
                <a16:creationId xmlns:a16="http://schemas.microsoft.com/office/drawing/2014/main" id="{D3D27FBF-D8DE-4A84-AF49-072854B5E379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460400" y="6412357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100">
                <a:solidFill>
                  <a:schemeClr val="bg1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383097720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44;p7">
            <a:extLst>
              <a:ext uri="{FF2B5EF4-FFF2-40B4-BE49-F238E27FC236}">
                <a16:creationId xmlns:a16="http://schemas.microsoft.com/office/drawing/2014/main" id="{F1922A3C-73BB-4D3E-985D-4DB5F8861456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805069" y="-765314"/>
            <a:ext cx="3067567" cy="2767867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8;p1">
            <a:extLst>
              <a:ext uri="{FF2B5EF4-FFF2-40B4-BE49-F238E27FC236}">
                <a16:creationId xmlns:a16="http://schemas.microsoft.com/office/drawing/2014/main" id="{D3D27FBF-D8DE-4A84-AF49-072854B5E379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460400" y="6412357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100">
                <a:solidFill>
                  <a:schemeClr val="bg1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190242367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2" preserve="1" userDrawn="1">
  <p:cSld name="Numbers and text 2"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Google Shape;199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6" y="-775216"/>
            <a:ext cx="3067567" cy="2767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99;p25">
            <a:extLst>
              <a:ext uri="{FF2B5EF4-FFF2-40B4-BE49-F238E27FC236}">
                <a16:creationId xmlns:a16="http://schemas.microsoft.com/office/drawing/2014/main" id="{930C9844-71CC-4D46-A918-241242163CFD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 flipV="1">
            <a:off x="-99391" y="4855411"/>
            <a:ext cx="3067567" cy="2767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63ACC43-D1D7-4515-A7AC-C8FF31F3A2D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73" y="188965"/>
            <a:ext cx="744370" cy="626063"/>
          </a:xfrm>
          <a:prstGeom prst="rect">
            <a:avLst/>
          </a:pr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254505683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 preserve="1" userDrawn="1">
  <p:cSld name="Table of contents 1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8;p1">
            <a:extLst>
              <a:ext uri="{FF2B5EF4-FFF2-40B4-BE49-F238E27FC236}">
                <a16:creationId xmlns:a16="http://schemas.microsoft.com/office/drawing/2014/main" id="{3F0B9965-71CF-4EDB-9F04-41E40E104054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460400" y="6412357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100">
                <a:solidFill>
                  <a:schemeClr val="bg1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179414682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9" preserve="1" userDrawn="1">
  <p:cSld name="Title and three columns 9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Google Shape;210;p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-1"/>
            <a:ext cx="5111110" cy="46117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210;p26">
            <a:extLst>
              <a:ext uri="{FF2B5EF4-FFF2-40B4-BE49-F238E27FC236}">
                <a16:creationId xmlns:a16="http://schemas.microsoft.com/office/drawing/2014/main" id="{630C402F-A36A-46A0-9BE9-51DA59EF97EF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7120647" y="-1"/>
            <a:ext cx="5111110" cy="46117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7454607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9" userDrawn="1">
  <p:cSld name="1_Title and three columns 9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Google Shape;210;p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-1"/>
            <a:ext cx="5111110" cy="46117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210;p26">
            <a:extLst>
              <a:ext uri="{FF2B5EF4-FFF2-40B4-BE49-F238E27FC236}">
                <a16:creationId xmlns:a16="http://schemas.microsoft.com/office/drawing/2014/main" id="{630C402F-A36A-46A0-9BE9-51DA59EF97EF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7120647" y="-1"/>
            <a:ext cx="5111110" cy="4611757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83F68B7-9327-48BC-B0FE-F209269ACCA0}"/>
              </a:ext>
            </a:extLst>
          </p:cNvPr>
          <p:cNvSpPr/>
          <p:nvPr userDrawn="1"/>
        </p:nvSpPr>
        <p:spPr>
          <a:xfrm>
            <a:off x="0" y="4850295"/>
            <a:ext cx="12192000" cy="1282147"/>
          </a:xfrm>
          <a:prstGeom prst="rect">
            <a:avLst/>
          </a:prstGeom>
          <a:solidFill>
            <a:srgbClr val="FFFFFF">
              <a:alpha val="5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th-TH" sz="4000" b="1" baseline="0" dirty="0">
                <a:solidFill>
                  <a:srgbClr val="000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พัฒนาระบบราชการ เพื่อชีวิตที่ดีขึ้นของประชาชน</a:t>
            </a:r>
            <a:endParaRPr lang="en-US" sz="4000" b="1" dirty="0">
              <a:solidFill>
                <a:srgbClr val="000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>
              <a:lnSpc>
                <a:spcPct val="90000"/>
              </a:lnSpc>
            </a:pPr>
            <a:r>
              <a:rPr lang="en-US" sz="3200" b="1" baseline="0" dirty="0">
                <a:solidFill>
                  <a:srgbClr val="000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GOOD  GOVERNANCE  FOR  BETTER  LIFE</a:t>
            </a:r>
            <a:endParaRPr lang="th-TH" sz="5400" b="1" dirty="0">
              <a:solidFill>
                <a:srgbClr val="000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7FF1740-3406-4224-9EC0-CC235D9CB37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714" y="3241435"/>
            <a:ext cx="1490573" cy="1193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26459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3F4CC81-16FD-4AEF-8C89-3597F4B17AF8}" type="datetime1">
              <a:rPr lang="th-TH" smtClean="0"/>
              <a:pPr>
                <a:defRPr/>
              </a:pPr>
              <a:t>20/09/64</a:t>
            </a:fld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0BBE29-2DE4-4F9A-B5A5-2B2B7470814A}" type="slidenum">
              <a:rPr lang="th-TH" altLang="en-US" smtClean="0"/>
              <a:pPr>
                <a:defRPr/>
              </a:pPr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2206427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D31A9A-24B9-410D-AAB1-83171F88F9F6}" type="slidenum">
              <a:rPr lang="th-TH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673418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D31A9A-24B9-410D-AAB1-83171F88F9F6}" type="slidenum">
              <a:rPr lang="th-TH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255251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4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3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9/20/2021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9D31A9A-24B9-410D-AAB1-83171F88F9F6}" type="slidenum">
              <a:rPr lang="th-TH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7467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196" r:id="rId1"/>
    <p:sldLayoutId id="2147486197" r:id="rId2"/>
    <p:sldLayoutId id="2147486198" r:id="rId3"/>
    <p:sldLayoutId id="2147486199" r:id="rId4"/>
    <p:sldLayoutId id="2147486200" r:id="rId5"/>
    <p:sldLayoutId id="2147486201" r:id="rId6"/>
    <p:sldLayoutId id="2147486202" r:id="rId7"/>
    <p:sldLayoutId id="2147486203" r:id="rId8"/>
    <p:sldLayoutId id="2147486204" r:id="rId9"/>
    <p:sldLayoutId id="2147486205" r:id="rId10"/>
    <p:sldLayoutId id="2147486206" r:id="rId11"/>
    <p:sldLayoutId id="2147486208" r:id="rId12"/>
    <p:sldLayoutId id="2147485953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A0D6BC-1888-48E9-9195-84C5CC9F40FC}" type="datetime1">
              <a:rPr lang="th-TH" smtClean="0"/>
              <a:t>20/09/64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48800" y="653891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50000"/>
                    <a:lumOff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C7D103AA-8845-4AAA-8DCD-945F174AEA28}" type="slidenum">
              <a:rPr lang="th-TH" smtClean="0"/>
              <a:pPr/>
              <a:t>‹#›</a:t>
            </a:fld>
            <a:endParaRPr lang="th-TH"/>
          </a:p>
        </p:txBody>
      </p:sp>
      <p:sp>
        <p:nvSpPr>
          <p:cNvPr id="7" name="Rectangle 9"/>
          <p:cNvSpPr>
            <a:spLocks noChangeArrowheads="1"/>
          </p:cNvSpPr>
          <p:nvPr userDrawn="1"/>
        </p:nvSpPr>
        <p:spPr bwMode="auto">
          <a:xfrm>
            <a:off x="5957" y="43949"/>
            <a:ext cx="12186044" cy="6207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none" lIns="91373" tIns="45688" rIns="91373" bIns="45688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th-TH" sz="1800">
              <a:solidFill>
                <a:srgbClr val="333333"/>
              </a:solidFill>
              <a:latin typeface="Arial" charset="0"/>
              <a:cs typeface="Angsana New" charset="-34"/>
            </a:endParaRPr>
          </a:p>
        </p:txBody>
      </p:sp>
      <p:sp>
        <p:nvSpPr>
          <p:cNvPr id="8" name="Line 31"/>
          <p:cNvSpPr>
            <a:spLocks noChangeShapeType="1"/>
          </p:cNvSpPr>
          <p:nvPr userDrawn="1"/>
        </p:nvSpPr>
        <p:spPr bwMode="auto">
          <a:xfrm>
            <a:off x="1" y="680521"/>
            <a:ext cx="12197956" cy="0"/>
          </a:xfrm>
          <a:prstGeom prst="line">
            <a:avLst/>
          </a:prstGeom>
          <a:noFill/>
          <a:ln w="76200">
            <a:solidFill>
              <a:srgbClr val="003399"/>
            </a:solidFill>
            <a:round/>
            <a:headEnd/>
            <a:tailEnd/>
          </a:ln>
          <a:effectLst/>
        </p:spPr>
        <p:txBody>
          <a:bodyPr lIns="91373" tIns="45688" rIns="91373" bIns="45688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th-TH" sz="1800">
              <a:solidFill>
                <a:srgbClr val="333333"/>
              </a:solidFill>
              <a:latin typeface="Arial" charset="0"/>
              <a:cs typeface="Angsana New" charset="-34"/>
            </a:endParaRPr>
          </a:p>
        </p:txBody>
      </p:sp>
      <p:sp>
        <p:nvSpPr>
          <p:cNvPr id="9" name="Line 31"/>
          <p:cNvSpPr>
            <a:spLocks noChangeShapeType="1"/>
          </p:cNvSpPr>
          <p:nvPr userDrawn="1"/>
        </p:nvSpPr>
        <p:spPr bwMode="auto">
          <a:xfrm>
            <a:off x="1" y="19813"/>
            <a:ext cx="12197956" cy="0"/>
          </a:xfrm>
          <a:prstGeom prst="line">
            <a:avLst/>
          </a:prstGeom>
          <a:noFill/>
          <a:ln w="76200">
            <a:solidFill>
              <a:srgbClr val="003399"/>
            </a:solidFill>
            <a:round/>
            <a:headEnd/>
            <a:tailEnd/>
          </a:ln>
          <a:effectLst/>
        </p:spPr>
        <p:txBody>
          <a:bodyPr lIns="91373" tIns="45688" rIns="91373" bIns="45688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th-TH" sz="1800">
              <a:solidFill>
                <a:srgbClr val="333333"/>
              </a:solidFill>
              <a:latin typeface="Arial" charset="0"/>
              <a:cs typeface="Angsana New" charset="-34"/>
            </a:endParaRPr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110067" y="191022"/>
            <a:ext cx="10456333" cy="3810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80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3592" y="80929"/>
            <a:ext cx="808341" cy="509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904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210" r:id="rId1"/>
    <p:sldLayoutId id="2147486265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chemeClr val="accent1"/>
            </a:gs>
            <a:gs pos="100000">
              <a:schemeClr val="accent2"/>
            </a:gs>
          </a:gsLst>
          <a:lin ang="5400012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09600" y="593367"/>
            <a:ext cx="10972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Squada One"/>
              <a:buNone/>
              <a:defRPr sz="3000">
                <a:solidFill>
                  <a:schemeClr val="lt1"/>
                </a:solidFill>
                <a:latin typeface="Squada One"/>
                <a:ea typeface="Squada One"/>
                <a:cs typeface="Squada One"/>
                <a:sym typeface="Squada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09600" y="1536633"/>
            <a:ext cx="10972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 Condensed Light"/>
              <a:buChar char="●"/>
              <a:defRPr sz="1800">
                <a:solidFill>
                  <a:schemeClr val="lt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Condensed Light"/>
              <a:buChar char="○"/>
              <a:defRPr>
                <a:solidFill>
                  <a:schemeClr val="lt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Condensed Light"/>
              <a:buChar char="■"/>
              <a:defRPr>
                <a:solidFill>
                  <a:schemeClr val="lt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Condensed Light"/>
              <a:buChar char="●"/>
              <a:defRPr>
                <a:solidFill>
                  <a:schemeClr val="lt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Condensed Light"/>
              <a:buChar char="○"/>
              <a:defRPr>
                <a:solidFill>
                  <a:schemeClr val="lt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Condensed Light"/>
              <a:buChar char="■"/>
              <a:defRPr>
                <a:solidFill>
                  <a:schemeClr val="lt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Condensed Light"/>
              <a:buChar char="●"/>
              <a:defRPr>
                <a:solidFill>
                  <a:schemeClr val="lt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Condensed Light"/>
              <a:buChar char="○"/>
              <a:defRPr>
                <a:solidFill>
                  <a:schemeClr val="lt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Roboto Condensed Light"/>
              <a:buChar char="■"/>
              <a:defRPr>
                <a:solidFill>
                  <a:schemeClr val="lt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460400" y="6412357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100">
                <a:solidFill>
                  <a:schemeClr val="bg1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77233844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6240" r:id="rId1"/>
    <p:sldLayoutId id="2147486241" r:id="rId2"/>
    <p:sldLayoutId id="2147486242" r:id="rId3"/>
    <p:sldLayoutId id="2147486243" r:id="rId4"/>
    <p:sldLayoutId id="2147486244" r:id="rId5"/>
    <p:sldLayoutId id="2147486245" r:id="rId6"/>
    <p:sldLayoutId id="2147486246" r:id="rId7"/>
    <p:sldLayoutId id="2147486247" r:id="rId8"/>
    <p:sldLayoutId id="2147486248" r:id="rId9"/>
    <p:sldLayoutId id="2147486249" r:id="rId10"/>
    <p:sldLayoutId id="2147486250" r:id="rId11"/>
    <p:sldLayoutId id="2147486251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chemeClr val="accent1"/>
            </a:gs>
            <a:gs pos="100000">
              <a:schemeClr val="accent2"/>
            </a:gs>
          </a:gsLst>
          <a:lin ang="5400012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09600" y="593367"/>
            <a:ext cx="10972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Squada One"/>
              <a:buNone/>
              <a:defRPr sz="3000">
                <a:solidFill>
                  <a:schemeClr val="lt1"/>
                </a:solidFill>
                <a:latin typeface="Squada One"/>
                <a:ea typeface="Squada One"/>
                <a:cs typeface="Squada One"/>
                <a:sym typeface="Squada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09600" y="1536633"/>
            <a:ext cx="10972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 Condensed Light"/>
              <a:buChar char="●"/>
              <a:defRPr sz="1800">
                <a:solidFill>
                  <a:schemeClr val="lt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Condensed Light"/>
              <a:buChar char="○"/>
              <a:defRPr>
                <a:solidFill>
                  <a:schemeClr val="lt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Condensed Light"/>
              <a:buChar char="■"/>
              <a:defRPr>
                <a:solidFill>
                  <a:schemeClr val="lt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Condensed Light"/>
              <a:buChar char="●"/>
              <a:defRPr>
                <a:solidFill>
                  <a:schemeClr val="lt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Condensed Light"/>
              <a:buChar char="○"/>
              <a:defRPr>
                <a:solidFill>
                  <a:schemeClr val="lt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Condensed Light"/>
              <a:buChar char="■"/>
              <a:defRPr>
                <a:solidFill>
                  <a:schemeClr val="lt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Condensed Light"/>
              <a:buChar char="●"/>
              <a:defRPr>
                <a:solidFill>
                  <a:schemeClr val="lt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Condensed Light"/>
              <a:buChar char="○"/>
              <a:defRPr>
                <a:solidFill>
                  <a:schemeClr val="lt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Roboto Condensed Light"/>
              <a:buChar char="■"/>
              <a:defRPr>
                <a:solidFill>
                  <a:schemeClr val="lt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460400" y="6412357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100">
                <a:solidFill>
                  <a:schemeClr val="bg1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71849197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6253" r:id="rId1"/>
    <p:sldLayoutId id="2147486254" r:id="rId2"/>
    <p:sldLayoutId id="2147486255" r:id="rId3"/>
    <p:sldLayoutId id="2147486256" r:id="rId4"/>
    <p:sldLayoutId id="2147486257" r:id="rId5"/>
    <p:sldLayoutId id="2147486258" r:id="rId6"/>
    <p:sldLayoutId id="2147486259" r:id="rId7"/>
    <p:sldLayoutId id="2147486260" r:id="rId8"/>
    <p:sldLayoutId id="2147486261" r:id="rId9"/>
    <p:sldLayoutId id="2147486262" r:id="rId10"/>
    <p:sldLayoutId id="2147486263" r:id="rId11"/>
    <p:sldLayoutId id="2147486264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896F9E-FC79-495D-A315-5CF5CCA2C301}" type="datetime1">
              <a:rPr lang="th-TH" smtClean="0"/>
              <a:t>20/09/64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B1FE844-FDB9-4FED-B9F1-14F7E26DAE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55109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C7D103AA-8845-4AAA-8DCD-945F174AEA28}" type="slidenum">
              <a:rPr lang="th-TH" smtClean="0"/>
              <a:pPr/>
              <a:t>‹#›</a:t>
            </a:fld>
            <a:endParaRPr lang="th-TH"/>
          </a:p>
        </p:txBody>
      </p:sp>
      <p:sp>
        <p:nvSpPr>
          <p:cNvPr id="8" name="Rectangle 9">
            <a:extLst>
              <a:ext uri="{FF2B5EF4-FFF2-40B4-BE49-F238E27FC236}">
                <a16:creationId xmlns:a16="http://schemas.microsoft.com/office/drawing/2014/main" id="{863C10E3-BA1C-4D2A-8415-ADB45EE1E6C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" y="2553183"/>
            <a:ext cx="12186044" cy="168681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none" lIns="91373" tIns="45688" rIns="91373" bIns="45688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th-TH" sz="1800">
              <a:solidFill>
                <a:srgbClr val="333333"/>
              </a:solidFill>
              <a:latin typeface="Arial" charset="0"/>
              <a:cs typeface="Angsana New" charset="-34"/>
            </a:endParaRPr>
          </a:p>
        </p:txBody>
      </p:sp>
      <p:sp>
        <p:nvSpPr>
          <p:cNvPr id="9" name="Line 31">
            <a:extLst>
              <a:ext uri="{FF2B5EF4-FFF2-40B4-BE49-F238E27FC236}">
                <a16:creationId xmlns:a16="http://schemas.microsoft.com/office/drawing/2014/main" id="{8D54ED21-F984-4EE2-BD6C-40987FF5BA48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0" y="4334995"/>
            <a:ext cx="12192000" cy="0"/>
          </a:xfrm>
          <a:prstGeom prst="line">
            <a:avLst/>
          </a:prstGeom>
          <a:noFill/>
          <a:ln w="76200">
            <a:solidFill>
              <a:srgbClr val="003399"/>
            </a:solidFill>
            <a:round/>
            <a:headEnd/>
            <a:tailEnd/>
          </a:ln>
          <a:effectLst/>
        </p:spPr>
        <p:txBody>
          <a:bodyPr lIns="91373" tIns="45688" rIns="91373" bIns="45688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th-TH" sz="1800">
              <a:solidFill>
                <a:srgbClr val="333333"/>
              </a:solidFill>
              <a:latin typeface="Arial" charset="0"/>
              <a:cs typeface="Angsana New" charset="-34"/>
            </a:endParaRPr>
          </a:p>
        </p:txBody>
      </p:sp>
      <p:sp>
        <p:nvSpPr>
          <p:cNvPr id="10" name="Line 31">
            <a:extLst>
              <a:ext uri="{FF2B5EF4-FFF2-40B4-BE49-F238E27FC236}">
                <a16:creationId xmlns:a16="http://schemas.microsoft.com/office/drawing/2014/main" id="{9D63FDC9-1ED5-4349-B491-12C22CB06A79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0" y="2464277"/>
            <a:ext cx="12192000" cy="0"/>
          </a:xfrm>
          <a:prstGeom prst="line">
            <a:avLst/>
          </a:prstGeom>
          <a:noFill/>
          <a:ln w="76200">
            <a:solidFill>
              <a:srgbClr val="003399"/>
            </a:solidFill>
            <a:round/>
            <a:headEnd/>
            <a:tailEnd/>
          </a:ln>
          <a:effectLst/>
        </p:spPr>
        <p:txBody>
          <a:bodyPr lIns="91373" tIns="45688" rIns="91373" bIns="45688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th-TH" sz="1800">
              <a:solidFill>
                <a:srgbClr val="333333"/>
              </a:solidFill>
              <a:latin typeface="Arial" charset="0"/>
              <a:cs typeface="Angsana New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885222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267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9/20/2021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1A1B4510-9AD1-4CC4-8D3C-94CB54BEA90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353" y="44453"/>
            <a:ext cx="12185649" cy="62071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none" lIns="91373" tIns="45688" rIns="91373" bIns="45688" anchor="ctr"/>
          <a:lstStyle/>
          <a:p>
            <a:pPr>
              <a:defRPr/>
            </a:pPr>
            <a:endParaRPr lang="th-TH" sz="1800">
              <a:solidFill>
                <a:srgbClr val="333333"/>
              </a:solidFill>
              <a:latin typeface="Arial" charset="0"/>
              <a:cs typeface="Angsana New" charset="-34"/>
            </a:endParaRPr>
          </a:p>
        </p:txBody>
      </p:sp>
      <p:sp>
        <p:nvSpPr>
          <p:cNvPr id="8" name="Line 31">
            <a:extLst>
              <a:ext uri="{FF2B5EF4-FFF2-40B4-BE49-F238E27FC236}">
                <a16:creationId xmlns:a16="http://schemas.microsoft.com/office/drawing/2014/main" id="{87077511-4D70-478E-B04D-33CDCB134844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2" y="681038"/>
            <a:ext cx="12198351" cy="0"/>
          </a:xfrm>
          <a:prstGeom prst="line">
            <a:avLst/>
          </a:prstGeom>
          <a:noFill/>
          <a:ln w="76200">
            <a:solidFill>
              <a:srgbClr val="0033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73" tIns="45688" rIns="91373" bIns="45688"/>
          <a:lstStyle/>
          <a:p>
            <a:endParaRPr lang="th-TH" sz="2800"/>
          </a:p>
        </p:txBody>
      </p:sp>
      <p:sp>
        <p:nvSpPr>
          <p:cNvPr id="9" name="Line 31">
            <a:extLst>
              <a:ext uri="{FF2B5EF4-FFF2-40B4-BE49-F238E27FC236}">
                <a16:creationId xmlns:a16="http://schemas.microsoft.com/office/drawing/2014/main" id="{69221545-BF72-41B3-95C9-AB649600A516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2" y="19050"/>
            <a:ext cx="12198351" cy="0"/>
          </a:xfrm>
          <a:prstGeom prst="line">
            <a:avLst/>
          </a:prstGeom>
          <a:noFill/>
          <a:ln w="76200">
            <a:solidFill>
              <a:srgbClr val="0033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73" tIns="45688" rIns="91373" bIns="45688"/>
          <a:lstStyle/>
          <a:p>
            <a:endParaRPr lang="th-TH" sz="280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9080CA1-2CD1-4AA8-BF2F-A01B99E4D90A}"/>
              </a:ext>
            </a:extLst>
          </p:cNvPr>
          <p:cNvSpPr txBox="1">
            <a:spLocks/>
          </p:cNvSpPr>
          <p:nvPr userDrawn="1"/>
        </p:nvSpPr>
        <p:spPr>
          <a:xfrm>
            <a:off x="110068" y="190500"/>
            <a:ext cx="10456333" cy="381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sz="2800"/>
          </a:p>
        </p:txBody>
      </p:sp>
      <p:pic>
        <p:nvPicPr>
          <p:cNvPr id="11" name="Picture 13">
            <a:extLst>
              <a:ext uri="{FF2B5EF4-FFF2-40B4-BE49-F238E27FC236}">
                <a16:creationId xmlns:a16="http://schemas.microsoft.com/office/drawing/2014/main" id="{8B4C86F3-807B-4B48-85F3-09B542580F5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3369" y="80966"/>
            <a:ext cx="808567" cy="50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8971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284" r:id="rId1"/>
    <p:sldLayoutId id="2147486285" r:id="rId2"/>
    <p:sldLayoutId id="2147486286" r:id="rId3"/>
    <p:sldLayoutId id="2147486287" r:id="rId4"/>
    <p:sldLayoutId id="2147486288" r:id="rId5"/>
    <p:sldLayoutId id="2147486289" r:id="rId6"/>
    <p:sldLayoutId id="2147486290" r:id="rId7"/>
    <p:sldLayoutId id="2147486291" r:id="rId8"/>
    <p:sldLayoutId id="2147486292" r:id="rId9"/>
    <p:sldLayoutId id="2147486293" r:id="rId10"/>
    <p:sldLayoutId id="2147486294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31B54E-5685-4755-A77B-784961BD19F1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20/09/64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D103AA-8845-4AAA-8DCD-945F174AEA28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9"/>
          <p:cNvSpPr>
            <a:spLocks noChangeArrowheads="1"/>
          </p:cNvSpPr>
          <p:nvPr userDrawn="1"/>
        </p:nvSpPr>
        <p:spPr bwMode="auto">
          <a:xfrm>
            <a:off x="5957" y="43949"/>
            <a:ext cx="12186044" cy="6207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none" lIns="91373" tIns="45688" rIns="91373" bIns="45688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th-TH" sz="2800">
              <a:solidFill>
                <a:srgbClr val="333333"/>
              </a:solidFill>
              <a:latin typeface="Arial" charset="0"/>
              <a:cs typeface="Angsana New" charset="-34"/>
            </a:endParaRPr>
          </a:p>
        </p:txBody>
      </p:sp>
      <p:sp>
        <p:nvSpPr>
          <p:cNvPr id="8" name="Line 31"/>
          <p:cNvSpPr>
            <a:spLocks noChangeShapeType="1"/>
          </p:cNvSpPr>
          <p:nvPr userDrawn="1"/>
        </p:nvSpPr>
        <p:spPr bwMode="auto">
          <a:xfrm>
            <a:off x="1" y="680521"/>
            <a:ext cx="12197956" cy="0"/>
          </a:xfrm>
          <a:prstGeom prst="line">
            <a:avLst/>
          </a:prstGeom>
          <a:noFill/>
          <a:ln w="76200">
            <a:solidFill>
              <a:srgbClr val="003399"/>
            </a:solidFill>
            <a:round/>
            <a:headEnd/>
            <a:tailEnd/>
          </a:ln>
          <a:effectLst/>
        </p:spPr>
        <p:txBody>
          <a:bodyPr lIns="91373" tIns="45688" rIns="91373" bIns="45688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th-TH" sz="2800">
              <a:solidFill>
                <a:srgbClr val="333333"/>
              </a:solidFill>
              <a:latin typeface="Arial" charset="0"/>
              <a:cs typeface="Angsana New" charset="-34"/>
            </a:endParaRPr>
          </a:p>
        </p:txBody>
      </p:sp>
      <p:sp>
        <p:nvSpPr>
          <p:cNvPr id="9" name="Line 31"/>
          <p:cNvSpPr>
            <a:spLocks noChangeShapeType="1"/>
          </p:cNvSpPr>
          <p:nvPr userDrawn="1"/>
        </p:nvSpPr>
        <p:spPr bwMode="auto">
          <a:xfrm>
            <a:off x="1" y="19813"/>
            <a:ext cx="12197956" cy="0"/>
          </a:xfrm>
          <a:prstGeom prst="line">
            <a:avLst/>
          </a:prstGeom>
          <a:noFill/>
          <a:ln w="76200">
            <a:solidFill>
              <a:srgbClr val="003399"/>
            </a:solidFill>
            <a:round/>
            <a:headEnd/>
            <a:tailEnd/>
          </a:ln>
          <a:effectLst/>
        </p:spPr>
        <p:txBody>
          <a:bodyPr lIns="91373" tIns="45688" rIns="91373" bIns="45688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th-TH" sz="2800">
              <a:solidFill>
                <a:srgbClr val="333333"/>
              </a:solidFill>
              <a:latin typeface="Arial" charset="0"/>
              <a:cs typeface="Angsana New" charset="-34"/>
            </a:endParaRPr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110067" y="191022"/>
            <a:ext cx="10456333" cy="3810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800">
              <a:solidFill>
                <a:prstClr val="black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3592" y="80929"/>
            <a:ext cx="808341" cy="509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019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296" r:id="rId1"/>
    <p:sldLayoutId id="2147486297" r:id="rId2"/>
    <p:sldLayoutId id="2147486298" r:id="rId3"/>
    <p:sldLayoutId id="2147486299" r:id="rId4"/>
    <p:sldLayoutId id="2147486300" r:id="rId5"/>
    <p:sldLayoutId id="2147486301" r:id="rId6"/>
    <p:sldLayoutId id="2147486302" r:id="rId7"/>
    <p:sldLayoutId id="2147486303" r:id="rId8"/>
    <p:sldLayoutId id="2147486304" r:id="rId9"/>
    <p:sldLayoutId id="2147486305" r:id="rId10"/>
    <p:sldLayoutId id="2147486306" r:id="rId11"/>
    <p:sldLayoutId id="2147486307" r:id="rId12"/>
    <p:sldLayoutId id="2147486308" r:id="rId13"/>
    <p:sldLayoutId id="2147486309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chemeClr val="accent1"/>
            </a:gs>
            <a:gs pos="100000">
              <a:schemeClr val="accent2"/>
            </a:gs>
          </a:gsLst>
          <a:lin ang="5400012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09600" y="593367"/>
            <a:ext cx="10972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Squada One"/>
              <a:buNone/>
              <a:defRPr sz="3000">
                <a:solidFill>
                  <a:schemeClr val="lt1"/>
                </a:solidFill>
                <a:latin typeface="Squada One"/>
                <a:ea typeface="Squada One"/>
                <a:cs typeface="Squada One"/>
                <a:sym typeface="Squada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09600" y="1536633"/>
            <a:ext cx="10972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 Condensed Light"/>
              <a:buChar char="●"/>
              <a:defRPr sz="1800">
                <a:solidFill>
                  <a:schemeClr val="lt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Condensed Light"/>
              <a:buChar char="○"/>
              <a:defRPr>
                <a:solidFill>
                  <a:schemeClr val="lt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Condensed Light"/>
              <a:buChar char="■"/>
              <a:defRPr>
                <a:solidFill>
                  <a:schemeClr val="lt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Condensed Light"/>
              <a:buChar char="●"/>
              <a:defRPr>
                <a:solidFill>
                  <a:schemeClr val="lt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Condensed Light"/>
              <a:buChar char="○"/>
              <a:defRPr>
                <a:solidFill>
                  <a:schemeClr val="lt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Condensed Light"/>
              <a:buChar char="■"/>
              <a:defRPr>
                <a:solidFill>
                  <a:schemeClr val="lt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Condensed Light"/>
              <a:buChar char="●"/>
              <a:defRPr>
                <a:solidFill>
                  <a:schemeClr val="lt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Condensed Light"/>
              <a:buChar char="○"/>
              <a:defRPr>
                <a:solidFill>
                  <a:schemeClr val="lt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Roboto Condensed Light"/>
              <a:buChar char="■"/>
              <a:defRPr>
                <a:solidFill>
                  <a:schemeClr val="lt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460400" y="6412357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100">
                <a:solidFill>
                  <a:schemeClr val="bg1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181772185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6311" r:id="rId1"/>
    <p:sldLayoutId id="2147486312" r:id="rId2"/>
    <p:sldLayoutId id="2147486313" r:id="rId3"/>
    <p:sldLayoutId id="2147486314" r:id="rId4"/>
    <p:sldLayoutId id="2147486315" r:id="rId5"/>
    <p:sldLayoutId id="2147486316" r:id="rId6"/>
    <p:sldLayoutId id="2147486317" r:id="rId7"/>
    <p:sldLayoutId id="2147486318" r:id="rId8"/>
    <p:sldLayoutId id="2147486319" r:id="rId9"/>
    <p:sldLayoutId id="2147486320" r:id="rId10"/>
    <p:sldLayoutId id="2147486321" r:id="rId11"/>
    <p:sldLayoutId id="2147486322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4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svg"/><Relationship Id="rId3" Type="http://schemas.openxmlformats.org/officeDocument/2006/relationships/image" Target="../media/image37.svg"/><Relationship Id="rId7" Type="http://schemas.openxmlformats.org/officeDocument/2006/relationships/image" Target="../media/image41.svg"/><Relationship Id="rId12" Type="http://schemas.openxmlformats.org/officeDocument/2006/relationships/image" Target="../media/image46.png"/><Relationship Id="rId17" Type="http://schemas.openxmlformats.org/officeDocument/2006/relationships/image" Target="../media/image50.png"/><Relationship Id="rId2" Type="http://schemas.openxmlformats.org/officeDocument/2006/relationships/image" Target="../media/image36.png"/><Relationship Id="rId16" Type="http://schemas.microsoft.com/office/2007/relationships/hdphoto" Target="../media/hdphoto1.wdp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0.png"/><Relationship Id="rId11" Type="http://schemas.openxmlformats.org/officeDocument/2006/relationships/image" Target="../media/image45.svg"/><Relationship Id="rId5" Type="http://schemas.openxmlformats.org/officeDocument/2006/relationships/image" Target="../media/image39.svg"/><Relationship Id="rId15" Type="http://schemas.openxmlformats.org/officeDocument/2006/relationships/image" Target="../media/image4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svg"/><Relationship Id="rId14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11" Type="http://schemas.openxmlformats.org/officeDocument/2006/relationships/image" Target="../media/image17.svg"/><Relationship Id="rId5" Type="http://schemas.openxmlformats.org/officeDocument/2006/relationships/image" Target="../media/image11.sv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8.svg"/><Relationship Id="rId5" Type="http://schemas.openxmlformats.org/officeDocument/2006/relationships/image" Target="../media/image57.png"/><Relationship Id="rId4" Type="http://schemas.openxmlformats.org/officeDocument/2006/relationships/image" Target="../media/image56.sv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hyperlink" Target="https://drive.google.com/drive/folders/1fBeAUadrvUqd_jPRehWcValYNYqk_N-7?usp=sharing" TargetMode="External"/><Relationship Id="rId3" Type="http://schemas.openxmlformats.org/officeDocument/2006/relationships/image" Target="../media/image67.jpeg"/><Relationship Id="rId7" Type="http://schemas.openxmlformats.org/officeDocument/2006/relationships/hyperlink" Target="https://youtube.com/playlist?list=PLobNqZT8UD3ZFpEFEWuhCiQvIl-Ij2P6E" TargetMode="External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0.jpeg"/><Relationship Id="rId5" Type="http://schemas.openxmlformats.org/officeDocument/2006/relationships/image" Target="../media/image69.png"/><Relationship Id="rId4" Type="http://schemas.openxmlformats.org/officeDocument/2006/relationships/image" Target="../media/image68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5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>
          <a:xfrm>
            <a:off x="1524001" y="2471366"/>
            <a:ext cx="9143999" cy="1815882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00000"/>
              </a:lnSpc>
              <a:spcAft>
                <a:spcPts val="0"/>
              </a:spcAft>
              <a:defRPr/>
            </a:pPr>
            <a:r>
              <a:rPr lang="th-TH" sz="2800" b="1" dirty="0">
                <a:solidFill>
                  <a:schemeClr val="accent5">
                    <a:lumMod val="50000"/>
                  </a:schemeClr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แนวทางการประเมินส่วนราชการตามมาตรการปรับปรุงประสิทธิภาพ</a:t>
            </a:r>
            <a:br>
              <a:rPr lang="th-TH" sz="2800" b="1" dirty="0">
                <a:solidFill>
                  <a:schemeClr val="accent5">
                    <a:lumMod val="50000"/>
                  </a:schemeClr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</a:br>
            <a:r>
              <a:rPr lang="th-TH" sz="2800" b="1" dirty="0">
                <a:solidFill>
                  <a:schemeClr val="accent5">
                    <a:lumMod val="50000"/>
                  </a:schemeClr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ในการปฏิบัติราชการของส่วนราชการและองค์การมหาชน</a:t>
            </a:r>
          </a:p>
          <a:p>
            <a:pPr algn="ctr" fontAlgn="auto">
              <a:lnSpc>
                <a:spcPct val="100000"/>
              </a:lnSpc>
              <a:spcAft>
                <a:spcPts val="0"/>
              </a:spcAft>
              <a:defRPr/>
            </a:pPr>
            <a:r>
              <a:rPr lang="th-TH" sz="2800" b="1" dirty="0">
                <a:solidFill>
                  <a:schemeClr val="accent5">
                    <a:lumMod val="50000"/>
                  </a:schemeClr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ประจำปีงบประมาณ พ.ศ. 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2565</a:t>
            </a:r>
            <a:r>
              <a:rPr lang="th-TH" sz="2800" b="1" dirty="0">
                <a:solidFill>
                  <a:schemeClr val="accent5">
                    <a:lumMod val="50000"/>
                  </a:schemeClr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: </a:t>
            </a:r>
          </a:p>
          <a:p>
            <a:pPr algn="ctr" fontAlgn="auto">
              <a:lnSpc>
                <a:spcPct val="100000"/>
              </a:lnSpc>
              <a:spcAft>
                <a:spcPts val="0"/>
              </a:spcAft>
              <a:defRPr/>
            </a:pPr>
            <a:r>
              <a:rPr lang="th-TH" sz="2800" b="1" dirty="0">
                <a:solidFill>
                  <a:schemeClr val="accent5">
                    <a:lumMod val="50000"/>
                  </a:schemeClr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องค์ประกอบที่ 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2</a:t>
            </a:r>
            <a:r>
              <a:rPr lang="th-TH" sz="2800" b="1" dirty="0">
                <a:solidFill>
                  <a:schemeClr val="accent5">
                    <a:lumMod val="50000"/>
                  </a:schemeClr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การประเมินศักยภาพในการดำเนินงาน (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Potential Base)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6A0A9D-A185-4BE5-B99D-C92932B29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C7D103AA-8845-4AAA-8DCD-945F174AEA28}" type="slidenum">
              <a:rPr lang="th-TH">
                <a:solidFill>
                  <a:prstClr val="black">
                    <a:tint val="75000"/>
                  </a:prstClr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7D7EA3-FF39-4733-AB13-67CE863C3D4E}"/>
              </a:ext>
            </a:extLst>
          </p:cNvPr>
          <p:cNvSpPr txBox="1">
            <a:spLocks/>
          </p:cNvSpPr>
          <p:nvPr/>
        </p:nvSpPr>
        <p:spPr>
          <a:xfrm>
            <a:off x="1388471" y="4396807"/>
            <a:ext cx="9143999" cy="1138773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00000"/>
              </a:lnSpc>
              <a:spcAft>
                <a:spcPts val="0"/>
              </a:spcAft>
              <a:defRPr/>
            </a:pPr>
            <a:r>
              <a:rPr lang="th-TH" sz="2400" b="1" dirty="0">
                <a:solidFill>
                  <a:schemeClr val="accent5">
                    <a:lumMod val="50000"/>
                  </a:schemeClr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วันที่ 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10 </a:t>
            </a:r>
            <a:r>
              <a:rPr lang="th-TH" sz="2400" b="1" dirty="0">
                <a:solidFill>
                  <a:schemeClr val="accent5">
                    <a:lumMod val="50000"/>
                  </a:schemeClr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กันยายน 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2564</a:t>
            </a:r>
          </a:p>
          <a:p>
            <a:pPr algn="ctr" fontAlgn="auto">
              <a:lnSpc>
                <a:spcPct val="100000"/>
              </a:lnSpc>
              <a:spcAft>
                <a:spcPts val="0"/>
              </a:spcAft>
              <a:defRPr/>
            </a:pPr>
            <a:r>
              <a:rPr lang="th-TH" sz="2400" b="1" dirty="0">
                <a:solidFill>
                  <a:schemeClr val="accent5">
                    <a:lumMod val="50000"/>
                  </a:schemeClr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เวลา 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9.30 – 11.30 </a:t>
            </a:r>
            <a:r>
              <a:rPr lang="th-TH" sz="2400" b="1" dirty="0">
                <a:solidFill>
                  <a:schemeClr val="accent5">
                    <a:lumMod val="50000"/>
                  </a:schemeClr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น.</a:t>
            </a:r>
          </a:p>
          <a:p>
            <a:pPr algn="ctr" fontAlgn="auto">
              <a:lnSpc>
                <a:spcPct val="100000"/>
              </a:lnSpc>
              <a:spcAft>
                <a:spcPts val="0"/>
              </a:spcAft>
              <a:defRPr/>
            </a:pPr>
            <a:r>
              <a:rPr lang="th-TH" sz="2000" b="1" dirty="0">
                <a:solidFill>
                  <a:schemeClr val="accent5">
                    <a:lumMod val="50000"/>
                  </a:schemeClr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ผ่านระบบอิเล็กทรอนิกส์ (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Zoom</a:t>
            </a:r>
            <a:r>
              <a:rPr lang="th-TH" sz="2000" b="1" dirty="0">
                <a:solidFill>
                  <a:schemeClr val="accent5">
                    <a:lumMod val="50000"/>
                  </a:schemeClr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0FEAAA2-A3BF-4C94-9725-B0408BD29590}"/>
              </a:ext>
            </a:extLst>
          </p:cNvPr>
          <p:cNvSpPr txBox="1"/>
          <p:nvPr/>
        </p:nvSpPr>
        <p:spPr>
          <a:xfrm>
            <a:off x="0" y="0"/>
            <a:ext cx="4984057" cy="2769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th-TH" sz="1200" b="1" dirty="0">
                <a:solidFill>
                  <a:schemeClr val="tx1"/>
                </a:solidFill>
              </a:rPr>
              <a:t>เอกสารฉบับปรับปรุงจากการประชุมชี้แจงฯ เมื่อวันที่</a:t>
            </a:r>
            <a:r>
              <a:rPr lang="en-US" sz="1200" b="1" dirty="0">
                <a:solidFill>
                  <a:schemeClr val="tx1"/>
                </a:solidFill>
              </a:rPr>
              <a:t> 10</a:t>
            </a:r>
            <a:r>
              <a:rPr lang="th-TH" sz="1200" b="1" dirty="0">
                <a:solidFill>
                  <a:schemeClr val="tx1"/>
                </a:solidFill>
              </a:rPr>
              <a:t> กันยายน </a:t>
            </a:r>
            <a:r>
              <a:rPr lang="en-US" sz="1200" b="1" dirty="0">
                <a:solidFill>
                  <a:schemeClr val="tx1"/>
                </a:solidFill>
              </a:rPr>
              <a:t>2564</a:t>
            </a:r>
          </a:p>
        </p:txBody>
      </p:sp>
    </p:spTree>
    <p:extLst>
      <p:ext uri="{BB962C8B-B14F-4D97-AF65-F5344CB8AC3E}">
        <p14:creationId xmlns:p14="http://schemas.microsoft.com/office/powerpoint/2010/main" val="2272511904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75B576A-FD87-44AD-ABE4-0144FED43A15}"/>
              </a:ext>
            </a:extLst>
          </p:cNvPr>
          <p:cNvSpPr txBox="1"/>
          <p:nvPr/>
        </p:nvSpPr>
        <p:spPr>
          <a:xfrm>
            <a:off x="2067540" y="-35468"/>
            <a:ext cx="83907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 defTabSz="844083" fontAlgn="base">
              <a:spcBef>
                <a:spcPct val="0"/>
              </a:spcBef>
              <a:spcAft>
                <a:spcPct val="0"/>
              </a:spcAft>
              <a:defRPr sz="2800" b="1"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</a:lstStyle>
          <a:p>
            <a:pPr marL="0" marR="0" lvl="0" indent="0" algn="l" defTabSz="84408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200" b="1" i="0" u="none" strike="noStrike" kern="1200" cap="none" spc="0" normalizeH="0" baseline="0" noProof="0" dirty="0">
                <a:ln>
                  <a:noFill/>
                </a:ln>
                <a:solidFill>
                  <a:srgbClr val="000096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ตัวอย่าง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96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: </a:t>
            </a:r>
            <a:r>
              <a:rPr kumimoji="0" lang="th-TH" sz="2200" b="1" i="0" u="none" strike="noStrike" kern="1200" cap="none" spc="0" normalizeH="0" baseline="0" noProof="0" dirty="0">
                <a:ln>
                  <a:noFill/>
                </a:ln>
                <a:solidFill>
                  <a:srgbClr val="000096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การวิเคราะห์รายชื่อชุดข้อมูลตามประเด็นการดำเนินงาน</a:t>
            </a:r>
          </a:p>
          <a:p>
            <a:pPr marL="0" marR="0" lvl="0" indent="0" algn="l" defTabSz="84408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200" b="1" i="0" u="none" strike="noStrike" kern="1200" cap="none" spc="0" normalizeH="0" baseline="0" noProof="0" dirty="0">
                <a:ln>
                  <a:noFill/>
                </a:ln>
                <a:solidFill>
                  <a:srgbClr val="000096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ประจำปีงบประมาณ พ.ศ.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96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2565</a:t>
            </a:r>
            <a:r>
              <a:rPr kumimoji="0" lang="th-TH" sz="2200" b="1" i="0" u="none" strike="noStrike" kern="1200" cap="none" spc="0" normalizeH="0" baseline="0" noProof="0" dirty="0">
                <a:ln>
                  <a:noFill/>
                </a:ln>
                <a:solidFill>
                  <a:srgbClr val="000096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สำนักงาน ก.พ.ร. </a:t>
            </a:r>
          </a:p>
        </p:txBody>
      </p:sp>
      <p:sp>
        <p:nvSpPr>
          <p:cNvPr id="7" name="TextBox 10">
            <a:extLst>
              <a:ext uri="{FF2B5EF4-FFF2-40B4-BE49-F238E27FC236}">
                <a16:creationId xmlns:a16="http://schemas.microsoft.com/office/drawing/2014/main" id="{ED021754-0F90-405B-A446-7DFDD48A6C42}"/>
              </a:ext>
            </a:extLst>
          </p:cNvPr>
          <p:cNvSpPr txBox="1"/>
          <p:nvPr/>
        </p:nvSpPr>
        <p:spPr>
          <a:xfrm>
            <a:off x="89822" y="149196"/>
            <a:ext cx="1849815" cy="40011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เป้าหมายขั้นต้น (50)</a:t>
            </a:r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A2EE851E-8644-4D37-A66D-7DCD23851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34600" y="6492875"/>
            <a:ext cx="20574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BBE29-2DE4-4F9A-B5A5-2B2B7470814A}" type="slidenum">
              <a:rPr kumimoji="0" lang="th-TH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th-TH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8916BAA9-F5DE-4FA0-90D9-2794F2529B47}"/>
              </a:ext>
            </a:extLst>
          </p:cNvPr>
          <p:cNvGraphicFramePr/>
          <p:nvPr/>
        </p:nvGraphicFramePr>
        <p:xfrm>
          <a:off x="89822" y="758205"/>
          <a:ext cx="11097582" cy="7694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F4847DAE-0ECA-47B5-9615-2948E57F61C4}"/>
              </a:ext>
            </a:extLst>
          </p:cNvPr>
          <p:cNvSpPr txBox="1"/>
          <p:nvPr/>
        </p:nvSpPr>
        <p:spPr>
          <a:xfrm>
            <a:off x="99152" y="1551878"/>
            <a:ext cx="1977718" cy="267765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  <a:prstDash val="solid"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10</a:t>
            </a:r>
            <a:r>
              <a:rPr kumimoji="0" lang="th-TH" sz="1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  <a:r>
              <a:rPr kumimoji="0" lang="en-US" sz="1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Focus Areas </a:t>
            </a:r>
            <a:endParaRPr kumimoji="0" lang="th-TH" sz="14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ด้านเศรษฐกิจ อุตสาหกรรม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SME</a:t>
            </a:r>
          </a:p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ด้านการเกษตร</a:t>
            </a:r>
          </a:p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ด้านท่องเที่ยว</a:t>
            </a:r>
          </a:p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ด้านการมีรายได้และการมีงานทำ</a:t>
            </a:r>
          </a:p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ด้านความเหลื่อมล้ำทางสิทธิสวัสดิการประชาชน</a:t>
            </a:r>
          </a:p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ด้านสุขภาพและการสาธารณสุข</a:t>
            </a:r>
          </a:p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ด้านการศึกษา</a:t>
            </a:r>
          </a:p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ด้านสิ่งแวดล้อม</a:t>
            </a:r>
          </a:p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ด้านการบริหารจัดการภาครัฐ</a:t>
            </a:r>
          </a:p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lang="th-TH" sz="1400" b="1" dirty="0">
                <a:solidFill>
                  <a:prstClr val="black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ด้านความมั่นคง</a:t>
            </a:r>
            <a:endParaRPr kumimoji="0" lang="th-TH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3EB2B4E-8745-4795-A12E-2E31217635A9}"/>
              </a:ext>
            </a:extLst>
          </p:cNvPr>
          <p:cNvSpPr txBox="1"/>
          <p:nvPr/>
        </p:nvSpPr>
        <p:spPr>
          <a:xfrm>
            <a:off x="2076870" y="1551878"/>
            <a:ext cx="1977718" cy="397031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  <a:prstDash val="solid"/>
          </a:ln>
        </p:spPr>
        <p:txBody>
          <a:bodyPr wrap="square" lIns="91440" tIns="45720" rIns="91440" bIns="45720" rtlCol="0" anchor="t">
            <a:spAutoFit/>
          </a:bodyPr>
          <a:lstStyle/>
          <a:p>
            <a:pPr marL="177800" marR="0" lvl="0" indent="-1778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ระบุรายละเอียด</a:t>
            </a:r>
            <a:endParaRPr kumimoji="0" lang="en-US" sz="14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  <a:p>
            <a:pPr marL="177800" marR="0" lvl="0" indent="-1778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/>
                <a:ea typeface="Tahoma"/>
                <a:cs typeface="TH SarabunPSK"/>
              </a:rPr>
              <a:t>1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/>
                <a:ea typeface="Tahoma"/>
                <a:cs typeface="TH SarabunPSK"/>
              </a:rPr>
              <a:t>.  </a:t>
            </a: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/>
                <a:ea typeface="Tahoma"/>
                <a:cs typeface="TH SarabunPSK"/>
              </a:rPr>
              <a:t>ประเด็นการดำเนินงานภายใต้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/>
                <a:ea typeface="Tahoma"/>
                <a:cs typeface="TH SarabunPSK"/>
              </a:rPr>
              <a:t>Focus Area</a:t>
            </a: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/>
                <a:ea typeface="Tahoma"/>
                <a:cs typeface="TH SarabunPSK"/>
              </a:rPr>
              <a:t> </a:t>
            </a:r>
            <a:endParaRPr kumimoji="0" lang="th-TH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  <a:p>
            <a:pPr marL="177800" marR="0" lvl="0" indent="-1778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/>
                <a:ea typeface="Tahoma"/>
                <a:cs typeface="TH SarabunPSK"/>
              </a:rPr>
              <a:t>     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H SarabunPSK"/>
                <a:ea typeface="Tahoma"/>
                <a:cs typeface="TH SarabunPSK"/>
              </a:rPr>
              <a:t>การขับเคลื่อน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H SarabunPSK"/>
                <a:ea typeface="Tahoma"/>
                <a:cs typeface="TH SarabunPSK"/>
              </a:rPr>
              <a:t>e-Service 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H SarabunPSK"/>
                <a:ea typeface="Tahoma"/>
                <a:cs typeface="TH SarabunPSK"/>
              </a:rPr>
              <a:t>ในภาครัฐ</a:t>
            </a:r>
          </a:p>
          <a:p>
            <a:pPr marL="177800" marR="0" lvl="0" indent="-1778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h-TH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  <a:p>
            <a:pPr marL="177800" marR="0" lvl="0" indent="-1778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/>
                <a:ea typeface="Tahoma"/>
                <a:cs typeface="TH SarabunPSK"/>
              </a:rPr>
              <a:t>2.  </a:t>
            </a: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/>
                <a:ea typeface="Tahoma"/>
                <a:cs typeface="TH SarabunPSK"/>
              </a:rPr>
              <a:t>เป้าหมายการนำชุดข้อมูลไปใช้ประโยชน์</a:t>
            </a:r>
          </a:p>
          <a:p>
            <a:pPr marL="177800" marR="0" lvl="0" indent="-1778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/>
                <a:ea typeface="Tahoma"/>
                <a:cs typeface="TH SarabunPSK"/>
              </a:rPr>
              <a:t>    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H SarabunPSK"/>
                <a:ea typeface="Tahoma"/>
                <a:cs typeface="TH SarabunPSK"/>
              </a:rPr>
              <a:t>นำไปวางแผนการดำเนินงานเพื่อขับเคลื่อนเป้าหมายการเป็นรัฐบาลดิจิทัล</a:t>
            </a:r>
          </a:p>
          <a:p>
            <a:pPr marL="177800" marR="0" lvl="0" indent="-1778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h-TH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  <a:p>
            <a:pPr marL="177800" marR="0" lvl="0" indent="-1778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3. </a:t>
            </a: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หน่วยงานที่คาดว่าจะนำชุดข้อมูลไปใช้ประโยชน์</a:t>
            </a:r>
          </a:p>
          <a:p>
            <a:pPr marL="285750" marR="0" lvl="0" indent="-1079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สำนักงาน ก.พ.ร.</a:t>
            </a:r>
          </a:p>
          <a:p>
            <a:pPr marL="285750" marR="0" lvl="0" indent="-1079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สำนักงานพัฒนารัฐบาลดิจิทัล (องค์การมหาชน)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h-TH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graphicFrame>
        <p:nvGraphicFramePr>
          <p:cNvPr id="12" name="Table 12">
            <a:extLst>
              <a:ext uri="{FF2B5EF4-FFF2-40B4-BE49-F238E27FC236}">
                <a16:creationId xmlns:a16="http://schemas.microsoft.com/office/drawing/2014/main" id="{C1FA1A25-62D8-465B-9891-1D8AEA3C8678}"/>
              </a:ext>
            </a:extLst>
          </p:cNvPr>
          <p:cNvGraphicFramePr>
            <a:graphicFrameLocks noGrp="1"/>
          </p:cNvGraphicFramePr>
          <p:nvPr/>
        </p:nvGraphicFramePr>
        <p:xfrm>
          <a:off x="4054588" y="1551878"/>
          <a:ext cx="7480411" cy="48837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71771">
                  <a:extLst>
                    <a:ext uri="{9D8B030D-6E8A-4147-A177-3AD203B41FA5}">
                      <a16:colId xmlns:a16="http://schemas.microsoft.com/office/drawing/2014/main" val="2580726372"/>
                    </a:ext>
                  </a:extLst>
                </a:gridCol>
                <a:gridCol w="1884784">
                  <a:extLst>
                    <a:ext uri="{9D8B030D-6E8A-4147-A177-3AD203B41FA5}">
                      <a16:colId xmlns:a16="http://schemas.microsoft.com/office/drawing/2014/main" val="2765075122"/>
                    </a:ext>
                  </a:extLst>
                </a:gridCol>
                <a:gridCol w="1884784">
                  <a:extLst>
                    <a:ext uri="{9D8B030D-6E8A-4147-A177-3AD203B41FA5}">
                      <a16:colId xmlns:a16="http://schemas.microsoft.com/office/drawing/2014/main" val="2406944944"/>
                    </a:ext>
                  </a:extLst>
                </a:gridCol>
                <a:gridCol w="2139072">
                  <a:extLst>
                    <a:ext uri="{9D8B030D-6E8A-4147-A177-3AD203B41FA5}">
                      <a16:colId xmlns:a16="http://schemas.microsoft.com/office/drawing/2014/main" val="219437782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th-TH" sz="120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ภารกิจของหน่วยงาน</a:t>
                      </a:r>
                      <a:endParaRPr lang="en-US" sz="120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th-TH" sz="120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กระบวนการทำงานหลัก</a:t>
                      </a:r>
                      <a:endParaRPr lang="en-US" sz="120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th-TH" sz="120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กระบวนการทำงานย่อย (ถ้ามี)</a:t>
                      </a:r>
                      <a:endParaRPr lang="en-US" sz="120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th-TH" sz="120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ชุดข้อมูล</a:t>
                      </a:r>
                      <a:endParaRPr lang="en-US" sz="120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34775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</a:pPr>
                      <a:r>
                        <a:rPr lang="en-US" sz="120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</a:t>
                      </a:r>
                      <a:r>
                        <a:rPr lang="th-TH" sz="120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ภารกิจด้านนโยบาย</a:t>
                      </a:r>
                      <a:br>
                        <a:rPr lang="th-TH" sz="120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20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การพัฒนาระบบราชการ 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</a:pPr>
                      <a:r>
                        <a:rPr lang="en-US" sz="120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</a:pPr>
                      <a:r>
                        <a:rPr lang="en-US" sz="120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</a:pPr>
                      <a:r>
                        <a:rPr lang="en-US" sz="120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985529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 </a:t>
                      </a:r>
                      <a:r>
                        <a:rPr lang="th-TH" sz="1200" b="1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ภารกิจด้านพัฒนาการให้บริการประชาชน</a:t>
                      </a:r>
                    </a:p>
                    <a:p>
                      <a:pPr>
                        <a:lnSpc>
                          <a:spcPts val="1300"/>
                        </a:lnSpc>
                      </a:pPr>
                      <a:endParaRPr lang="en-US" sz="120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</a:pPr>
                      <a:r>
                        <a:rPr lang="en-US" sz="120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2.1 </a:t>
                      </a:r>
                      <a:r>
                        <a:rPr lang="th-TH" sz="120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ขับเคลื่อนการให้บริการภาคธุรกิจและภาคประชาชนด้วยระบบดิจิทัลอย่างเต็มรูปแบบ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</a:pPr>
                      <a:r>
                        <a:rPr lang="en-US" sz="120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2.1.1 Biz Portal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7800" marR="0" lvl="0" indent="-177800" algn="l" defTabSz="914400" rtl="0" eaLnBrk="1" fontAlgn="auto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th-TH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แผนการดำเนินงานขับเคลื่อน </a:t>
                      </a: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Biz Portal</a:t>
                      </a:r>
                    </a:p>
                    <a:p>
                      <a:pPr marL="177800" marR="0" lvl="0" indent="-177800" algn="l" defTabSz="914400" rtl="0" eaLnBrk="1" fontAlgn="auto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th-TH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ผลการดำเนินงานตามแผนขับเคลื่อน </a:t>
                      </a: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Biz Portal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3453448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sz="160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2.2</a:t>
                      </a:r>
                      <a:r>
                        <a:rPr lang="th-TH" sz="120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สนับสนุนการขับเคลื่อนรัฐบาลดิจิทัลในการเพิ่มขีดความสามารถเชิงดิจิทัลภาครัฐ ในการบริหารจัดการด้านบูรณาการข้อมูลภาครัฐ </a:t>
                      </a:r>
                      <a:endParaRPr lang="en-US" sz="120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</a:pPr>
                      <a:r>
                        <a:rPr lang="en-US" sz="120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2.2.1 Citizen Portal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7800" marR="0" lvl="0" indent="-177800" algn="l" defTabSz="914400" rtl="0" eaLnBrk="1" fontAlgn="auto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th-TH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แผนการดำเนินงานขับเคลื่อน  </a:t>
                      </a: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Citizen Portal</a:t>
                      </a:r>
                    </a:p>
                    <a:p>
                      <a:pPr marL="177800" marR="0" lvl="0" indent="-177800" algn="l" defTabSz="914400" rtl="0" eaLnBrk="1" fontAlgn="auto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th-TH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ผลการดำเนินงานตามแผนขับเคลื่อน </a:t>
                      </a: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Citizen Portal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80724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</a:pPr>
                      <a:r>
                        <a:rPr lang="en-US" sz="120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</a:t>
                      </a:r>
                      <a:r>
                        <a:rPr lang="th-TH" sz="120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ภารกิจปรับบทบาท ภารกิจโครงสร้างหน่วยงานภาครัฐ </a:t>
                      </a:r>
                    </a:p>
                    <a:p>
                      <a:pPr>
                        <a:lnSpc>
                          <a:spcPts val="1300"/>
                        </a:lnSpc>
                      </a:pPr>
                      <a:endParaRPr lang="en-US" sz="120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</a:pPr>
                      <a:r>
                        <a:rPr lang="en-US" sz="120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</a:pPr>
                      <a:r>
                        <a:rPr lang="en-US" sz="120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</a:pPr>
                      <a:r>
                        <a:rPr lang="en-US" sz="120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8461650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</a:t>
                      </a:r>
                      <a:r>
                        <a:rPr lang="th-TH" sz="1200" b="1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ภารกิจเพิ่มประสิทธิภาพ</a:t>
                      </a:r>
                      <a:br>
                        <a:rPr lang="th-TH" sz="1200" b="1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200" b="1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การบริหารจัดการ </a:t>
                      </a:r>
                    </a:p>
                    <a:p>
                      <a:pPr>
                        <a:lnSpc>
                          <a:spcPts val="1300"/>
                        </a:lnSpc>
                      </a:pPr>
                      <a:endParaRPr lang="th-TH" sz="1200">
                        <a:solidFill>
                          <a:schemeClr val="tx1"/>
                        </a:solidFill>
                        <a:highlight>
                          <a:srgbClr val="FFFF00"/>
                        </a:highlight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</a:pPr>
                      <a:r>
                        <a:rPr lang="en-US" sz="120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4.1 </a:t>
                      </a:r>
                      <a:r>
                        <a:rPr lang="th-TH" sz="120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พัฒนาส่วนราชการ จังหวัด และองค์การมหาชน ให้มีขีดสมรรถนะสูง (</a:t>
                      </a:r>
                      <a:r>
                        <a:rPr lang="en-US" sz="120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High Performance Organization) </a:t>
                      </a:r>
                      <a:r>
                        <a:rPr lang="th-TH" sz="120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มุ่งสู่การเป็นระบบราชการ 4.0  และบริหารจัดการภาครัฐตามหลักธรรมาภิบาลของการบริหารกิจการบ้านเมืองที่ดี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</a:pPr>
                      <a:r>
                        <a:rPr lang="en-US" sz="120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4.1.1 PMQA 4.0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7800" marR="0" lvl="0" indent="-177800" algn="l" defTabSz="914400" rtl="0" eaLnBrk="1" fontAlgn="auto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th-TH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ผลการประเมินส่วนราชการตามเกณฑ์ </a:t>
                      </a: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PMQA 4.0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9442697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</a:pPr>
                      <a:r>
                        <a:rPr lang="en-US" sz="120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</a:t>
                      </a:r>
                      <a:r>
                        <a:rPr lang="th-TH" sz="120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ภารกิจเพิ่มประสิทธิภาพ</a:t>
                      </a:r>
                      <a:br>
                        <a:rPr lang="th-TH" sz="120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20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การบริหารจัดการ 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4.2 </a:t>
                      </a:r>
                      <a:r>
                        <a:rPr lang="th-TH" sz="12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การประเมินผลสัมฤทธิ์ของการปฏิบัติราชการของส่วนราชการ จังหวัด และองค์การมหาชน โดยปรับระบบการประเมินผลสัมฤทธิ์การปฏิบัติราชการเพื่อการพัฒนาหน่วยงาน (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enable) </a:t>
                      </a:r>
                      <a:r>
                        <a:rPr lang="th-TH" sz="12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ควบคู่กับการประเมินผลการปฏิบัติงาน (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performance)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</a:pPr>
                      <a:r>
                        <a:rPr lang="en-US" sz="120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4.2.1 </a:t>
                      </a:r>
                      <a:r>
                        <a:rPr lang="th-TH" sz="120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การประเมินส่วนราชการ</a:t>
                      </a:r>
                      <a:endParaRPr lang="en-US" sz="120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7800" marR="0" lvl="0" indent="-177800" algn="l" defTabSz="914400" rtl="0" eaLnBrk="1" fontAlgn="auto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th-TH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ผลการประเมินส่วนราชการตามตัวชี้วัด </a:t>
                      </a: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e-Service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3208617"/>
                  </a:ext>
                </a:extLst>
              </a:tr>
            </a:tbl>
          </a:graphicData>
        </a:graphic>
      </p:graphicFrame>
      <p:sp>
        <p:nvSpPr>
          <p:cNvPr id="13" name="Rectangle 12">
            <a:extLst>
              <a:ext uri="{FF2B5EF4-FFF2-40B4-BE49-F238E27FC236}">
                <a16:creationId xmlns:a16="http://schemas.microsoft.com/office/drawing/2014/main" id="{A1DF8947-9125-4497-A5DD-8487CE361F9D}"/>
              </a:ext>
            </a:extLst>
          </p:cNvPr>
          <p:cNvSpPr/>
          <p:nvPr/>
        </p:nvSpPr>
        <p:spPr>
          <a:xfrm>
            <a:off x="11187403" y="806287"/>
            <a:ext cx="914775" cy="67327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มีหน่วยงาน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นำไปใช้ประโยชน์</a:t>
            </a: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44626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A958417-4C1B-4030-9C65-D6734686E565}"/>
              </a:ext>
            </a:extLst>
          </p:cNvPr>
          <p:cNvGraphicFramePr>
            <a:graphicFrameLocks noGrp="1"/>
          </p:cNvGraphicFramePr>
          <p:nvPr/>
        </p:nvGraphicFramePr>
        <p:xfrm>
          <a:off x="257787" y="2107208"/>
          <a:ext cx="11676425" cy="4516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25800">
                  <a:extLst>
                    <a:ext uri="{9D8B030D-6E8A-4147-A177-3AD203B41FA5}">
                      <a16:colId xmlns:a16="http://schemas.microsoft.com/office/drawing/2014/main" val="2970290090"/>
                    </a:ext>
                  </a:extLst>
                </a:gridCol>
                <a:gridCol w="2676350">
                  <a:extLst>
                    <a:ext uri="{9D8B030D-6E8A-4147-A177-3AD203B41FA5}">
                      <a16:colId xmlns:a16="http://schemas.microsoft.com/office/drawing/2014/main" val="3733716183"/>
                    </a:ext>
                  </a:extLst>
                </a:gridCol>
                <a:gridCol w="2437189">
                  <a:extLst>
                    <a:ext uri="{9D8B030D-6E8A-4147-A177-3AD203B41FA5}">
                      <a16:colId xmlns:a16="http://schemas.microsoft.com/office/drawing/2014/main" val="3465822289"/>
                    </a:ext>
                  </a:extLst>
                </a:gridCol>
                <a:gridCol w="4137086">
                  <a:extLst>
                    <a:ext uri="{9D8B030D-6E8A-4147-A177-3AD203B41FA5}">
                      <a16:colId xmlns:a16="http://schemas.microsoft.com/office/drawing/2014/main" val="418439408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1400"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ภารกิจหลักที่เกี่ยวข้องกับประเด็นดำเนินการ</a:t>
                      </a:r>
                      <a:endParaRPr lang="en-US" sz="1400"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กระบวนการทำงานหลัก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กระบวนการทำงานย่อย (ถ้ามี)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ชุดข้อมูล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6448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1. </a:t>
                      </a:r>
                      <a:r>
                        <a:rPr lang="th-TH" sz="1400"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ภารกิจ...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1.1 </a:t>
                      </a:r>
                      <a:r>
                        <a:rPr lang="th-TH" sz="1400"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กระบวนการทำงาน...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1.1.1 …..</a:t>
                      </a:r>
                      <a:endParaRPr lang="th-TH" sz="1400"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7800" indent="-177800">
                        <a:buFont typeface="Arial" panose="020B0604020202020204" pitchFamily="34" charset="0"/>
                        <a:buChar char="•"/>
                      </a:pPr>
                      <a:r>
                        <a:rPr lang="en-US" sz="1400"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….</a:t>
                      </a:r>
                    </a:p>
                    <a:p>
                      <a:pPr marL="177800" indent="-177800">
                        <a:buFont typeface="Arial" panose="020B0604020202020204" pitchFamily="34" charset="0"/>
                        <a:buChar char="•"/>
                      </a:pPr>
                      <a:r>
                        <a:rPr lang="en-US" sz="1400"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….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52239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400"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400"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1.1.2 …..</a:t>
                      </a:r>
                      <a:endParaRPr lang="th-TH" sz="1400"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7800" marR="0" lvl="0" indent="-1778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….</a:t>
                      </a:r>
                    </a:p>
                    <a:p>
                      <a:pPr marL="177800" marR="0" lvl="0" indent="-1778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….</a:t>
                      </a:r>
                      <a:endParaRPr kumimoji="0" lang="th-TH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77805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400"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1.2 </a:t>
                      </a:r>
                      <a:r>
                        <a:rPr lang="th-TH" sz="1400"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กระบวนการทำงาน...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1.2.1 …..</a:t>
                      </a:r>
                      <a:endParaRPr lang="th-TH" sz="1400"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7800" marR="0" lvl="0" indent="-1778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….</a:t>
                      </a:r>
                    </a:p>
                    <a:p>
                      <a:pPr marL="177800" marR="0" lvl="0" indent="-1778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….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29155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400"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400"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1.2.2 …..</a:t>
                      </a:r>
                      <a:endParaRPr lang="th-TH" sz="1400"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7800" marR="0" lvl="0" indent="-1778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….</a:t>
                      </a:r>
                    </a:p>
                    <a:p>
                      <a:pPr marL="177800" marR="0" lvl="0" indent="-1778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….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81704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2. </a:t>
                      </a:r>
                      <a:r>
                        <a:rPr lang="th-TH" sz="1400"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ภารกิจ...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2.1 </a:t>
                      </a:r>
                      <a:r>
                        <a:rPr lang="th-TH" sz="1400"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กระบวนการทำงาน...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2.1.1 …..</a:t>
                      </a:r>
                      <a:endParaRPr lang="th-TH" sz="1400"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7800" indent="-177800">
                        <a:buFont typeface="Arial" panose="020B0604020202020204" pitchFamily="34" charset="0"/>
                        <a:buChar char="•"/>
                      </a:pPr>
                      <a:r>
                        <a:rPr lang="en-US" sz="1400"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….</a:t>
                      </a:r>
                    </a:p>
                    <a:p>
                      <a:pPr marL="177800" indent="-177800">
                        <a:buFont typeface="Arial" panose="020B0604020202020204" pitchFamily="34" charset="0"/>
                        <a:buChar char="•"/>
                      </a:pPr>
                      <a:r>
                        <a:rPr lang="en-US" sz="1400"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….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00894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400"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400"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2.1.2 …..</a:t>
                      </a:r>
                      <a:endParaRPr lang="th-TH" sz="1400"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7800" marR="0" lvl="0" indent="-1778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….</a:t>
                      </a:r>
                    </a:p>
                    <a:p>
                      <a:pPr marL="177800" marR="0" lvl="0" indent="-1778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….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86211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400"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2.2 </a:t>
                      </a:r>
                      <a:r>
                        <a:rPr lang="th-TH" sz="1400"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กระบวนการทำงาน...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2.2.1 …..</a:t>
                      </a:r>
                      <a:endParaRPr lang="th-TH" sz="1400"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7800" marR="0" lvl="0" indent="-1778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….</a:t>
                      </a:r>
                    </a:p>
                    <a:p>
                      <a:pPr marL="177800" marR="0" lvl="0" indent="-1778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….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49546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400"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400"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2.2.2 …..</a:t>
                      </a:r>
                      <a:endParaRPr lang="th-TH" sz="1400"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7800" marR="0" lvl="0" indent="-1778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….</a:t>
                      </a:r>
                    </a:p>
                    <a:p>
                      <a:pPr marL="177800" marR="0" lvl="0" indent="-1778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….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0537562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475B576A-FD87-44AD-ABE4-0144FED43A15}"/>
              </a:ext>
            </a:extLst>
          </p:cNvPr>
          <p:cNvSpPr txBox="1"/>
          <p:nvPr/>
        </p:nvSpPr>
        <p:spPr>
          <a:xfrm>
            <a:off x="2067540" y="-35468"/>
            <a:ext cx="83907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 defTabSz="844083" fontAlgn="base">
              <a:spcBef>
                <a:spcPct val="0"/>
              </a:spcBef>
              <a:spcAft>
                <a:spcPct val="0"/>
              </a:spcAft>
              <a:defRPr sz="2800" b="1"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</a:lstStyle>
          <a:p>
            <a:pPr marL="0" marR="0" lvl="0" indent="0" algn="l" defTabSz="84408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200" b="1" i="0" u="none" strike="noStrike" kern="1200" cap="none" spc="0" normalizeH="0" baseline="0" noProof="0" dirty="0">
                <a:ln>
                  <a:noFill/>
                </a:ln>
                <a:solidFill>
                  <a:srgbClr val="000096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แบบฟอร์ม การวิเคราะห์รายชื่อชุดข้อมูลตามประเด็นการดำเนินงาน</a:t>
            </a:r>
          </a:p>
          <a:p>
            <a:pPr marL="0" marR="0" lvl="0" indent="0" algn="l" defTabSz="84408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200" b="1" i="0" u="none" strike="noStrike" kern="1200" cap="none" spc="0" normalizeH="0" baseline="0" noProof="0" dirty="0">
                <a:ln>
                  <a:noFill/>
                </a:ln>
                <a:solidFill>
                  <a:srgbClr val="000096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ประจำปีงบประมาณ พ.ศ.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96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2565</a:t>
            </a:r>
            <a:r>
              <a:rPr kumimoji="0" lang="th-TH" sz="2200" b="1" i="0" u="none" strike="noStrike" kern="1200" cap="none" spc="0" normalizeH="0" baseline="0" noProof="0" dirty="0">
                <a:ln>
                  <a:noFill/>
                </a:ln>
                <a:solidFill>
                  <a:srgbClr val="000096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กรม.... กระทรวง....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D75669-4B40-4C0E-A221-1D9A01EE60F8}"/>
              </a:ext>
            </a:extLst>
          </p:cNvPr>
          <p:cNvSpPr txBox="1"/>
          <p:nvPr/>
        </p:nvSpPr>
        <p:spPr>
          <a:xfrm>
            <a:off x="8770267" y="149196"/>
            <a:ext cx="2070715" cy="369332"/>
          </a:xfrm>
          <a:prstGeom prst="rect">
            <a:avLst/>
          </a:prstGeom>
          <a:solidFill>
            <a:srgbClr val="0000FF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ตัวอย่าง </a:t>
            </a: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template</a:t>
            </a:r>
            <a:r>
              <a:rPr kumimoji="0" lang="th-TH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1</a:t>
            </a:r>
            <a:endParaRPr kumimoji="0" lang="th-TH" alt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A33282C-2C3D-4A14-ACF2-0268848391AF}"/>
              </a:ext>
            </a:extLst>
          </p:cNvPr>
          <p:cNvSpPr txBox="1"/>
          <p:nvPr/>
        </p:nvSpPr>
        <p:spPr>
          <a:xfrm>
            <a:off x="257787" y="820426"/>
            <a:ext cx="533351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Focus Area </a:t>
            </a:r>
            <a:r>
              <a:rPr kumimoji="0" lang="th-TH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ที่เกี่ยวข้อง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_____________________________________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th-TH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ประเด็นการดำเนินงานภายใต้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Focus Area________________________</a:t>
            </a:r>
            <a:endParaRPr kumimoji="0" lang="th-TH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th-TH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เป้าหมายการนำชุดข้อมูลไปใช้ประโยชน์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__________________________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th-TH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หน่วยงานที่คาดว่าจะนำชุดข้อมูลไปใช้ประโยชน์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_____________________</a:t>
            </a:r>
          </a:p>
        </p:txBody>
      </p:sp>
      <p:sp>
        <p:nvSpPr>
          <p:cNvPr id="7" name="TextBox 10">
            <a:extLst>
              <a:ext uri="{FF2B5EF4-FFF2-40B4-BE49-F238E27FC236}">
                <a16:creationId xmlns:a16="http://schemas.microsoft.com/office/drawing/2014/main" id="{ED021754-0F90-405B-A446-7DFDD48A6C42}"/>
              </a:ext>
            </a:extLst>
          </p:cNvPr>
          <p:cNvSpPr txBox="1"/>
          <p:nvPr/>
        </p:nvSpPr>
        <p:spPr>
          <a:xfrm>
            <a:off x="89822" y="149196"/>
            <a:ext cx="1849815" cy="40011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เป้าหมายขั้นต้น (50)</a:t>
            </a:r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A2EE851E-8644-4D37-A66D-7DCD23851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34600" y="6492875"/>
            <a:ext cx="20574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BBE29-2DE4-4F9A-B5A5-2B2B7470814A}" type="slidenum">
              <a:rPr kumimoji="0" lang="th-TH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th-TH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7011409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A958417-4C1B-4030-9C65-D6734686E565}"/>
              </a:ext>
            </a:extLst>
          </p:cNvPr>
          <p:cNvGraphicFramePr>
            <a:graphicFrameLocks noGrp="1"/>
          </p:cNvGraphicFramePr>
          <p:nvPr/>
        </p:nvGraphicFramePr>
        <p:xfrm>
          <a:off x="257787" y="2107208"/>
          <a:ext cx="11676425" cy="3937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25800">
                  <a:extLst>
                    <a:ext uri="{9D8B030D-6E8A-4147-A177-3AD203B41FA5}">
                      <a16:colId xmlns:a16="http://schemas.microsoft.com/office/drawing/2014/main" val="2970290090"/>
                    </a:ext>
                  </a:extLst>
                </a:gridCol>
                <a:gridCol w="2676350">
                  <a:extLst>
                    <a:ext uri="{9D8B030D-6E8A-4147-A177-3AD203B41FA5}">
                      <a16:colId xmlns:a16="http://schemas.microsoft.com/office/drawing/2014/main" val="3733716183"/>
                    </a:ext>
                  </a:extLst>
                </a:gridCol>
                <a:gridCol w="2437189">
                  <a:extLst>
                    <a:ext uri="{9D8B030D-6E8A-4147-A177-3AD203B41FA5}">
                      <a16:colId xmlns:a16="http://schemas.microsoft.com/office/drawing/2014/main" val="3465822289"/>
                    </a:ext>
                  </a:extLst>
                </a:gridCol>
                <a:gridCol w="4137086">
                  <a:extLst>
                    <a:ext uri="{9D8B030D-6E8A-4147-A177-3AD203B41FA5}">
                      <a16:colId xmlns:a16="http://schemas.microsoft.com/office/drawing/2014/main" val="418439408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1400"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ภารกิจหลักที่เกี่ยวข้องกับประเด็นดำเนินการ</a:t>
                      </a:r>
                      <a:endParaRPr lang="en-US" sz="1400"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กระบวนการทำงานหลัก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กระบวนการทำงานย่อย (ถ้ามี)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ชุดข้อมูล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6448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1. </a:t>
                      </a:r>
                      <a:r>
                        <a:rPr lang="th-TH" sz="1400"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ภารกิจด้านพัฒนาการให้บริการประชาชน</a:t>
                      </a:r>
                    </a:p>
                    <a:p>
                      <a:endParaRPr lang="th-TH" sz="1400"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1.1 </a:t>
                      </a:r>
                      <a:r>
                        <a:rPr lang="th-TH" sz="1400"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ขับเคลื่อนการให้บริการภาคธุรกิจและภาคประชาชนด้วยระบบดิจิทัลอย่างเต็มรูปแบบ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1.1.1 </a:t>
                      </a:r>
                      <a:r>
                        <a:rPr lang="en-US" sz="140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Biz Portal</a:t>
                      </a:r>
                      <a:endParaRPr lang="th-TH" sz="1400"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7800" marR="0" lvl="0" indent="-177800" algn="l" defTabSz="914400" rtl="0" eaLnBrk="1" fontAlgn="auto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th-TH" sz="1400" kern="1200" noProof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แผนการดำเนินงานขับเคลื่อน </a:t>
                      </a:r>
                      <a:r>
                        <a:rPr lang="en-US" sz="1400" kern="1200" noProof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Biz Portal</a:t>
                      </a:r>
                    </a:p>
                    <a:p>
                      <a:pPr marL="177800" marR="0" lvl="0" indent="-177800" algn="l" defTabSz="914400" rtl="0" eaLnBrk="1" fontAlgn="auto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th-TH" sz="1400" kern="1200" noProof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ผลการดำเนินงานตามแผนขับเคลื่อน </a:t>
                      </a:r>
                      <a:r>
                        <a:rPr lang="en-US" sz="1400" kern="1200" noProof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Biz Portal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52239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400"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1.2 </a:t>
                      </a:r>
                      <a:r>
                        <a:rPr lang="th-TH" sz="1400"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สนับสนุนการขับเคลื่อนรัฐบาลดิจิทัลในการเพิ่มขีดความสามารถเชิงดิจิทัลภาครัฐ ในการบริหารจัดการด้านบูรณาการข้อมูลภาครัฐ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1.2.1 </a:t>
                      </a:r>
                      <a:r>
                        <a:rPr lang="en-US" sz="140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Citizen Portal</a:t>
                      </a:r>
                      <a:endParaRPr lang="th-TH" sz="1400"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7800" marR="0" lvl="0" indent="-177800" algn="l" defTabSz="914400" rtl="0" eaLnBrk="1" fontAlgn="auto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th-TH" sz="1400" kern="1200" noProof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แผนการดำเนินงานขับเคลื่อน </a:t>
                      </a:r>
                      <a:r>
                        <a:rPr lang="en-US" sz="1400" kern="1200" noProof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Citizen Portal</a:t>
                      </a:r>
                    </a:p>
                    <a:p>
                      <a:pPr marL="177800" marR="0" lvl="0" indent="-177800" algn="l" defTabSz="914400" rtl="0" eaLnBrk="1" fontAlgn="auto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th-TH" sz="1400" kern="1200" noProof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ผลการดำเนินงานตามแผนขับเคลื่อน </a:t>
                      </a:r>
                      <a:r>
                        <a:rPr lang="en-US" sz="1400" kern="1200" noProof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Citizen Portal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29155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2. </a:t>
                      </a:r>
                      <a:r>
                        <a:rPr lang="th-TH" sz="1400"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ภารกิจเพิ่มประสิทธิภาพการบริหารจัดการ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2.1 </a:t>
                      </a:r>
                      <a:r>
                        <a:rPr lang="th-TH" sz="1400"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พัฒนาส่วนราชการ จังหวัด และองค์การมหาชน ให้มีขีดสมรรถนะสูง (</a:t>
                      </a:r>
                      <a:r>
                        <a:rPr lang="en-US" sz="1400"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High Performance Organization) </a:t>
                      </a:r>
                      <a:r>
                        <a:rPr lang="th-TH" sz="1400"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มุ่งสู่การเป็นระบบราชการ 4.0  และบริหารจัดการภาครัฐตามหลักธรรมาภิบาลของการบริหารกิจการบ้านเมืองที่ดี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2.1.1 PMQA 4.0</a:t>
                      </a:r>
                      <a:endParaRPr lang="th-TH" sz="1400"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7800" indent="-177800">
                        <a:buFont typeface="Arial" panose="020B0604020202020204" pitchFamily="34" charset="0"/>
                        <a:buChar char="•"/>
                      </a:pPr>
                      <a:r>
                        <a:rPr lang="th-TH" sz="1400"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ผลการประเมินส่วนราชการตามเกณฑ์ </a:t>
                      </a:r>
                      <a:r>
                        <a:rPr lang="en-US" sz="1400"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PMQA 4.0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00894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400"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2.2 </a:t>
                      </a:r>
                      <a:r>
                        <a:rPr lang="th-TH" sz="1400"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การประเมินผลสัมฤทธิ์ของการปฏิบัติราชการของส่วนราชการ จังหวัด และองค์การมหาชน โดยปรับระบบการประเมินผลสัมฤทธิ์การปฏิบัติราชการเพื่อการพัฒนาหน่วยงาน (</a:t>
                      </a:r>
                      <a:r>
                        <a:rPr lang="en-US" sz="1400"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enable) </a:t>
                      </a:r>
                      <a:r>
                        <a:rPr lang="th-TH" sz="1400"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ควบคู่กับการประเมินผลการปฏิบัติงาน (</a:t>
                      </a:r>
                      <a:r>
                        <a:rPr lang="en-US" sz="1400"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performance)</a:t>
                      </a:r>
                      <a:endParaRPr lang="th-TH" sz="1400"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2.2.1 </a:t>
                      </a:r>
                      <a:r>
                        <a:rPr lang="th-TH" sz="1400"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การประเมินส่วนราชการ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7800" marR="0" lvl="0" indent="-1778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th-TH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ผลการประเมินส่วนราชการตามตัวชี้วัด </a:t>
                      </a: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e-Service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4954619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475B576A-FD87-44AD-ABE4-0144FED43A15}"/>
              </a:ext>
            </a:extLst>
          </p:cNvPr>
          <p:cNvSpPr txBox="1"/>
          <p:nvPr/>
        </p:nvSpPr>
        <p:spPr>
          <a:xfrm>
            <a:off x="2067540" y="-35468"/>
            <a:ext cx="83907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 defTabSz="844083" fontAlgn="base">
              <a:spcBef>
                <a:spcPct val="0"/>
              </a:spcBef>
              <a:spcAft>
                <a:spcPct val="0"/>
              </a:spcAft>
              <a:defRPr sz="2800" b="1"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</a:lstStyle>
          <a:p>
            <a:pPr marL="0" marR="0" lvl="0" indent="0" algn="l" defTabSz="84408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200" b="1" i="0" u="none" strike="noStrike" kern="1200" cap="none" spc="0" normalizeH="0" baseline="0" noProof="0" dirty="0">
                <a:ln>
                  <a:noFill/>
                </a:ln>
                <a:solidFill>
                  <a:srgbClr val="000096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ตัวอย่าง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96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: </a:t>
            </a:r>
            <a:r>
              <a:rPr kumimoji="0" lang="th-TH" sz="2200" b="1" i="0" u="none" strike="noStrike" kern="1200" cap="none" spc="0" normalizeH="0" baseline="0" noProof="0" dirty="0">
                <a:ln>
                  <a:noFill/>
                </a:ln>
                <a:solidFill>
                  <a:srgbClr val="000096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การวิเคราะห์รายชื่อชุดข้อมูลตามประเด็นการดำเนินงาน</a:t>
            </a:r>
          </a:p>
          <a:p>
            <a:pPr marL="0" marR="0" lvl="0" indent="0" algn="l" defTabSz="84408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200" b="1" i="0" u="none" strike="noStrike" kern="1200" cap="none" spc="0" normalizeH="0" baseline="0" noProof="0" dirty="0">
                <a:ln>
                  <a:noFill/>
                </a:ln>
                <a:solidFill>
                  <a:srgbClr val="000096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ประจำปีงบประมาณ พ.ศ.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96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2565</a:t>
            </a:r>
            <a:r>
              <a:rPr kumimoji="0" lang="th-TH" sz="2200" b="1" i="0" u="none" strike="noStrike" kern="1200" cap="none" spc="0" normalizeH="0" baseline="0" noProof="0" dirty="0">
                <a:ln>
                  <a:noFill/>
                </a:ln>
                <a:solidFill>
                  <a:srgbClr val="000096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สำนักงาน ก.พ.ร.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D75669-4B40-4C0E-A221-1D9A01EE60F8}"/>
              </a:ext>
            </a:extLst>
          </p:cNvPr>
          <p:cNvSpPr txBox="1"/>
          <p:nvPr/>
        </p:nvSpPr>
        <p:spPr>
          <a:xfrm>
            <a:off x="8770267" y="149196"/>
            <a:ext cx="2070715" cy="369332"/>
          </a:xfrm>
          <a:prstGeom prst="rect">
            <a:avLst/>
          </a:prstGeom>
          <a:solidFill>
            <a:srgbClr val="0000FF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ตัวอย่าง </a:t>
            </a: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template</a:t>
            </a:r>
            <a:r>
              <a:rPr kumimoji="0" lang="th-TH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1</a:t>
            </a:r>
            <a:endParaRPr kumimoji="0" lang="th-TH" alt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A33282C-2C3D-4A14-ACF2-0268848391AF}"/>
              </a:ext>
            </a:extLst>
          </p:cNvPr>
          <p:cNvSpPr txBox="1"/>
          <p:nvPr/>
        </p:nvSpPr>
        <p:spPr>
          <a:xfrm>
            <a:off x="257787" y="820426"/>
            <a:ext cx="999655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Focus Area </a:t>
            </a:r>
            <a:r>
              <a:rPr kumimoji="0" lang="th-TH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ที่เกี่ยวข้อง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_____</a:t>
            </a:r>
            <a:r>
              <a:rPr kumimoji="0" lang="th-TH" sz="1800" b="0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ด้านการบริหารจัดการภาครัฐ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_________________________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th-TH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ประเด็นการดำเนินงานภายใต้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Focus Area__</a:t>
            </a: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__</a:t>
            </a:r>
            <a:r>
              <a:rPr kumimoji="0" lang="th-TH" sz="1800" b="1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  <a:r>
              <a:rPr kumimoji="0" lang="th-TH" sz="1800" b="0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การขับเคลื่อน </a:t>
            </a:r>
            <a:r>
              <a:rPr kumimoji="0" lang="en-US" sz="1800" b="0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e-Service </a:t>
            </a:r>
            <a:r>
              <a:rPr kumimoji="0" lang="th-TH" sz="1800" b="0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ในภาครัฐ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______</a:t>
            </a:r>
            <a:endParaRPr kumimoji="0" lang="th-TH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th-TH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เป้าหมายการนำชุดข้อมูลไปใช้ประโยชน์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_______</a:t>
            </a:r>
            <a:r>
              <a:rPr kumimoji="0" lang="th-TH" sz="1800" b="0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นำไปวางแผนการดำเนินงานเพื่อขับเคลื่อนเป้าหมายการเป็นรัฐบาลดิจิทัล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_____________________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th-TH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หน่วยงานที่คาดว่าจะนำชุดข้อมูลไปใช้ประโยชน์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__</a:t>
            </a:r>
            <a:r>
              <a:rPr kumimoji="0" lang="en-US" sz="1800" b="0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(1) </a:t>
            </a:r>
            <a:r>
              <a:rPr kumimoji="0" lang="th-TH" sz="1800" b="0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สำนักงาน ก.พ.ร.</a:t>
            </a:r>
            <a:r>
              <a:rPr kumimoji="0" lang="en-US" sz="1800" b="0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 (2) </a:t>
            </a:r>
            <a:r>
              <a:rPr kumimoji="0" lang="th-TH" sz="1800" b="0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สำนักงานพัฒนารัฐบาลดิจิทัล (องค์การมหาชน)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______________________</a:t>
            </a: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7" name="TextBox 10">
            <a:extLst>
              <a:ext uri="{FF2B5EF4-FFF2-40B4-BE49-F238E27FC236}">
                <a16:creationId xmlns:a16="http://schemas.microsoft.com/office/drawing/2014/main" id="{ED021754-0F90-405B-A446-7DFDD48A6C42}"/>
              </a:ext>
            </a:extLst>
          </p:cNvPr>
          <p:cNvSpPr txBox="1"/>
          <p:nvPr/>
        </p:nvSpPr>
        <p:spPr>
          <a:xfrm>
            <a:off x="89822" y="149196"/>
            <a:ext cx="1849815" cy="40011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เป้าหมายขั้นต้น (50)</a:t>
            </a:r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A2EE851E-8644-4D37-A66D-7DCD23851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34600" y="6492875"/>
            <a:ext cx="20574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BBE29-2DE4-4F9A-B5A5-2B2B7470814A}" type="slidenum">
              <a:rPr kumimoji="0" lang="th-TH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th-TH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5934447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75B576A-FD87-44AD-ABE4-0144FED43A15}"/>
              </a:ext>
            </a:extLst>
          </p:cNvPr>
          <p:cNvSpPr txBox="1"/>
          <p:nvPr/>
        </p:nvSpPr>
        <p:spPr>
          <a:xfrm>
            <a:off x="2105058" y="1323"/>
            <a:ext cx="67249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 defTabSz="844083" fontAlgn="base">
              <a:spcBef>
                <a:spcPct val="0"/>
              </a:spcBef>
              <a:spcAft>
                <a:spcPct val="0"/>
              </a:spcAft>
              <a:defRPr sz="2800" b="1"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</a:lstStyle>
          <a:p>
            <a:pPr marL="0" marR="0" lvl="0" indent="0" algn="l" defTabSz="84408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แบบฟอร์ม การจัดทำคำอธิบายข้อมูลตามรายชื่อชุดข้อมูลตามประเด็นการดำเนินงาน</a:t>
            </a:r>
          </a:p>
          <a:p>
            <a:pPr marL="0" marR="0" lvl="0" indent="0" algn="l" defTabSz="84408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ประจำปีงบประมาณ พ.ศ.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2565</a:t>
            </a:r>
            <a:r>
              <a:rPr kumimoji="0" lang="th-TH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กรม.... กระทรวง....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D75669-4B40-4C0E-A221-1D9A01EE60F8}"/>
              </a:ext>
            </a:extLst>
          </p:cNvPr>
          <p:cNvSpPr txBox="1"/>
          <p:nvPr/>
        </p:nvSpPr>
        <p:spPr>
          <a:xfrm>
            <a:off x="9036549" y="195362"/>
            <a:ext cx="1950641" cy="369332"/>
          </a:xfrm>
          <a:prstGeom prst="rect">
            <a:avLst/>
          </a:prstGeom>
          <a:solidFill>
            <a:srgbClr val="0000FF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ตัวอย่าง 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template 2</a:t>
            </a:r>
            <a:endParaRPr kumimoji="0" lang="th-TH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pic>
        <p:nvPicPr>
          <p:cNvPr id="8" name="Picture 2" descr="แบบฟอร์มใบลา">
            <a:extLst>
              <a:ext uri="{FF2B5EF4-FFF2-40B4-BE49-F238E27FC236}">
                <a16:creationId xmlns:a16="http://schemas.microsoft.com/office/drawing/2014/main" id="{F6E5598B-C686-40B8-82BE-FF02E195BA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97054">
            <a:off x="165728" y="857682"/>
            <a:ext cx="833105" cy="833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สี่เหลี่ยมผืนผ้า 9">
            <a:extLst>
              <a:ext uri="{FF2B5EF4-FFF2-40B4-BE49-F238E27FC236}">
                <a16:creationId xmlns:a16="http://schemas.microsoft.com/office/drawing/2014/main" id="{21ED2141-6CF6-4DD0-97C6-8A73A35A0E44}"/>
              </a:ext>
            </a:extLst>
          </p:cNvPr>
          <p:cNvSpPr/>
          <p:nvPr/>
        </p:nvSpPr>
        <p:spPr>
          <a:xfrm>
            <a:off x="984917" y="1089846"/>
            <a:ext cx="74663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sng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ตัวอย่าง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Template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ที่ใช้ในการจัดทำ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คำอธิบายชุดข้อมูล (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metadata)</a:t>
            </a:r>
            <a:endParaRPr kumimoji="0" lang="th-TH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1F4C26-1A40-40AF-B841-56CC30683C56}"/>
              </a:ext>
            </a:extLst>
          </p:cNvPr>
          <p:cNvSpPr txBox="1"/>
          <p:nvPr/>
        </p:nvSpPr>
        <p:spPr>
          <a:xfrm>
            <a:off x="13447" y="149196"/>
            <a:ext cx="2105058" cy="40011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เป้าหมายขั้นมาตรฐาน (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75</a:t>
            </a:r>
            <a:r>
              <a:rPr kumimoji="0" lang="th-TH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)</a:t>
            </a:r>
          </a:p>
        </p:txBody>
      </p:sp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796BADF3-8D77-44F1-A69E-626E079F4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34600" y="6492875"/>
            <a:ext cx="20574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BBE29-2DE4-4F9A-B5A5-2B2B7470814A}" type="slidenum">
              <a:rPr kumimoji="0" lang="th-TH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th-TH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B0B713B-1B67-4468-B8E1-BB780948BD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522" y="1807715"/>
            <a:ext cx="12058482" cy="4391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339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มายเลขสไลด์ 1">
            <a:extLst>
              <a:ext uri="{FF2B5EF4-FFF2-40B4-BE49-F238E27FC236}">
                <a16:creationId xmlns:a16="http://schemas.microsoft.com/office/drawing/2014/main" id="{E853AF09-BB5A-434F-9A7F-196F4D3CB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D103AA-8845-4AAA-8DCD-945F174AEA28}" type="slidenum">
              <a:rPr kumimoji="0" lang="th-TH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th-TH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3" name="Table 17">
            <a:extLst>
              <a:ext uri="{FF2B5EF4-FFF2-40B4-BE49-F238E27FC236}">
                <a16:creationId xmlns:a16="http://schemas.microsoft.com/office/drawing/2014/main" id="{8AA42BAC-FE52-409D-A212-4D6BAEC6364C}"/>
              </a:ext>
            </a:extLst>
          </p:cNvPr>
          <p:cNvGraphicFramePr>
            <a:graphicFrameLocks noGrp="1"/>
          </p:cNvGraphicFramePr>
          <p:nvPr/>
        </p:nvGraphicFramePr>
        <p:xfrm>
          <a:off x="0" y="907757"/>
          <a:ext cx="12191999" cy="559629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60500">
                  <a:extLst>
                    <a:ext uri="{9D8B030D-6E8A-4147-A177-3AD203B41FA5}">
                      <a16:colId xmlns:a16="http://schemas.microsoft.com/office/drawing/2014/main" val="3391206786"/>
                    </a:ext>
                  </a:extLst>
                </a:gridCol>
                <a:gridCol w="1278239">
                  <a:extLst>
                    <a:ext uri="{9D8B030D-6E8A-4147-A177-3AD203B41FA5}">
                      <a16:colId xmlns:a16="http://schemas.microsoft.com/office/drawing/2014/main" val="665776263"/>
                    </a:ext>
                  </a:extLst>
                </a:gridCol>
                <a:gridCol w="1808723">
                  <a:extLst>
                    <a:ext uri="{9D8B030D-6E8A-4147-A177-3AD203B41FA5}">
                      <a16:colId xmlns:a16="http://schemas.microsoft.com/office/drawing/2014/main" val="3662600646"/>
                    </a:ext>
                  </a:extLst>
                </a:gridCol>
                <a:gridCol w="2321538">
                  <a:extLst>
                    <a:ext uri="{9D8B030D-6E8A-4147-A177-3AD203B41FA5}">
                      <a16:colId xmlns:a16="http://schemas.microsoft.com/office/drawing/2014/main" val="2873723577"/>
                    </a:ext>
                  </a:extLst>
                </a:gridCol>
                <a:gridCol w="1790700">
                  <a:extLst>
                    <a:ext uri="{9D8B030D-6E8A-4147-A177-3AD203B41FA5}">
                      <a16:colId xmlns:a16="http://schemas.microsoft.com/office/drawing/2014/main" val="1807393720"/>
                    </a:ext>
                  </a:extLst>
                </a:gridCol>
                <a:gridCol w="1879600">
                  <a:extLst>
                    <a:ext uri="{9D8B030D-6E8A-4147-A177-3AD203B41FA5}">
                      <a16:colId xmlns:a16="http://schemas.microsoft.com/office/drawing/2014/main" val="2161025945"/>
                    </a:ext>
                  </a:extLst>
                </a:gridCol>
                <a:gridCol w="2552699">
                  <a:extLst>
                    <a:ext uri="{9D8B030D-6E8A-4147-A177-3AD203B41FA5}">
                      <a16:colId xmlns:a16="http://schemas.microsoft.com/office/drawing/2014/main" val="1501484557"/>
                    </a:ext>
                  </a:extLst>
                </a:gridCol>
              </a:tblGrid>
              <a:tr h="360309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9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No</a:t>
                      </a:r>
                      <a:r>
                        <a:rPr lang="th-TH" sz="19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endParaRPr lang="en-US" sz="1900" b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746" marR="68746" marT="34373" marB="34373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19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ชื่อรายการไทย</a:t>
                      </a:r>
                      <a:endParaRPr lang="en-US" sz="1900" b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746" marR="68746" marT="34373" marB="34373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19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ชื่อทางเทคนิค</a:t>
                      </a:r>
                      <a:endParaRPr lang="en-US" sz="1900" b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746" marR="68746" marT="34373" marB="34373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19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คำอธิบาย</a:t>
                      </a:r>
                      <a:endParaRPr lang="en-US" sz="1900" b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746" marR="68746" marT="34373" marB="34373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19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ตัวเลือก / รูปแบบ</a:t>
                      </a:r>
                      <a:endParaRPr lang="en-US" sz="1900" b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746" marR="68746" marT="34373" marB="34373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19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ตัวอย่าง</a:t>
                      </a:r>
                      <a:endParaRPr lang="en-US" sz="1900" b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746" marR="68746" marT="34373" marB="34373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9999837"/>
                  </a:ext>
                </a:extLst>
              </a:tr>
              <a:tr h="29193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19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ข้อมูลระเบียน</a:t>
                      </a:r>
                      <a:endParaRPr lang="en-US" sz="1900" b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45495" marR="454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19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ข้อมูลสถิติ</a:t>
                      </a:r>
                      <a:endParaRPr lang="en-US" sz="1900" b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45495" marR="45495" marT="0" marB="0"/>
                </a:tc>
                <a:extLst>
                  <a:ext uri="{0D108BD9-81ED-4DB2-BD59-A6C34878D82A}">
                    <a16:rowId xmlns:a16="http://schemas.microsoft.com/office/drawing/2014/main" val="969882874"/>
                  </a:ext>
                </a:extLst>
              </a:tr>
              <a:tr h="29193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9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  <a:endParaRPr lang="en-US" sz="1900" b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45495" marR="4549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19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ประเภทข้อมูล</a:t>
                      </a:r>
                      <a:endParaRPr lang="en-US" sz="1900" b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45495" marR="4549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900" b="0" err="1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data_type</a:t>
                      </a:r>
                      <a:endParaRPr lang="en-US" sz="1900" b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45495" marR="4549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19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ชุดข้อมูลนี้เป็นข้อมูลประเภทใด </a:t>
                      </a:r>
                      <a:endParaRPr lang="en-US" sz="1900" b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45495" marR="4549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19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ดูรายละเอียด “คำอธิบาย”</a:t>
                      </a:r>
                      <a:endParaRPr lang="en-US" sz="1900" b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45495" marR="4549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19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ข้อมูลระเบียน</a:t>
                      </a:r>
                      <a:endParaRPr lang="en-US" sz="1900" b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45495" marR="4549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19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ข้อมูลสถิติ</a:t>
                      </a:r>
                      <a:endParaRPr lang="en-US" sz="1900" b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45495" marR="45495" marT="0" marB="0"/>
                </a:tc>
                <a:extLst>
                  <a:ext uri="{0D108BD9-81ED-4DB2-BD59-A6C34878D82A}">
                    <a16:rowId xmlns:a16="http://schemas.microsoft.com/office/drawing/2014/main" val="853122348"/>
                  </a:ext>
                </a:extLst>
              </a:tr>
              <a:tr h="54571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9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  <a:endParaRPr lang="en-US" sz="1900" b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45495" marR="4549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19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ชื่อชุดข้อมูล </a:t>
                      </a:r>
                      <a:endParaRPr lang="en-US" sz="1900" b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45495" marR="4549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9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title </a:t>
                      </a:r>
                      <a:endParaRPr lang="en-US" sz="1900" b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45495" marR="4549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19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ชื่อของชุดข้อมูลที่กำหนดโดยองค์กรที่รับผิดชอบข้อมูล</a:t>
                      </a:r>
                      <a:endParaRPr lang="en-US" sz="1900" b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45495" marR="4549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9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Text</a:t>
                      </a:r>
                      <a:endParaRPr lang="en-US" sz="1900" b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45495" marR="4549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19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รายได้จากการท่องเที่ยว </a:t>
                      </a:r>
                      <a:endParaRPr lang="en-US" sz="1900" b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45495" marR="4549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19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จำนวนกำลังแรงงานรวม</a:t>
                      </a:r>
                      <a:endParaRPr lang="en-US" sz="1900" b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45495" marR="45495" marT="0" marB="0"/>
                </a:tc>
                <a:extLst>
                  <a:ext uri="{0D108BD9-81ED-4DB2-BD59-A6C34878D82A}">
                    <a16:rowId xmlns:a16="http://schemas.microsoft.com/office/drawing/2014/main" val="4048959964"/>
                  </a:ext>
                </a:extLst>
              </a:tr>
              <a:tr h="54571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9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</a:t>
                      </a:r>
                      <a:endParaRPr lang="en-US" sz="1900" b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45495" marR="4549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19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องค์กร</a:t>
                      </a:r>
                      <a:endParaRPr lang="en-US" sz="1900" b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45495" marR="4549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900" b="0" err="1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owner_org</a:t>
                      </a:r>
                      <a:endParaRPr lang="en-US" sz="1900" b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45495" marR="4549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19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ชื่อองค์กรที่รับผิดชอบข้อมูล</a:t>
                      </a:r>
                      <a:endParaRPr lang="en-US" sz="1900" b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45495" marR="4549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9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Text</a:t>
                      </a:r>
                      <a:endParaRPr lang="en-US" sz="1900" b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45495" marR="4549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19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สำนักงานปลัดกระทรวงการท่องเที่ยวและกีฬา</a:t>
                      </a:r>
                      <a:endParaRPr lang="en-US" sz="1900" b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45495" marR="4549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19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สำนักงานสถิติแห่งชาติ</a:t>
                      </a:r>
                      <a:endParaRPr lang="en-US" sz="1900" b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45495" marR="45495" marT="0" marB="0"/>
                </a:tc>
                <a:extLst>
                  <a:ext uri="{0D108BD9-81ED-4DB2-BD59-A6C34878D82A}">
                    <a16:rowId xmlns:a16="http://schemas.microsoft.com/office/drawing/2014/main" val="704562626"/>
                  </a:ext>
                </a:extLst>
              </a:tr>
              <a:tr h="54571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9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</a:t>
                      </a:r>
                      <a:endParaRPr lang="en-US" sz="1900" b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45495" marR="4549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19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ชื่อผู้ติดต่อ</a:t>
                      </a:r>
                      <a:endParaRPr lang="en-US" sz="1900" b="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19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endParaRPr lang="en-US" sz="1900" b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45495" marR="4549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9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maintainer</a:t>
                      </a:r>
                      <a:endParaRPr lang="en-US" sz="1900" b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45495" marR="4549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19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ชื่อกอง สำนัก หรือ ฝ่ายที่ได้รับการมอบหมายให้รับผิดชอบข้อมูล</a:t>
                      </a:r>
                      <a:endParaRPr lang="en-US" sz="1900" b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45495" marR="4549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9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Text</a:t>
                      </a:r>
                      <a:endParaRPr lang="en-US" sz="1900" b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45495" marR="4549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19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กลุ่มสารสนเทศด้านเศรษฐกิจ </a:t>
                      </a:r>
                      <a:endParaRPr lang="en-US" sz="1900" b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45495" marR="4549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19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กองสถิติสังคม</a:t>
                      </a:r>
                      <a:endParaRPr lang="en-US" sz="1900" b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45495" marR="45495" marT="0" marB="0"/>
                </a:tc>
                <a:extLst>
                  <a:ext uri="{0D108BD9-81ED-4DB2-BD59-A6C34878D82A}">
                    <a16:rowId xmlns:a16="http://schemas.microsoft.com/office/drawing/2014/main" val="1316981402"/>
                  </a:ext>
                </a:extLst>
              </a:tr>
              <a:tr h="54571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9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</a:t>
                      </a:r>
                      <a:endParaRPr lang="en-US" sz="1900" b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45495" marR="4549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19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อีเมลผู้ติดต่อ</a:t>
                      </a:r>
                      <a:endParaRPr lang="en-US" sz="1900" b="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19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endParaRPr lang="en-US" sz="1900" b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45495" marR="45495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0" err="1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maintainer_email</a:t>
                      </a:r>
                      <a:endParaRPr lang="en-US" sz="1900" b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45495" marR="4549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19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อีเมลกอง สำนัก หรือ ฝ่ายที่ได้รับการมอบหมายให้รับผิดชอบข้อมูล</a:t>
                      </a:r>
                      <a:endParaRPr lang="en-US" sz="1900" b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45495" marR="4549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9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Email address</a:t>
                      </a:r>
                      <a:endParaRPr lang="en-US" sz="1900" b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45495" marR="4549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900" b="0" err="1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policy@mots</a:t>
                      </a:r>
                      <a:r>
                        <a:rPr lang="th-TH" sz="19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en-US" sz="19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go</a:t>
                      </a:r>
                      <a:r>
                        <a:rPr lang="th-TH" sz="19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en-US" sz="1900" b="0" err="1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th</a:t>
                      </a:r>
                      <a:endParaRPr lang="en-US" sz="1900" b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45495" marR="4549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900" b="0" err="1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slaborfs@nso</a:t>
                      </a:r>
                      <a:r>
                        <a:rPr lang="th-TH" sz="19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en-US" sz="19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go</a:t>
                      </a:r>
                      <a:r>
                        <a:rPr lang="th-TH" sz="19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en-US" sz="1900" b="0" err="1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th</a:t>
                      </a:r>
                      <a:endParaRPr lang="en-US" sz="1900" b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45495" marR="45495" marT="0" marB="0"/>
                </a:tc>
                <a:extLst>
                  <a:ext uri="{0D108BD9-81ED-4DB2-BD59-A6C34878D82A}">
                    <a16:rowId xmlns:a16="http://schemas.microsoft.com/office/drawing/2014/main" val="2419024331"/>
                  </a:ext>
                </a:extLst>
              </a:tr>
              <a:tr h="54571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9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</a:t>
                      </a:r>
                      <a:endParaRPr lang="en-US" sz="1900" b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45495" marR="4549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19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คำสำคัญ</a:t>
                      </a:r>
                      <a:endParaRPr lang="en-US" sz="1900" b="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9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endParaRPr lang="en-US" sz="1900" b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45495" marR="4549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900" b="0" err="1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tag_string</a:t>
                      </a:r>
                      <a:r>
                        <a:rPr lang="en-US" sz="19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endParaRPr lang="en-US" sz="1900" b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45495" marR="4549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19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หัวข้อ คำ วลี หรือแท็ก (</a:t>
                      </a:r>
                      <a:r>
                        <a:rPr lang="en-US" sz="19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tag</a:t>
                      </a:r>
                      <a:r>
                        <a:rPr lang="th-TH" sz="19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) ที่ใช้ระบุคำสำคัญในชุดข้อมูล</a:t>
                      </a:r>
                      <a:endParaRPr lang="en-US" sz="1900" b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45495" marR="4549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9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Text</a:t>
                      </a:r>
                      <a:r>
                        <a:rPr lang="th-TH" sz="19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แยกแต่ละ </a:t>
                      </a:r>
                      <a:r>
                        <a:rPr lang="en-US" sz="19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keywords </a:t>
                      </a:r>
                      <a:r>
                        <a:rPr lang="th-TH" sz="19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ด้วย “</a:t>
                      </a:r>
                      <a:r>
                        <a:rPr lang="en-US" sz="19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,</a:t>
                      </a:r>
                      <a:r>
                        <a:rPr lang="th-TH" sz="19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”(</a:t>
                      </a:r>
                      <a:r>
                        <a:rPr lang="en-US" sz="19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comma</a:t>
                      </a:r>
                      <a:r>
                        <a:rPr lang="th-TH" sz="19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)</a:t>
                      </a:r>
                      <a:endParaRPr lang="en-US" sz="1900" b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45495" marR="4549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19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รายได้, ท่องเที่ยว, จังหวัด</a:t>
                      </a:r>
                      <a:endParaRPr lang="en-US" sz="1900" b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45495" marR="4549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19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แรงงาน, กำลังแรงงาน</a:t>
                      </a:r>
                      <a:endParaRPr lang="en-US" sz="1900" b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45495" marR="45495" marT="0" marB="0"/>
                </a:tc>
                <a:extLst>
                  <a:ext uri="{0D108BD9-81ED-4DB2-BD59-A6C34878D82A}">
                    <a16:rowId xmlns:a16="http://schemas.microsoft.com/office/drawing/2014/main" val="2093566930"/>
                  </a:ext>
                </a:extLst>
              </a:tr>
              <a:tr h="136427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9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</a:t>
                      </a:r>
                      <a:endParaRPr lang="en-US" sz="1900" b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45495" marR="4549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19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รายละเอียด</a:t>
                      </a:r>
                      <a:endParaRPr lang="en-US" sz="1900" b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45495" marR="4549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9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notes </a:t>
                      </a:r>
                      <a:endParaRPr lang="en-US" sz="1900" b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45495" marR="4549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19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คำอธิบายรายละเอียดที่สำคัญของชุดข้อมูลอย่างสั้น เช่น </a:t>
                      </a:r>
                      <a:br>
                        <a:rPr lang="th-TH" sz="19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9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คำนิยาม ชุดข้อมูลเกี่ยวกับอะไร มีวิธีการจัดเก็บแบบใด กลุ่มเป้าหมายผู้ใช้งานข้อมูลเป็นใคร</a:t>
                      </a:r>
                      <a:endParaRPr lang="en-US" sz="1900" b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45495" marR="4549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9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Text</a:t>
                      </a:r>
                      <a:endParaRPr lang="en-US" sz="1900" b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45495" marR="4549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19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รายได้จากการท่องเที่ยว จำแนกรายจังหวัด</a:t>
                      </a:r>
                      <a:endParaRPr lang="en-US" sz="1900" b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45495" marR="4549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19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กําลังแรงงานรวม หมายถึง บุคคลทุกคนที่มี อายุ </a:t>
                      </a:r>
                      <a:r>
                        <a:rPr lang="en-US" sz="19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15</a:t>
                      </a:r>
                      <a:r>
                        <a:rPr lang="th-TH" sz="19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ปีขึ้นไป ในสัปดาห์แห่งการสํารวจเป็นผู้อยู่ในกําลังแรงงานปัจจุบัน และเป็นผู้ถูกจัดจําแนกอยู่ในประเภทกําลังแรงงานที่รอฤดูกาล</a:t>
                      </a:r>
                      <a:endParaRPr lang="en-US" sz="1900" b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45495" marR="45495" marT="0" marB="0"/>
                </a:tc>
                <a:extLst>
                  <a:ext uri="{0D108BD9-81ED-4DB2-BD59-A6C34878D82A}">
                    <a16:rowId xmlns:a16="http://schemas.microsoft.com/office/drawing/2014/main" val="4161128161"/>
                  </a:ext>
                </a:extLst>
              </a:tr>
            </a:tbl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DEBFE8D1-FE46-4E98-9AB3-619B30F2AF10}"/>
              </a:ext>
            </a:extLst>
          </p:cNvPr>
          <p:cNvSpPr txBox="1">
            <a:spLocks/>
          </p:cNvSpPr>
          <p:nvPr/>
        </p:nvSpPr>
        <p:spPr>
          <a:xfrm>
            <a:off x="2082799" y="149196"/>
            <a:ext cx="8026400" cy="874713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000096"/>
                </a:solidFill>
                <a:effectLst/>
                <a:uLnTx/>
                <a:uFillTx/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rPr>
              <a:t>รายละเอียด 14 คำอธิบาย (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96"/>
                </a:solidFill>
                <a:effectLst/>
                <a:uLnTx/>
                <a:uFillTx/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rPr>
              <a:t>Metadata) 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000096"/>
                </a:solidFill>
                <a:effectLst/>
                <a:uLnTx/>
                <a:uFillTx/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rPr>
              <a:t>ข้อมูลส่วนหลัก (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96"/>
                </a:solidFill>
                <a:effectLst/>
                <a:uLnTx/>
                <a:uFillTx/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rPr>
              <a:t>Mandatory) 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000096"/>
                </a:solidFill>
                <a:effectLst/>
                <a:uLnTx/>
                <a:uFillTx/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rPr>
              <a:t>สำหรับชุดข้อมูลภาครัฐ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96"/>
              </a:solidFill>
              <a:effectLst/>
              <a:uLnTx/>
              <a:uFillTx/>
              <a:latin typeface="TH SarabunPSK" panose="020B0500040200020003" pitchFamily="34" charset="-34"/>
              <a:ea typeface="+mj-ea"/>
              <a:cs typeface="TH SarabunPSK" panose="020B0500040200020003" pitchFamily="34" charset="-3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1F4C26-1A40-40AF-B841-56CC30683C56}"/>
              </a:ext>
            </a:extLst>
          </p:cNvPr>
          <p:cNvSpPr txBox="1"/>
          <p:nvPr/>
        </p:nvSpPr>
        <p:spPr>
          <a:xfrm>
            <a:off x="13447" y="149196"/>
            <a:ext cx="2105058" cy="400110"/>
          </a:xfrm>
          <a:prstGeom prst="rect">
            <a:avLst/>
          </a:prstGeom>
          <a:solidFill>
            <a:srgbClr val="FFC000">
              <a:lumMod val="60000"/>
              <a:lumOff val="40000"/>
            </a:srgbClr>
          </a:solidFill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เป้าหมายขั้นมาตรฐาน (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75</a:t>
            </a:r>
            <a:r>
              <a:rPr kumimoji="0" lang="th-TH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0471707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มายเลขสไลด์ 1">
            <a:extLst>
              <a:ext uri="{FF2B5EF4-FFF2-40B4-BE49-F238E27FC236}">
                <a16:creationId xmlns:a16="http://schemas.microsoft.com/office/drawing/2014/main" id="{E853AF09-BB5A-434F-9A7F-196F4D3CB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D103AA-8845-4AAA-8DCD-945F174AEA28}" type="slidenum">
              <a:rPr kumimoji="0" lang="th-TH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th-TH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73584B99-17B0-4A5D-AE86-C0299DDAE045}"/>
              </a:ext>
            </a:extLst>
          </p:cNvPr>
          <p:cNvGraphicFramePr>
            <a:graphicFrameLocks noGrp="1"/>
          </p:cNvGraphicFramePr>
          <p:nvPr/>
        </p:nvGraphicFramePr>
        <p:xfrm>
          <a:off x="0" y="889634"/>
          <a:ext cx="12192000" cy="534162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96900">
                  <a:extLst>
                    <a:ext uri="{9D8B030D-6E8A-4147-A177-3AD203B41FA5}">
                      <a16:colId xmlns:a16="http://schemas.microsoft.com/office/drawing/2014/main" val="3391206786"/>
                    </a:ext>
                  </a:extLst>
                </a:gridCol>
                <a:gridCol w="1320800">
                  <a:extLst>
                    <a:ext uri="{9D8B030D-6E8A-4147-A177-3AD203B41FA5}">
                      <a16:colId xmlns:a16="http://schemas.microsoft.com/office/drawing/2014/main" val="665776263"/>
                    </a:ext>
                  </a:extLst>
                </a:gridCol>
                <a:gridCol w="1451665">
                  <a:extLst>
                    <a:ext uri="{9D8B030D-6E8A-4147-A177-3AD203B41FA5}">
                      <a16:colId xmlns:a16="http://schemas.microsoft.com/office/drawing/2014/main" val="3662600646"/>
                    </a:ext>
                  </a:extLst>
                </a:gridCol>
                <a:gridCol w="3350256">
                  <a:extLst>
                    <a:ext uri="{9D8B030D-6E8A-4147-A177-3AD203B41FA5}">
                      <a16:colId xmlns:a16="http://schemas.microsoft.com/office/drawing/2014/main" val="2873723577"/>
                    </a:ext>
                  </a:extLst>
                </a:gridCol>
                <a:gridCol w="1191877">
                  <a:extLst>
                    <a:ext uri="{9D8B030D-6E8A-4147-A177-3AD203B41FA5}">
                      <a16:colId xmlns:a16="http://schemas.microsoft.com/office/drawing/2014/main" val="1807393720"/>
                    </a:ext>
                  </a:extLst>
                </a:gridCol>
                <a:gridCol w="2375223">
                  <a:extLst>
                    <a:ext uri="{9D8B030D-6E8A-4147-A177-3AD203B41FA5}">
                      <a16:colId xmlns:a16="http://schemas.microsoft.com/office/drawing/2014/main" val="2161025945"/>
                    </a:ext>
                  </a:extLst>
                </a:gridCol>
                <a:gridCol w="1905279">
                  <a:extLst>
                    <a:ext uri="{9D8B030D-6E8A-4147-A177-3AD203B41FA5}">
                      <a16:colId xmlns:a16="http://schemas.microsoft.com/office/drawing/2014/main" val="1501484557"/>
                    </a:ext>
                  </a:extLst>
                </a:gridCol>
              </a:tblGrid>
              <a:tr h="335262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9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No</a:t>
                      </a:r>
                      <a:r>
                        <a:rPr lang="th-TH" sz="19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endParaRPr lang="en-US" sz="1900" b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86109" marR="86109" marT="43054" marB="43054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19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ชื่อรายการไทย</a:t>
                      </a:r>
                      <a:endParaRPr lang="en-US" sz="1900" b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86109" marR="86109" marT="43054" marB="43054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19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ชื่อทางเทคนิค</a:t>
                      </a:r>
                      <a:endParaRPr lang="en-US" sz="1900" b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86109" marR="86109" marT="43054" marB="43054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19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คำอธิบาย</a:t>
                      </a:r>
                      <a:endParaRPr lang="en-US" sz="1900" b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86109" marR="86109" marT="43054" marB="43054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19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ตัวเลือก / รูปแบบ</a:t>
                      </a:r>
                      <a:endParaRPr lang="en-US" sz="1900" b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86109" marR="86109" marT="43054" marB="43054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19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ตัวอย่าง</a:t>
                      </a:r>
                      <a:endParaRPr lang="en-US" sz="1900" b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86109" marR="86109" marT="43054" marB="43054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9999837"/>
                  </a:ext>
                </a:extLst>
              </a:tr>
              <a:tr h="26325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19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ข้อมูลระเบียน</a:t>
                      </a:r>
                      <a:endParaRPr lang="en-US" sz="1900" b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23255" marR="2325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19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ข้อมูลสถิติ</a:t>
                      </a:r>
                      <a:endParaRPr lang="en-US" sz="1900" b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23255" marR="23255" marT="0" marB="0"/>
                </a:tc>
                <a:extLst>
                  <a:ext uri="{0D108BD9-81ED-4DB2-BD59-A6C34878D82A}">
                    <a16:rowId xmlns:a16="http://schemas.microsoft.com/office/drawing/2014/main" val="969882874"/>
                  </a:ext>
                </a:extLst>
              </a:tr>
              <a:tr h="1253771"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th-TH" sz="19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</a:t>
                      </a:r>
                      <a:endParaRPr lang="en-US" sz="1900" b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35057" marR="3505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th-TH" sz="19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วัตถุประสงค์</a:t>
                      </a:r>
                      <a:endParaRPr lang="en-US" sz="1900" b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35057" marR="3505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en-US" sz="19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objective</a:t>
                      </a:r>
                      <a:endParaRPr lang="en-US" sz="1900" b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35057" marR="3505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th-TH" sz="19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อธิบายที่มาและวัตถุประสงค์ของการจัดทำชุดข้อมูล เช่น กฎหมาย ภารกิจ โครงการตามแผนยุทธศาสตร์ และเพื่อใช้ในการวิเคราะห์หรือตอบโจทย์ในประเด็นยุทธศาสตร์ในเรื่องใดที่ผู้ใช้ต้องการ </a:t>
                      </a:r>
                      <a:endParaRPr lang="en-US" sz="1900" b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35057" marR="3505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th-TH" sz="19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ดูรายละเอียด “คำอธิบาย” </a:t>
                      </a:r>
                      <a:endParaRPr lang="en-US" sz="1900" b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35057" marR="35057" marT="0" marB="0"/>
                </a:tc>
                <a:tc>
                  <a:txBody>
                    <a:bodyPr/>
                    <a:lstStyle/>
                    <a:p>
                      <a:pPr marL="88900" indent="-88900"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th-TH" sz="19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เพื่อรายงานสถานการณ์ด้านการท่องเที่ยว </a:t>
                      </a:r>
                      <a:endParaRPr lang="en-US" sz="1900" b="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marL="88900" indent="-88900"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th-TH" sz="19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แผนพัฒนาการท่องเที่ยวแห่งชาติ ฉบับที่ </a:t>
                      </a:r>
                      <a:r>
                        <a:rPr lang="en-US" sz="19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 </a:t>
                      </a:r>
                      <a:r>
                        <a:rPr lang="th-TH" sz="19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 พ.ศ. </a:t>
                      </a:r>
                      <a:r>
                        <a:rPr lang="en-US" sz="19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2560</a:t>
                      </a:r>
                      <a:r>
                        <a:rPr lang="th-TH" sz="19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  <a:r>
                        <a:rPr lang="en-US" sz="19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2564</a:t>
                      </a:r>
                      <a:r>
                        <a:rPr lang="th-TH" sz="19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) </a:t>
                      </a:r>
                      <a:endParaRPr lang="en-US" sz="1900" b="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th-TH" sz="19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พันธกิจของ สป.กก.</a:t>
                      </a:r>
                      <a:endParaRPr lang="en-US" sz="1900" b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35057" marR="35057" marT="0" marB="0"/>
                </a:tc>
                <a:tc>
                  <a:txBody>
                    <a:bodyPr/>
                    <a:lstStyle/>
                    <a:p>
                      <a:pPr marL="88900" indent="-88900"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th-TH" sz="19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เพื่อประมาณ</a:t>
                      </a:r>
                      <a:r>
                        <a:rPr lang="th-TH" sz="1900" b="0" err="1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จํานวน</a:t>
                      </a:r>
                      <a:r>
                        <a:rPr lang="th-TH" sz="19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และลักษณะของ</a:t>
                      </a:r>
                      <a:r>
                        <a:rPr lang="th-TH" sz="1900" b="0" err="1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กําลัง</a:t>
                      </a:r>
                      <a:r>
                        <a:rPr lang="th-TH" sz="19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แรงงานภายในประเทศ </a:t>
                      </a:r>
                      <a:endParaRPr lang="en-US" sz="1900" b="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th-TH" sz="19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กฎกระทรวง </a:t>
                      </a:r>
                      <a:endParaRPr lang="en-US" sz="1900" b="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th-TH" sz="19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พันธกิจของ สสช.</a:t>
                      </a:r>
                      <a:endParaRPr lang="en-US" sz="1900" b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35057" marR="35057" marT="0" marB="0"/>
                </a:tc>
                <a:extLst>
                  <a:ext uri="{0D108BD9-81ED-4DB2-BD59-A6C34878D82A}">
                    <a16:rowId xmlns:a16="http://schemas.microsoft.com/office/drawing/2014/main" val="853122348"/>
                  </a:ext>
                </a:extLst>
              </a:tr>
              <a:tr h="1003675"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th-TH" sz="19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9.</a:t>
                      </a:r>
                      <a:r>
                        <a:rPr lang="en-US" sz="19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  <a:endParaRPr lang="en-US" sz="1900" b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35057" marR="3505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th-TH" sz="19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หน่วยความถี่ของการปรับปรุงข้อมูล</a:t>
                      </a:r>
                      <a:endParaRPr lang="en-US" sz="1900" b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35057" marR="3505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en-US" sz="1900" b="0" err="1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update_frequency_unit</a:t>
                      </a:r>
                      <a:endParaRPr lang="en-US" sz="1900" b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35057" marR="35057" marT="0" marB="0"/>
                </a:tc>
                <a:tc>
                  <a:txBody>
                    <a:bodyPr/>
                    <a:lstStyle/>
                    <a:p>
                      <a:pPr marR="18415"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th-TH" sz="19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สำหรับข้อมูลทั่วไป : ความถี่ ที่ข้อมูลในระบบคลังข้อมูลถูก</a:t>
                      </a:r>
                      <a:r>
                        <a:rPr lang="th-TH" sz="1900" b="0" spc="-1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ปรับปรุง/เพิ่ม หรือเปลี่ยนแปลง</a:t>
                      </a:r>
                      <a:endParaRPr lang="en-US" sz="1900" b="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marR="18415"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th-TH" sz="19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สำหรับข้อมูลสถิติ : ความถี่</a:t>
                      </a:r>
                      <a:br>
                        <a:rPr lang="th-TH" sz="19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9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ในการเผยแพร่ข้อมูลสู่ผู้ใช้ข้อมูล</a:t>
                      </a:r>
                      <a:endParaRPr lang="en-US" sz="1900" b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35057" marR="3505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th-TH" sz="19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ดูรายละเอียด “คำอธิบาย”</a:t>
                      </a:r>
                      <a:endParaRPr lang="en-US" sz="1900" b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35057" marR="3505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th-TH" sz="19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รายปี </a:t>
                      </a:r>
                      <a:endParaRPr lang="en-US" sz="1900" b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35057" marR="3505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th-TH" sz="19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รายเดือน</a:t>
                      </a:r>
                      <a:endParaRPr lang="en-US" sz="1900" b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35057" marR="35057" marT="0" marB="0"/>
                </a:tc>
                <a:extLst>
                  <a:ext uri="{0D108BD9-81ED-4DB2-BD59-A6C34878D82A}">
                    <a16:rowId xmlns:a16="http://schemas.microsoft.com/office/drawing/2014/main" val="4048959964"/>
                  </a:ext>
                </a:extLst>
              </a:tr>
              <a:tr h="1003675"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en-US" sz="19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</a:t>
                      </a:r>
                      <a:r>
                        <a:rPr lang="th-TH" sz="19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en-US" sz="19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  <a:endParaRPr lang="en-US" sz="1900" b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35057" marR="3505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th-TH" sz="19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ค่าความถี่ของการปรับปรุงข้อมูล</a:t>
                      </a:r>
                      <a:endParaRPr lang="en-US" sz="1900" b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35057" marR="3505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en-US" sz="1900" b="0" err="1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update_frequency</a:t>
                      </a:r>
                      <a:r>
                        <a:rPr lang="en-US" sz="19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_ interval</a:t>
                      </a:r>
                      <a:endParaRPr lang="en-US" sz="1900" b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35057" marR="35057" marT="0" marB="0"/>
                </a:tc>
                <a:tc>
                  <a:txBody>
                    <a:bodyPr/>
                    <a:lstStyle/>
                    <a:p>
                      <a:pPr marR="201295"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th-TH" sz="19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ใช้คุณสมบัตินี้ประกอบกับหน่วยความถี่ในการอัพเดทข้อมูล ตัวอย่างเช่น ถ้าชุดข้อมูลมีการอัพเดททุก ๆ 2 ปี ท่านสามารถใส่ “2”สำหรับค่าความถี่ และ “รายปี” สำหรับหน่วยความถี่</a:t>
                      </a:r>
                      <a:endParaRPr lang="en-US" sz="1900" b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35057" marR="3505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en-US" sz="19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Number </a:t>
                      </a:r>
                      <a:r>
                        <a:rPr lang="th-TH" sz="19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หรือ เว้นว่างไว้</a:t>
                      </a:r>
                      <a:endParaRPr lang="en-US" sz="1900" b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35057" marR="3505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en-US" sz="19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  <a:endParaRPr lang="en-US" sz="1900" b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35057" marR="3505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en-US" sz="19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  <a:endParaRPr lang="en-US" sz="1900" b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35057" marR="35057" marT="0" marB="0"/>
                </a:tc>
                <a:extLst>
                  <a:ext uri="{0D108BD9-81ED-4DB2-BD59-A6C34878D82A}">
                    <a16:rowId xmlns:a16="http://schemas.microsoft.com/office/drawing/2014/main" val="704562626"/>
                  </a:ext>
                </a:extLst>
              </a:tr>
              <a:tr h="1003675"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th-TH" sz="19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</a:t>
                      </a:r>
                      <a:endParaRPr lang="en-US" sz="1900" b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35057" marR="3505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th-TH" sz="19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ขอบเขตเชิงภูมิศาสตร์หรือ </a:t>
                      </a:r>
                      <a:br>
                        <a:rPr lang="th-TH" sz="19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9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เชิงพื้นที่</a:t>
                      </a:r>
                      <a:endParaRPr lang="en-US" sz="1900" b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35057" marR="3505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en-US" sz="19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geo_coverage</a:t>
                      </a:r>
                      <a:endParaRPr lang="en-US" sz="1900" b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35057" marR="3505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th-TH" sz="19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สำหรับข้อมูลทั่วไป </a:t>
                      </a:r>
                      <a:r>
                        <a:rPr lang="en-US" sz="19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: </a:t>
                      </a:r>
                      <a:r>
                        <a:rPr lang="th-TH" sz="19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มิติการจัดจำแนกข้อมูลพื้นที่ในระดับย่อยสุดที่ในการจัดเก็บข้อมูล</a:t>
                      </a:r>
                      <a:endParaRPr lang="en-US" sz="1900" b="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th-TH" sz="19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สำหรับข้อมูลสถิติ </a:t>
                      </a:r>
                      <a:r>
                        <a:rPr lang="en-US" sz="19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: </a:t>
                      </a:r>
                      <a:r>
                        <a:rPr lang="th-TH" sz="19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มิติการจัดจำแนกข้อมูลพื้นที่ในระดับย่อยสุดที่ในการนำเสนอข้อมูล</a:t>
                      </a:r>
                      <a:endParaRPr lang="en-US" sz="1900" b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35057" marR="35057" marT="0" marB="0"/>
                </a:tc>
                <a:tc>
                  <a:txBody>
                    <a:bodyPr/>
                    <a:lstStyle/>
                    <a:p>
                      <a:pPr marL="0" algn="l" defTabSz="1219170" rtl="0" eaLnBrk="1" latinLnBrk="1" hangingPunct="1"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th-TH" sz="1900" b="0" kern="12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ดูรายละเอียด “คำอธิบาย”</a:t>
                      </a:r>
                      <a:endParaRPr lang="en-US" sz="1900" b="0" kern="1200">
                        <a:solidFill>
                          <a:schemeClr val="dk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35057" marR="3505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th-TH" sz="19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จังหวัด</a:t>
                      </a:r>
                      <a:r>
                        <a:rPr lang="en-US" sz="19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endParaRPr lang="en-US" sz="1900" b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35057" marR="3505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th-TH" sz="19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จังหวัด</a:t>
                      </a:r>
                      <a:r>
                        <a:rPr lang="en-US" sz="19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endParaRPr lang="en-US" sz="1900" b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35057" marR="35057" marT="0" marB="0"/>
                </a:tc>
                <a:extLst>
                  <a:ext uri="{0D108BD9-81ED-4DB2-BD59-A6C34878D82A}">
                    <a16:rowId xmlns:a16="http://schemas.microsoft.com/office/drawing/2014/main" val="1316981402"/>
                  </a:ext>
                </a:extLst>
              </a:tr>
            </a:tbl>
          </a:graphicData>
        </a:graphic>
      </p:graphicFrame>
      <p:sp>
        <p:nvSpPr>
          <p:cNvPr id="6" name="Title 3">
            <a:extLst>
              <a:ext uri="{FF2B5EF4-FFF2-40B4-BE49-F238E27FC236}">
                <a16:creationId xmlns:a16="http://schemas.microsoft.com/office/drawing/2014/main" id="{A8E2FC8E-A7EB-4040-8A39-263A27E4BB84}"/>
              </a:ext>
            </a:extLst>
          </p:cNvPr>
          <p:cNvSpPr txBox="1">
            <a:spLocks/>
          </p:cNvSpPr>
          <p:nvPr/>
        </p:nvSpPr>
        <p:spPr>
          <a:xfrm>
            <a:off x="2082799" y="149196"/>
            <a:ext cx="8026400" cy="874713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000096"/>
                </a:solidFill>
                <a:effectLst/>
                <a:uLnTx/>
                <a:uFillTx/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rPr>
              <a:t>รายละเอียด 14 คำอธิบาย (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96"/>
                </a:solidFill>
                <a:effectLst/>
                <a:uLnTx/>
                <a:uFillTx/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rPr>
              <a:t>Metadata) 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000096"/>
                </a:solidFill>
                <a:effectLst/>
                <a:uLnTx/>
                <a:uFillTx/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rPr>
              <a:t>ข้อมูลส่วนหลัก (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96"/>
                </a:solidFill>
                <a:effectLst/>
                <a:uLnTx/>
                <a:uFillTx/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rPr>
              <a:t>Mandatory) 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000096"/>
                </a:solidFill>
                <a:effectLst/>
                <a:uLnTx/>
                <a:uFillTx/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rPr>
              <a:t>สำหรับชุดข้อมูลภาครัฐ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96"/>
              </a:solidFill>
              <a:effectLst/>
              <a:uLnTx/>
              <a:uFillTx/>
              <a:latin typeface="TH SarabunPSK" panose="020B0500040200020003" pitchFamily="34" charset="-34"/>
              <a:ea typeface="+mj-ea"/>
              <a:cs typeface="TH SarabunPSK" panose="020B0500040200020003" pitchFamily="34" charset="-3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1F4C26-1A40-40AF-B841-56CC30683C56}"/>
              </a:ext>
            </a:extLst>
          </p:cNvPr>
          <p:cNvSpPr txBox="1"/>
          <p:nvPr/>
        </p:nvSpPr>
        <p:spPr>
          <a:xfrm>
            <a:off x="26894" y="149196"/>
            <a:ext cx="2105058" cy="400110"/>
          </a:xfrm>
          <a:prstGeom prst="rect">
            <a:avLst/>
          </a:prstGeom>
          <a:solidFill>
            <a:srgbClr val="FFC000">
              <a:lumMod val="60000"/>
              <a:lumOff val="40000"/>
            </a:srgbClr>
          </a:solidFill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เป้าหมายขั้นมาตรฐาน (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75</a:t>
            </a:r>
            <a:r>
              <a:rPr kumimoji="0" lang="th-TH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6467725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มายเลขสไลด์ 1">
            <a:extLst>
              <a:ext uri="{FF2B5EF4-FFF2-40B4-BE49-F238E27FC236}">
                <a16:creationId xmlns:a16="http://schemas.microsoft.com/office/drawing/2014/main" id="{E853AF09-BB5A-434F-9A7F-196F4D3CB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D103AA-8845-4AAA-8DCD-945F174AEA28}" type="slidenum">
              <a:rPr kumimoji="0" lang="th-TH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th-TH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27BB4A6E-C398-4E64-9D15-A5AB7D3252E3}"/>
              </a:ext>
            </a:extLst>
          </p:cNvPr>
          <p:cNvSpPr txBox="1">
            <a:spLocks/>
          </p:cNvSpPr>
          <p:nvPr/>
        </p:nvSpPr>
        <p:spPr>
          <a:xfrm>
            <a:off x="2082799" y="149196"/>
            <a:ext cx="8026400" cy="874713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000096"/>
                </a:solidFill>
                <a:effectLst/>
                <a:uLnTx/>
                <a:uFillTx/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rPr>
              <a:t>รายละเอียด 14 คำอธิบาย (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96"/>
                </a:solidFill>
                <a:effectLst/>
                <a:uLnTx/>
                <a:uFillTx/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rPr>
              <a:t>Metadata) 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000096"/>
                </a:solidFill>
                <a:effectLst/>
                <a:uLnTx/>
                <a:uFillTx/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rPr>
              <a:t>ข้อมูลส่วนหลัก (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96"/>
                </a:solidFill>
                <a:effectLst/>
                <a:uLnTx/>
                <a:uFillTx/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rPr>
              <a:t>Mandatory) 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000096"/>
                </a:solidFill>
                <a:effectLst/>
                <a:uLnTx/>
                <a:uFillTx/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rPr>
              <a:t>สำหรับชุดข้อมูลภาครัฐ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96"/>
              </a:solidFill>
              <a:effectLst/>
              <a:uLnTx/>
              <a:uFillTx/>
              <a:latin typeface="TH SarabunPSK" panose="020B0500040200020003" pitchFamily="34" charset="-34"/>
              <a:ea typeface="+mj-ea"/>
              <a:cs typeface="TH SarabunPSK" panose="020B0500040200020003" pitchFamily="34" charset="-34"/>
            </a:endParaRPr>
          </a:p>
        </p:txBody>
      </p:sp>
      <p:graphicFrame>
        <p:nvGraphicFramePr>
          <p:cNvPr id="8" name="Table 5">
            <a:extLst>
              <a:ext uri="{FF2B5EF4-FFF2-40B4-BE49-F238E27FC236}">
                <a16:creationId xmlns:a16="http://schemas.microsoft.com/office/drawing/2014/main" id="{A782AC3D-EA81-4DF3-9DE0-DB44FA2114D2}"/>
              </a:ext>
            </a:extLst>
          </p:cNvPr>
          <p:cNvGraphicFramePr>
            <a:graphicFrameLocks noGrp="1"/>
          </p:cNvGraphicFramePr>
          <p:nvPr/>
        </p:nvGraphicFramePr>
        <p:xfrm>
          <a:off x="0" y="715650"/>
          <a:ext cx="12192000" cy="504304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01106">
                  <a:extLst>
                    <a:ext uri="{9D8B030D-6E8A-4147-A177-3AD203B41FA5}">
                      <a16:colId xmlns:a16="http://schemas.microsoft.com/office/drawing/2014/main" val="3391206786"/>
                    </a:ext>
                  </a:extLst>
                </a:gridCol>
                <a:gridCol w="2049730">
                  <a:extLst>
                    <a:ext uri="{9D8B030D-6E8A-4147-A177-3AD203B41FA5}">
                      <a16:colId xmlns:a16="http://schemas.microsoft.com/office/drawing/2014/main" val="665776263"/>
                    </a:ext>
                  </a:extLst>
                </a:gridCol>
                <a:gridCol w="1375064">
                  <a:extLst>
                    <a:ext uri="{9D8B030D-6E8A-4147-A177-3AD203B41FA5}">
                      <a16:colId xmlns:a16="http://schemas.microsoft.com/office/drawing/2014/main" val="3662600646"/>
                    </a:ext>
                  </a:extLst>
                </a:gridCol>
                <a:gridCol w="2866271">
                  <a:extLst>
                    <a:ext uri="{9D8B030D-6E8A-4147-A177-3AD203B41FA5}">
                      <a16:colId xmlns:a16="http://schemas.microsoft.com/office/drawing/2014/main" val="2873723577"/>
                    </a:ext>
                  </a:extLst>
                </a:gridCol>
                <a:gridCol w="1488524">
                  <a:extLst>
                    <a:ext uri="{9D8B030D-6E8A-4147-A177-3AD203B41FA5}">
                      <a16:colId xmlns:a16="http://schemas.microsoft.com/office/drawing/2014/main" val="1807393720"/>
                    </a:ext>
                  </a:extLst>
                </a:gridCol>
                <a:gridCol w="1906026">
                  <a:extLst>
                    <a:ext uri="{9D8B030D-6E8A-4147-A177-3AD203B41FA5}">
                      <a16:colId xmlns:a16="http://schemas.microsoft.com/office/drawing/2014/main" val="2161025945"/>
                    </a:ext>
                  </a:extLst>
                </a:gridCol>
                <a:gridCol w="1905279">
                  <a:extLst>
                    <a:ext uri="{9D8B030D-6E8A-4147-A177-3AD203B41FA5}">
                      <a16:colId xmlns:a16="http://schemas.microsoft.com/office/drawing/2014/main" val="1501484557"/>
                    </a:ext>
                  </a:extLst>
                </a:gridCol>
              </a:tblGrid>
              <a:tr h="368665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No</a:t>
                      </a:r>
                      <a:r>
                        <a:rPr lang="th-TH" sz="20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endParaRPr lang="en-US" sz="2000" b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86109" marR="86109" marT="43054" marB="43054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20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ชื่อรายการไทย</a:t>
                      </a:r>
                      <a:endParaRPr lang="en-US" sz="2000" b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86109" marR="86109" marT="43054" marB="43054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20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ชื่อทางเทคนิค</a:t>
                      </a:r>
                      <a:endParaRPr lang="en-US" sz="2000" b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86109" marR="86109" marT="43054" marB="43054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20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คำอธิบาย</a:t>
                      </a:r>
                      <a:endParaRPr lang="en-US" sz="2000" b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86109" marR="86109" marT="43054" marB="43054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20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ตัวเลือก / รูปแบบ</a:t>
                      </a:r>
                      <a:endParaRPr lang="en-US" sz="2000" b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86109" marR="86109" marT="43054" marB="43054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20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ตัวอย่าง</a:t>
                      </a:r>
                      <a:endParaRPr lang="en-US" sz="2000" b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86109" marR="86109" marT="43054" marB="43054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9999837"/>
                  </a:ext>
                </a:extLst>
              </a:tr>
              <a:tr h="28058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20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ข้อมูลระเบียน</a:t>
                      </a:r>
                      <a:endParaRPr lang="en-US" sz="2000" b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23255" marR="2325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20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ข้อมูลสถิติ</a:t>
                      </a:r>
                      <a:endParaRPr lang="en-US" sz="2000" b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23255" marR="23255" marT="0" marB="0"/>
                </a:tc>
                <a:extLst>
                  <a:ext uri="{0D108BD9-81ED-4DB2-BD59-A6C34878D82A}">
                    <a16:rowId xmlns:a16="http://schemas.microsoft.com/office/drawing/2014/main" val="969882874"/>
                  </a:ext>
                </a:extLst>
              </a:tr>
              <a:tr h="153139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20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11</a:t>
                      </a:r>
                      <a:endParaRPr lang="en-US" sz="2000" b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20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แหล่งที่มา</a:t>
                      </a:r>
                      <a:endParaRPr lang="en-US" sz="2000" b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0" err="1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data_source</a:t>
                      </a:r>
                      <a:endParaRPr lang="en-US" sz="2000" b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20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แหล่งที่มาของข้อมูลที่นำมาจัดทำชุดข้อมูล พร้อมหน่วยงานที่จัดทำ เช่น สำรวจภาวะการทำงานของประชากร (สำนักงานสถิติแห่งชาติ) ฐานข้อมูลทะเบียนราษฎร์ (กรมการปกครอง) </a:t>
                      </a:r>
                      <a:endParaRPr lang="en-US" sz="2000" b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20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ดูรายละเอียด “คำอธิบาย”</a:t>
                      </a:r>
                      <a:endParaRPr lang="en-US" sz="2000" b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20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รายงานสถานการณ์ด้านการท่องเที่ยว</a:t>
                      </a:r>
                      <a:endParaRPr lang="en-US" sz="2000" b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20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สำรวจภาวะการทำงานของประชากร (สำนักงานสถิติแห่งชาติ)</a:t>
                      </a:r>
                      <a:endParaRPr lang="en-US" sz="2000" b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53122348"/>
                  </a:ext>
                </a:extLst>
              </a:tr>
              <a:tr h="95801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20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12</a:t>
                      </a:r>
                      <a:endParaRPr lang="en-US" sz="2000" b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20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รูปแบบการเก็บข้อมูล</a:t>
                      </a:r>
                      <a:endParaRPr lang="en-US" sz="2000" b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0" err="1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data_format</a:t>
                      </a:r>
                      <a:endParaRPr lang="en-US" sz="2000" b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20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รูปแบบของการจัดเก็บข้อมูล</a:t>
                      </a:r>
                      <a:endParaRPr lang="en-US" sz="2000" b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defTabSz="1219170" rtl="0" eaLnBrk="1" latinLnBrk="1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2000" b="0" kern="12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ดูรายละเอียด “คำอธิบาย”</a:t>
                      </a:r>
                      <a:endParaRPr lang="en-US" sz="2000" b="0" kern="1200">
                        <a:solidFill>
                          <a:schemeClr val="dk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Text, csv</a:t>
                      </a:r>
                      <a:endParaRPr lang="en-US" sz="2000" b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Database, XLS, text, SPSS</a:t>
                      </a:r>
                      <a:endParaRPr lang="en-US" sz="2000" b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48959964"/>
                  </a:ext>
                </a:extLst>
              </a:tr>
              <a:tr h="89991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20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13</a:t>
                      </a:r>
                      <a:endParaRPr lang="en-US" sz="2000" b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20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หมวดหมู่ข้อมูลตามธรรมา</a:t>
                      </a:r>
                      <a:br>
                        <a:rPr lang="th-TH" sz="20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20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ภิบาลข้อมูลภาครัฐ</a:t>
                      </a:r>
                      <a:endParaRPr lang="en-US" sz="2000" b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data_category</a:t>
                      </a:r>
                      <a:endParaRPr lang="en-US" sz="2000" b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20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หมวดหมู่ข้อมูลตามธรรมาภิบาลข้อมูลภาครัฐ</a:t>
                      </a:r>
                      <a:endParaRPr lang="en-US" sz="2000" b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20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ดูรายละเอียด “คำอธิบาย”</a:t>
                      </a:r>
                      <a:endParaRPr lang="en-US" sz="2000" b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20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ข้อมูลสาธารณะ</a:t>
                      </a:r>
                      <a:endParaRPr lang="en-US" sz="2000" b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20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ข้อมูลสาธารณะ</a:t>
                      </a:r>
                      <a:endParaRPr lang="en-US" sz="2000" b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04562626"/>
                  </a:ext>
                </a:extLst>
              </a:tr>
              <a:tr h="95801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20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  <a:r>
                        <a:rPr lang="en-US" sz="20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</a:t>
                      </a:r>
                      <a:endParaRPr lang="en-US" sz="2000" b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20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สัญญาอนุญาตให้ใช้ข้อมูล</a:t>
                      </a:r>
                      <a:endParaRPr lang="en-US" sz="2000" b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0" err="1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license_id</a:t>
                      </a:r>
                      <a:endParaRPr lang="en-US" sz="2000" b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20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สัญญาอนุญาตให้ใช้ข้อมูล ต้องสอดคล้องกับหมวดหมู่ข้อมูลตามธรรมาภิบาลข้อมูลภาครัฐ</a:t>
                      </a:r>
                      <a:endParaRPr lang="en-US" sz="2000" b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20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ดูรายละเอียด “คำอธิบาย”</a:t>
                      </a:r>
                      <a:endParaRPr lang="en-US" sz="2000" b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DGA Open Government License</a:t>
                      </a:r>
                      <a:endParaRPr lang="en-US" sz="2000" b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License not specified</a:t>
                      </a:r>
                      <a:endParaRPr lang="en-US" sz="2000" b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16981402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6F1F4C26-1A40-40AF-B841-56CC30683C56}"/>
              </a:ext>
            </a:extLst>
          </p:cNvPr>
          <p:cNvSpPr txBox="1"/>
          <p:nvPr/>
        </p:nvSpPr>
        <p:spPr>
          <a:xfrm>
            <a:off x="26894" y="149196"/>
            <a:ext cx="2105058" cy="400110"/>
          </a:xfrm>
          <a:prstGeom prst="rect">
            <a:avLst/>
          </a:prstGeom>
          <a:solidFill>
            <a:srgbClr val="FFC000">
              <a:lumMod val="60000"/>
              <a:lumOff val="40000"/>
            </a:srgbClr>
          </a:solidFill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เป้าหมายขั้นมาตรฐาน (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75</a:t>
            </a:r>
            <a:r>
              <a:rPr kumimoji="0" lang="th-TH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1052332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2263EB5-DFE4-4BC2-9100-F37753F6190A}"/>
              </a:ext>
            </a:extLst>
          </p:cNvPr>
          <p:cNvSpPr txBox="1"/>
          <p:nvPr/>
        </p:nvSpPr>
        <p:spPr>
          <a:xfrm>
            <a:off x="722372" y="-50859"/>
            <a:ext cx="100130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 defTabSz="844083" fontAlgn="base">
              <a:spcBef>
                <a:spcPct val="0"/>
              </a:spcBef>
              <a:spcAft>
                <a:spcPct val="0"/>
              </a:spcAft>
              <a:defRPr sz="2800" b="1"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</a:lstStyle>
          <a:p>
            <a:pPr marL="0" marR="0" lvl="0" indent="0" algn="l" defTabSz="84408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200" b="1" i="0" u="none" strike="noStrike" kern="1200" cap="none" spc="0" normalizeH="0" baseline="0" noProof="0" dirty="0">
                <a:ln>
                  <a:noFill/>
                </a:ln>
                <a:solidFill>
                  <a:srgbClr val="000096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แบบฟอร์ม การระบุแหล่งข้อมูล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96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(Resources)</a:t>
            </a:r>
            <a:r>
              <a:rPr kumimoji="0" lang="th-TH" sz="2200" b="1" i="0" u="none" strike="noStrike" kern="1200" cap="none" spc="0" normalizeH="0" baseline="0" noProof="0" dirty="0">
                <a:ln>
                  <a:noFill/>
                </a:ln>
                <a:solidFill>
                  <a:srgbClr val="000096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สำหรับรายชื่อชุดข้อมูลเปิด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96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(Open Data) </a:t>
            </a:r>
            <a:endParaRPr kumimoji="0" lang="th-TH" sz="2200" b="1" i="0" u="none" strike="noStrike" kern="1200" cap="none" spc="0" normalizeH="0" baseline="0" noProof="0" dirty="0">
              <a:ln>
                <a:noFill/>
              </a:ln>
              <a:solidFill>
                <a:srgbClr val="000096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0" marR="0" lvl="0" indent="0" algn="l" defTabSz="84408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200" b="1" i="0" u="none" strike="noStrike" kern="1200" cap="none" spc="0" normalizeH="0" baseline="0" noProof="0" dirty="0">
                <a:ln>
                  <a:noFill/>
                </a:ln>
                <a:solidFill>
                  <a:srgbClr val="000096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ตามประเด็นการดำเนินงานประจำปีงบประมาณ พ.ศ.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96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2565</a:t>
            </a:r>
            <a:r>
              <a:rPr kumimoji="0" lang="th-TH" sz="2200" b="1" i="0" u="none" strike="noStrike" kern="1200" cap="none" spc="0" normalizeH="0" baseline="0" noProof="0" dirty="0">
                <a:ln>
                  <a:noFill/>
                </a:ln>
                <a:solidFill>
                  <a:srgbClr val="000096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  กรม.... กระทรวง....</a:t>
            </a:r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07E0E8FC-D1FF-4278-844F-688E4B1DFAAC}"/>
              </a:ext>
            </a:extLst>
          </p:cNvPr>
          <p:cNvSpPr txBox="1"/>
          <p:nvPr/>
        </p:nvSpPr>
        <p:spPr>
          <a:xfrm>
            <a:off x="9224656" y="149196"/>
            <a:ext cx="1950641" cy="369332"/>
          </a:xfrm>
          <a:prstGeom prst="rect">
            <a:avLst/>
          </a:prstGeom>
          <a:solidFill>
            <a:srgbClr val="0000FF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ตัวอย่าง </a:t>
            </a: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template 3</a:t>
            </a:r>
            <a:endParaRPr kumimoji="0" lang="th-TH" alt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23220DE8-8C52-44F8-8123-32EB2648729B}"/>
              </a:ext>
            </a:extLst>
          </p:cNvPr>
          <p:cNvSpPr txBox="1">
            <a:spLocks/>
          </p:cNvSpPr>
          <p:nvPr/>
        </p:nvSpPr>
        <p:spPr>
          <a:xfrm>
            <a:off x="722372" y="6062413"/>
            <a:ext cx="8026400" cy="384720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rPr>
              <a:t>ใน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rPr>
              <a:t>1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rPr>
              <a:t> ชุดข้อมูลสามารถประกอบด้วยไฟล์แหล่งข้อมูล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rPr>
              <a:t> (Resources)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rPr>
              <a:t> มากกว่า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rPr>
              <a:t>1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rPr>
              <a:t> ไฟล์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j-ea"/>
              <a:cs typeface="TH SarabunPSK" panose="020B0500040200020003" pitchFamily="34" charset="-34"/>
            </a:endParaRPr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06A40332-5F19-4AF8-BADA-5B9075884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34600" y="6492875"/>
            <a:ext cx="20574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BBE29-2DE4-4F9A-B5A5-2B2B7470814A}" type="slidenum">
              <a:rPr kumimoji="0" lang="th-TH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th-TH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851325E-1232-4756-8A42-88F0FFDC75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878" y="1165363"/>
            <a:ext cx="11150268" cy="466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387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มายเลขสไลด์ 1">
            <a:extLst>
              <a:ext uri="{FF2B5EF4-FFF2-40B4-BE49-F238E27FC236}">
                <a16:creationId xmlns:a16="http://schemas.microsoft.com/office/drawing/2014/main" id="{11869824-B717-4940-9AC9-06ABDD720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D103AA-8845-4AAA-8DCD-945F174AEA28}" type="slidenum">
              <a:rPr kumimoji="0" lang="th-TH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th-TH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F2969B08-0CDB-4A8E-9399-C1609374AA15}"/>
              </a:ext>
            </a:extLst>
          </p:cNvPr>
          <p:cNvSpPr txBox="1"/>
          <p:nvPr/>
        </p:nvSpPr>
        <p:spPr>
          <a:xfrm>
            <a:off x="2154789" y="87641"/>
            <a:ext cx="87191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 defTabSz="844083" fontAlgn="base">
              <a:spcBef>
                <a:spcPct val="0"/>
              </a:spcBef>
              <a:spcAft>
                <a:spcPct val="0"/>
              </a:spcAft>
              <a:defRPr sz="2800" b="1"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</a:lstStyle>
          <a:p>
            <a:pPr marL="0" marR="0" lvl="0" indent="0" algn="l" defTabSz="84408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000096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การติดตั้งระบบบัญชีข้อมูลหน่วยงาน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C387E2A-4A57-4D3B-B887-5E07FB703BF5}"/>
              </a:ext>
            </a:extLst>
          </p:cNvPr>
          <p:cNvSpPr/>
          <p:nvPr/>
        </p:nvSpPr>
        <p:spPr>
          <a:xfrm>
            <a:off x="6711950" y="3708400"/>
            <a:ext cx="971550" cy="691407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2E57AE0-BA5A-4779-9EB8-A2548EA36491}"/>
              </a:ext>
            </a:extLst>
          </p:cNvPr>
          <p:cNvGrpSpPr/>
          <p:nvPr/>
        </p:nvGrpSpPr>
        <p:grpSpPr>
          <a:xfrm>
            <a:off x="822036" y="703474"/>
            <a:ext cx="10954327" cy="6154526"/>
            <a:chOff x="822036" y="703474"/>
            <a:chExt cx="10954327" cy="6154526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46EEBAD7-0ECC-4FA1-AC1B-ABACE269D339}"/>
                </a:ext>
              </a:extLst>
            </p:cNvPr>
            <p:cNvGrpSpPr/>
            <p:nvPr/>
          </p:nvGrpSpPr>
          <p:grpSpPr>
            <a:xfrm>
              <a:off x="822036" y="703474"/>
              <a:ext cx="10954327" cy="6154526"/>
              <a:chOff x="452582" y="703474"/>
              <a:chExt cx="10954327" cy="6154526"/>
            </a:xfrm>
          </p:grpSpPr>
          <p:pic>
            <p:nvPicPr>
              <p:cNvPr id="4" name="รูปภาพ 3">
                <a:extLst>
                  <a:ext uri="{FF2B5EF4-FFF2-40B4-BE49-F238E27FC236}">
                    <a16:creationId xmlns:a16="http://schemas.microsoft.com/office/drawing/2014/main" id="{7A96830A-DCAC-4826-9F58-B9C58EBE29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52582" y="703474"/>
                <a:ext cx="10954327" cy="6154526"/>
              </a:xfrm>
              <a:prstGeom prst="rect">
                <a:avLst/>
              </a:prstGeom>
              <a:solidFill>
                <a:srgbClr val="FF0000"/>
              </a:solidFill>
            </p:spPr>
          </p:pic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B89B05F9-688E-4C86-A66C-310A543D6769}"/>
                  </a:ext>
                </a:extLst>
              </p:cNvPr>
              <p:cNvSpPr/>
              <p:nvPr/>
            </p:nvSpPr>
            <p:spPr>
              <a:xfrm>
                <a:off x="5124205" y="5190649"/>
                <a:ext cx="6139540" cy="691407"/>
              </a:xfrm>
              <a:prstGeom prst="rect">
                <a:avLst/>
              </a:prstGeom>
              <a:solidFill>
                <a:srgbClr val="307AB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rPr>
                  <a:t>ใช้บริการบัญชีข้อมูลหน่วยงาน บนคลาว</a:t>
                </a:r>
                <a:r>
                  <a:rPr kumimoji="0" lang="th-TH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rPr>
                  <a:t>ด์ก</a:t>
                </a:r>
                <a:r>
                  <a:rPr kumimoji="0" lang="th-TH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rPr>
                  <a:t>ลางภาครัฐ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endParaRPr>
              </a:p>
            </p:txBody>
          </p:sp>
        </p:grp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979C99E-8B57-464B-9FB2-9166B2722A27}"/>
                </a:ext>
              </a:extLst>
            </p:cNvPr>
            <p:cNvSpPr/>
            <p:nvPr/>
          </p:nvSpPr>
          <p:spPr>
            <a:xfrm>
              <a:off x="5883965" y="3615787"/>
              <a:ext cx="4774798" cy="65517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36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ใช้งานระบบบัญชีร่วมกับกระทรวง</a:t>
              </a:r>
              <a:endParaRPr lang="en-US" sz="3600" b="1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6F1F4C26-1A40-40AF-B841-56CC30683C56}"/>
              </a:ext>
            </a:extLst>
          </p:cNvPr>
          <p:cNvSpPr txBox="1"/>
          <p:nvPr/>
        </p:nvSpPr>
        <p:spPr>
          <a:xfrm>
            <a:off x="13447" y="149196"/>
            <a:ext cx="2105058" cy="400110"/>
          </a:xfrm>
          <a:prstGeom prst="rect">
            <a:avLst/>
          </a:prstGeom>
          <a:solidFill>
            <a:srgbClr val="FFC000">
              <a:lumMod val="60000"/>
              <a:lumOff val="40000"/>
            </a:srgbClr>
          </a:solidFill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เป้าหมายขั้นมาตรฐาน (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75</a:t>
            </a:r>
            <a:r>
              <a:rPr kumimoji="0" lang="th-TH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6516426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2B65B1D-5E84-42E0-853A-22A6714B22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D103AA-8845-4AAA-8DCD-945F174AEA28}" type="slidenum">
              <a:rPr kumimoji="0" lang="th-TH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th-TH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484A9AF5-FA15-4EC4-9AA3-4EABDC93E8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6582773"/>
              </p:ext>
            </p:extLst>
          </p:nvPr>
        </p:nvGraphicFramePr>
        <p:xfrm>
          <a:off x="119336" y="1104598"/>
          <a:ext cx="11497966" cy="44376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0042">
                  <a:extLst>
                    <a:ext uri="{9D8B030D-6E8A-4147-A177-3AD203B41FA5}">
                      <a16:colId xmlns:a16="http://schemas.microsoft.com/office/drawing/2014/main" val="2970290090"/>
                    </a:ext>
                  </a:extLst>
                </a:gridCol>
                <a:gridCol w="2362200">
                  <a:extLst>
                    <a:ext uri="{9D8B030D-6E8A-4147-A177-3AD203B41FA5}">
                      <a16:colId xmlns:a16="http://schemas.microsoft.com/office/drawing/2014/main" val="3733716183"/>
                    </a:ext>
                  </a:extLst>
                </a:gridCol>
                <a:gridCol w="1194083">
                  <a:extLst>
                    <a:ext uri="{9D8B030D-6E8A-4147-A177-3AD203B41FA5}">
                      <a16:colId xmlns:a16="http://schemas.microsoft.com/office/drawing/2014/main" val="3465822289"/>
                    </a:ext>
                  </a:extLst>
                </a:gridCol>
                <a:gridCol w="2730217">
                  <a:extLst>
                    <a:ext uri="{9D8B030D-6E8A-4147-A177-3AD203B41FA5}">
                      <a16:colId xmlns:a16="http://schemas.microsoft.com/office/drawing/2014/main" val="4184394083"/>
                    </a:ext>
                  </a:extLst>
                </a:gridCol>
                <a:gridCol w="1876425">
                  <a:extLst>
                    <a:ext uri="{9D8B030D-6E8A-4147-A177-3AD203B41FA5}">
                      <a16:colId xmlns:a16="http://schemas.microsoft.com/office/drawing/2014/main" val="3607562894"/>
                    </a:ext>
                  </a:extLst>
                </a:gridCol>
                <a:gridCol w="1904999">
                  <a:extLst>
                    <a:ext uri="{9D8B030D-6E8A-4147-A177-3AD203B41FA5}">
                      <a16:colId xmlns:a16="http://schemas.microsoft.com/office/drawing/2014/main" val="58207649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1200"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ภารกิจหลักที่เกี่ยวข้องกับประเด็นดำเนินการ</a:t>
                      </a:r>
                      <a:endParaRPr lang="en-US" sz="1200"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200"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กระบวนการทำงานหลัก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200"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กระบวนการทำงานย่อย (ถ้ามี)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200"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ชุดข้อมูล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200" b="1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รายละเอียด </a:t>
                      </a:r>
                      <a:r>
                        <a:rPr kumimoji="0" lang="th-TH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14 คำอธิบาย (</a:t>
                      </a:r>
                      <a:r>
                        <a:rPr kumimoji="0" lang="en-US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Metadata) </a:t>
                      </a:r>
                      <a:endParaRPr lang="th-TH" sz="120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20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คะแนน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644863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r>
                        <a:rPr lang="en-US" sz="1200"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1. </a:t>
                      </a:r>
                      <a:r>
                        <a:rPr lang="th-TH" sz="1200"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ภารกิจด้านพัฒนาการให้บริการประชาชน</a:t>
                      </a:r>
                    </a:p>
                    <a:p>
                      <a:endParaRPr lang="th-TH" sz="1200"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1.1 </a:t>
                      </a:r>
                      <a:r>
                        <a:rPr lang="th-TH" sz="1200"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ขับเคลื่อนการให้บริการภาคธุรกิจและภาคประชาชนด้วยระบบดิจิทัลอย่างเต็มรูปแบบ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1.1.1 </a:t>
                      </a:r>
                      <a:r>
                        <a:rPr lang="en-US" sz="120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Biz Portal</a:t>
                      </a:r>
                      <a:endParaRPr lang="th-TH" sz="1200"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7800" marR="0" lvl="0" indent="-177800" algn="l" defTabSz="914400" rtl="0" eaLnBrk="1" fontAlgn="auto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th-TH" sz="1200" kern="1200" noProof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แผนการดำเนินงานขับเคลื่อน </a:t>
                      </a:r>
                      <a:r>
                        <a:rPr lang="en-US" sz="1200" kern="1200" noProof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Biz Portal</a:t>
                      </a:r>
                    </a:p>
                    <a:p>
                      <a:pPr marL="177800" marR="0" lvl="0" indent="-177800" algn="l" defTabSz="914400" rtl="0" eaLnBrk="1" fontAlgn="auto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th-TH" sz="1200" kern="1200" noProof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ผลการดำเนินงานตามแผนขับเคลื่อน </a:t>
                      </a:r>
                      <a:r>
                        <a:rPr lang="en-US" sz="1200" kern="1200" noProof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Biz Portal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7800" marR="0" lvl="0" indent="-177800" algn="ctr" defTabSz="914400" rtl="0" eaLnBrk="1" fontAlgn="auto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th-TH" sz="1200" b="0">
                          <a:solidFill>
                            <a:prstClr val="black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ครบ </a:t>
                      </a:r>
                      <a:r>
                        <a:rPr lang="en-US" sz="1200" b="0">
                          <a:solidFill>
                            <a:prstClr val="black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14</a:t>
                      </a:r>
                      <a:r>
                        <a:rPr lang="th-TH" sz="1200" b="0">
                          <a:solidFill>
                            <a:prstClr val="black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รายการ</a:t>
                      </a:r>
                    </a:p>
                    <a:p>
                      <a:pPr marL="177800" marR="0" lvl="0" indent="-177800" algn="ctr" defTabSz="914400" rtl="0" eaLnBrk="1" fontAlgn="auto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th-TH" sz="1200" b="0" kern="1200" noProof="0">
                        <a:solidFill>
                          <a:prstClr val="black"/>
                        </a:solidFill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  <a:p>
                      <a:pPr marL="177800" marR="0" lvl="0" indent="-177800" algn="ctr" defTabSz="914400" rtl="0" eaLnBrk="1" fontAlgn="auto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th-TH" sz="1200" b="0" kern="1200" noProof="0">
                          <a:solidFill>
                            <a:prstClr val="black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ครบ </a:t>
                      </a:r>
                      <a:r>
                        <a:rPr lang="en-US" sz="1200" b="0" kern="1200" noProof="0">
                          <a:solidFill>
                            <a:prstClr val="black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14 </a:t>
                      </a:r>
                      <a:r>
                        <a:rPr lang="th-TH" sz="1200" b="0" kern="1200" noProof="0">
                          <a:solidFill>
                            <a:prstClr val="black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รายการ</a:t>
                      </a:r>
                      <a:endParaRPr lang="en-US" sz="1200" b="0" kern="1200" noProof="0">
                        <a:solidFill>
                          <a:schemeClr val="dk1"/>
                        </a:solidFill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7800" marR="0" lvl="0" indent="-177800" algn="ctr" defTabSz="914400" rtl="0" eaLnBrk="1" fontAlgn="auto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kern="1200" noProof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100</a:t>
                      </a:r>
                    </a:p>
                    <a:p>
                      <a:pPr marL="177800" marR="0" lvl="0" indent="-177800" algn="ctr" defTabSz="914400" rtl="0" eaLnBrk="1" fontAlgn="auto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sz="1200" kern="1200" noProof="0">
                        <a:solidFill>
                          <a:schemeClr val="dk1"/>
                        </a:solidFill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  <a:p>
                      <a:pPr marL="177800" marR="0" lvl="0" indent="-177800" algn="ctr" defTabSz="914400" rtl="0" eaLnBrk="1" fontAlgn="auto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kern="1200" noProof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100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5223919"/>
                  </a:ext>
                </a:extLst>
              </a:tr>
              <a:tr h="196935">
                <a:tc vMerge="1">
                  <a:txBody>
                    <a:bodyPr/>
                    <a:lstStyle/>
                    <a:p>
                      <a:endParaRPr lang="en-US" sz="1200"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1.2 </a:t>
                      </a:r>
                      <a:r>
                        <a:rPr lang="th-TH" sz="1200"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สนับสนุนการขับเคลื่อนรัฐบาลดิจิทัลในการเพิ่มขีดความสามารถเชิงดิจิทัลภาครัฐ ในการบริหารจัดการด้านบูรณาการข้อมูลภาครัฐ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1.2.1 </a:t>
                      </a:r>
                      <a:r>
                        <a:rPr lang="en-US" sz="120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Citizen Portal</a:t>
                      </a:r>
                      <a:endParaRPr lang="th-TH" sz="1200"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7800" marR="0" lvl="0" indent="-177800" algn="l" defTabSz="914400" rtl="0" eaLnBrk="1" fontAlgn="auto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th-TH" sz="1200" kern="1200" noProof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แผนการดำเนินงานขับเคลื่อน </a:t>
                      </a:r>
                      <a:r>
                        <a:rPr lang="en-US" sz="1200" kern="1200" noProof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Citizen Portal</a:t>
                      </a:r>
                    </a:p>
                    <a:p>
                      <a:pPr marL="177800" marR="0" lvl="0" indent="-177800" algn="l" defTabSz="914400" rtl="0" eaLnBrk="1" fontAlgn="auto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th-TH" sz="1200" kern="1200" noProof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ผลการดำเนินงานตามแผนขับเคลื่อน </a:t>
                      </a:r>
                      <a:r>
                        <a:rPr lang="en-US" sz="1200" kern="1200" noProof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Citizen Portal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7800" marR="0" lvl="0" indent="-177800" algn="ctr" defTabSz="914400" rtl="0" eaLnBrk="1" fontAlgn="auto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th-TH" sz="1200" b="0" kern="1200" noProof="0">
                          <a:solidFill>
                            <a:prstClr val="black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ครบ </a:t>
                      </a:r>
                      <a:r>
                        <a:rPr lang="en-US" sz="1200" b="0" kern="1200" noProof="0">
                          <a:solidFill>
                            <a:prstClr val="black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14 </a:t>
                      </a:r>
                      <a:r>
                        <a:rPr lang="th-TH" sz="1200" b="0" kern="1200" noProof="0">
                          <a:solidFill>
                            <a:prstClr val="black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รายการ</a:t>
                      </a:r>
                      <a:endParaRPr lang="en-US" sz="1200" b="0" kern="1200" noProof="0">
                        <a:solidFill>
                          <a:schemeClr val="dk1"/>
                        </a:solidFill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  <a:p>
                      <a:pPr marL="177800" marR="0" lvl="0" indent="-177800" algn="ctr" defTabSz="914400" rtl="0" eaLnBrk="1" fontAlgn="auto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th-TH" sz="1200" b="0" kern="1200" noProof="0">
                        <a:solidFill>
                          <a:schemeClr val="dk1"/>
                        </a:solidFill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  <a:p>
                      <a:pPr marL="177800" marR="0" lvl="0" indent="-177800" algn="ctr" defTabSz="914400" rtl="0" eaLnBrk="1" fontAlgn="auto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th-TH" sz="1200" b="0" kern="1200" noProof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มี </a:t>
                      </a:r>
                      <a:r>
                        <a:rPr lang="en-US" sz="1200" b="0" kern="1200" noProof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13</a:t>
                      </a:r>
                      <a:r>
                        <a:rPr lang="th-TH" sz="1200" b="0" kern="1200" noProof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รายการ</a:t>
                      </a:r>
                      <a:endParaRPr lang="en-US" sz="1200" b="0" kern="1200" noProof="0">
                        <a:solidFill>
                          <a:schemeClr val="dk1"/>
                        </a:solidFill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7800" marR="0" lvl="0" indent="-177800" algn="ctr" defTabSz="914400" rtl="0" eaLnBrk="1" fontAlgn="auto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b="1" kern="1200" noProof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100</a:t>
                      </a:r>
                    </a:p>
                    <a:p>
                      <a:pPr marL="177800" marR="0" lvl="0" indent="-177800" algn="ctr" defTabSz="914400" rtl="0" eaLnBrk="1" fontAlgn="auto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sz="1200" b="1" kern="1200" noProof="0">
                        <a:solidFill>
                          <a:schemeClr val="dk1"/>
                        </a:solidFill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  <a:p>
                      <a:pPr marL="177800" marR="0" lvl="0" indent="-177800" algn="ctr" defTabSz="914400" rtl="0" eaLnBrk="1" fontAlgn="auto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b="1" kern="1200" noProof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2915548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r>
                        <a:rPr lang="en-US" sz="1200"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2. </a:t>
                      </a:r>
                      <a:r>
                        <a:rPr lang="th-TH" sz="1200"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ภารกิจเพิ่มประสิทธิภาพการบริหารจัดการ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2.1 </a:t>
                      </a:r>
                      <a:r>
                        <a:rPr lang="th-TH" sz="1200"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พัฒนาส่วนราชการ จังหวัด และองค์การมหาชน ให้มีขีดสมรรถนะสูง (</a:t>
                      </a:r>
                      <a:r>
                        <a:rPr lang="en-US" sz="1200"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High Performance Organization) </a:t>
                      </a:r>
                      <a:r>
                        <a:rPr lang="th-TH" sz="1200"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มุ่งสู่การเป็นระบบราชการ 4.0  และบริหารจัดการภาครัฐตามหลักธรรมาภิบาลของการบริหารกิจการบ้านเมืองที่ดี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2.1.1 PMQA 4.0</a:t>
                      </a:r>
                      <a:endParaRPr lang="th-TH" sz="1200"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7800" indent="-177800">
                        <a:buFont typeface="Arial" panose="020B0604020202020204" pitchFamily="34" charset="0"/>
                        <a:buChar char="•"/>
                      </a:pPr>
                      <a:r>
                        <a:rPr lang="th-TH" sz="1200"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ผลการประเมินส่วนราชการตามเกณฑ์ </a:t>
                      </a:r>
                      <a:r>
                        <a:rPr lang="en-US" sz="1200"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PMQA 4.0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7800" indent="-177800" algn="ctr">
                        <a:buFont typeface="Arial" panose="020B0604020202020204" pitchFamily="34" charset="0"/>
                        <a:buChar char="•"/>
                      </a:pPr>
                      <a:r>
                        <a:rPr lang="th-TH" sz="1200" b="0"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มี </a:t>
                      </a:r>
                      <a:r>
                        <a:rPr lang="en-US" sz="1200" b="0"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12</a:t>
                      </a:r>
                      <a:r>
                        <a:rPr lang="th-TH" sz="1200" b="0"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รายการ</a:t>
                      </a:r>
                      <a:endParaRPr lang="en-US" sz="1200" b="0"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7800" indent="-177800" algn="ctr">
                        <a:buFont typeface="Arial" panose="020B0604020202020204" pitchFamily="34" charset="0"/>
                        <a:buChar char="•"/>
                      </a:pPr>
                      <a:r>
                        <a:rPr lang="en-US" sz="1200" b="1"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0089402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sz="1200"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2.2 </a:t>
                      </a:r>
                      <a:r>
                        <a:rPr lang="th-TH" sz="1200"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การประเมินผลสัมฤทธิ์ของการปฏิบัติราชการของส่วนราชการ จังหวัด และองค์การมหาชน โดยปรับระบบการประเมินผลสัมฤทธิ์การปฏิบัติราชการเพื่อการพัฒนาหน่วยงาน (</a:t>
                      </a:r>
                      <a:r>
                        <a:rPr lang="en-US" sz="1200"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enable) </a:t>
                      </a:r>
                      <a:r>
                        <a:rPr lang="th-TH" sz="1200"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ควบคู่กับการประเมินผลการปฏิบัติงาน (</a:t>
                      </a:r>
                      <a:r>
                        <a:rPr lang="en-US" sz="1200"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performance)</a:t>
                      </a:r>
                      <a:endParaRPr lang="th-TH" sz="1200"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2.2.1 </a:t>
                      </a:r>
                      <a:r>
                        <a:rPr lang="th-TH" sz="1200"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การประเมินส่วนราชการ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7800" marR="0" lvl="0" indent="-1778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th-TH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ผลการประเมินส่วนราชการตามตัวชี้วัด </a:t>
                      </a: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e-Service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7800" marR="0" lvl="0" indent="-17780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th-TH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ครบ </a:t>
                      </a: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14</a:t>
                      </a:r>
                      <a:r>
                        <a:rPr kumimoji="0" lang="th-TH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รายการ</a:t>
                      </a:r>
                      <a:endParaRPr kumimoji="0" lang="en-US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7800" marR="0" lvl="0" indent="-17780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100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49546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200"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200"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200"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7800" marR="0" lvl="0" indent="-1778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en-US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คะแนนเฉลี่ยรวม</a:t>
                      </a:r>
                      <a:endParaRPr kumimoji="0" lang="en-US" sz="12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7800" marR="0" lvl="0" indent="-1778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th-TH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400</a:t>
                      </a:r>
                      <a:r>
                        <a:rPr kumimoji="0" lang="th-TH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/</a:t>
                      </a: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600 x 100</a:t>
                      </a:r>
                      <a:r>
                        <a:rPr kumimoji="0" lang="th-TH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)</a:t>
                      </a: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= 66.67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78512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200"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200"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200"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7800" marR="0" lvl="0" indent="-1778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en-US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ค่าคะแนน </a:t>
                      </a: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Metadata </a:t>
                      </a:r>
                      <a:r>
                        <a:rPr kumimoji="0" lang="th-TH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15</a:t>
                      </a:r>
                      <a:r>
                        <a:rPr kumimoji="0" lang="th-TH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คแนน)</a:t>
                      </a:r>
                      <a:endParaRPr kumimoji="0" lang="en-US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7800" marR="0" lvl="0" indent="-1778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th-TH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66.67</a:t>
                      </a:r>
                      <a:r>
                        <a:rPr kumimoji="0" lang="th-TH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x</a:t>
                      </a:r>
                      <a:r>
                        <a:rPr kumimoji="0" lang="th-TH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0.15</a:t>
                      </a:r>
                      <a:r>
                        <a:rPr kumimoji="0" lang="th-TH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)</a:t>
                      </a: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= 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1042488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3745DCD0-1B50-420F-9446-F6BFEE6DDD2C}"/>
              </a:ext>
            </a:extLst>
          </p:cNvPr>
          <p:cNvSpPr txBox="1"/>
          <p:nvPr/>
        </p:nvSpPr>
        <p:spPr>
          <a:xfrm>
            <a:off x="119336" y="114821"/>
            <a:ext cx="67281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>
                <a:ln>
                  <a:noFill/>
                </a:ln>
                <a:solidFill>
                  <a:srgbClr val="000096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ตัวอย่าง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96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: </a:t>
            </a:r>
            <a:r>
              <a:rPr kumimoji="0" lang="th-TH" sz="2800" b="1" i="0" u="none" strike="noStrike" kern="1200" cap="none" spc="0" normalizeH="0" baseline="0" noProof="0">
                <a:ln>
                  <a:noFill/>
                </a:ln>
                <a:solidFill>
                  <a:srgbClr val="000096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การคำนวณคะแนนในขั้นมาตรฐาน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96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th-TH" sz="2800" b="1" i="0" u="none" strike="noStrike" kern="1200" cap="none" spc="0" normalizeH="0" baseline="0" noProof="0">
                <a:ln>
                  <a:noFill/>
                </a:ln>
                <a:solidFill>
                  <a:srgbClr val="000096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(ค่าคะแนนรวม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96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25)</a:t>
            </a:r>
            <a:r>
              <a:rPr kumimoji="0" lang="th-TH" sz="2800" b="1" i="0" u="none" strike="noStrike" kern="1200" cap="none" spc="0" normalizeH="0" baseline="0" noProof="0">
                <a:ln>
                  <a:noFill/>
                </a:ln>
                <a:solidFill>
                  <a:srgbClr val="000096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0096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E090F71-2D87-4436-A3B1-91C747648AAE}"/>
              </a:ext>
            </a:extLst>
          </p:cNvPr>
          <p:cNvSpPr txBox="1"/>
          <p:nvPr/>
        </p:nvSpPr>
        <p:spPr>
          <a:xfrm>
            <a:off x="96482" y="763321"/>
            <a:ext cx="69477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การคำนวณคะแนนคำอธิบายข้อมูล (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Metadata) </a:t>
            </a:r>
            <a:r>
              <a:rPr kumimoji="0" lang="th-TH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ที่สอดคล้องตามมาตรฐานที่ สพร. กำหนด (14 รายการ) ของทุกชุดข้อมูล  (ค่าคะแนน 10)</a:t>
            </a:r>
          </a:p>
        </p:txBody>
      </p:sp>
      <p:graphicFrame>
        <p:nvGraphicFramePr>
          <p:cNvPr id="11" name="Table 11">
            <a:extLst>
              <a:ext uri="{FF2B5EF4-FFF2-40B4-BE49-F238E27FC236}">
                <a16:creationId xmlns:a16="http://schemas.microsoft.com/office/drawing/2014/main" id="{32139A50-43C6-4622-BD0F-4B51CCC5C3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8811074"/>
              </p:ext>
            </p:extLst>
          </p:nvPr>
        </p:nvGraphicFramePr>
        <p:xfrm>
          <a:off x="64337" y="5547360"/>
          <a:ext cx="8195805" cy="131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31935">
                  <a:extLst>
                    <a:ext uri="{9D8B030D-6E8A-4147-A177-3AD203B41FA5}">
                      <a16:colId xmlns:a16="http://schemas.microsoft.com/office/drawing/2014/main" val="3079174736"/>
                    </a:ext>
                  </a:extLst>
                </a:gridCol>
                <a:gridCol w="2731935">
                  <a:extLst>
                    <a:ext uri="{9D8B030D-6E8A-4147-A177-3AD203B41FA5}">
                      <a16:colId xmlns:a16="http://schemas.microsoft.com/office/drawing/2014/main" val="727644465"/>
                    </a:ext>
                  </a:extLst>
                </a:gridCol>
                <a:gridCol w="2731935">
                  <a:extLst>
                    <a:ext uri="{9D8B030D-6E8A-4147-A177-3AD203B41FA5}">
                      <a16:colId xmlns:a16="http://schemas.microsoft.com/office/drawing/2014/main" val="3175706911"/>
                    </a:ext>
                  </a:extLst>
                </a:gridCol>
              </a:tblGrid>
              <a:tr h="442893">
                <a:tc rowSpan="2">
                  <a:txBody>
                    <a:bodyPr/>
                    <a:lstStyle/>
                    <a:p>
                      <a:pPr algn="ctr"/>
                      <a:r>
                        <a:rPr lang="th-TH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คะแนนในขั้นมาตรฐาน </a:t>
                      </a:r>
                      <a:endParaRPr lang="en-US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th-TH" sz="1400" b="1" kern="0" spc="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มีคำอธิบายข้อมูล (</a:t>
                      </a:r>
                      <a:r>
                        <a:rPr lang="en-US" sz="1400" b="1" kern="0" spc="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Metadata)</a:t>
                      </a:r>
                      <a:r>
                        <a:rPr lang="th-TH" sz="1400" b="1" kern="0" spc="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(</a:t>
                      </a:r>
                      <a:r>
                        <a:rPr lang="en-US" sz="1400" b="1" kern="0" spc="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14</a:t>
                      </a:r>
                      <a:r>
                        <a:rPr lang="th-TH" sz="1400" b="1" kern="0" spc="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รายการ)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th-TH" sz="1400" b="1" kern="0" spc="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ของทุกชุดข้อมูล </a:t>
                      </a:r>
                      <a:r>
                        <a:rPr lang="th-TH" sz="1400" b="1" kern="1200" spc="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lang="en-US" sz="1400" b="1" kern="1200" spc="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15</a:t>
                      </a:r>
                      <a:r>
                        <a:rPr lang="th-TH" sz="1400" b="1" kern="1200" spc="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คะแนน)</a:t>
                      </a:r>
                      <a:r>
                        <a:rPr lang="en-US" sz="1400" b="1" kern="1200" spc="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</a:t>
                      </a:r>
                      <a:endParaRPr lang="th-TH" sz="1400" b="1" kern="1200" spc="-30" baseline="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th-TH" sz="1400" b="1" kern="1200" spc="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มีระบบบัญชีข้อมูลของหน่วยงาน  (</a:t>
                      </a:r>
                      <a:r>
                        <a:rPr lang="en-US" sz="1400" b="1" kern="1200" spc="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Agency Data Catalog) </a:t>
                      </a:r>
                      <a:r>
                        <a:rPr lang="th-TH" sz="1400" b="1" kern="1200" spc="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พร้อมแจ้ง </a:t>
                      </a:r>
                      <a:r>
                        <a:rPr lang="en-US" sz="1400" b="1" kern="1200" spc="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URL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th-TH" sz="1400" b="1" kern="1200" spc="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lang="en-US" sz="1400" b="1" kern="1200" spc="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10</a:t>
                      </a:r>
                      <a:r>
                        <a:rPr lang="th-TH" sz="1400" b="1" kern="1200" spc="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คะแนน)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6416244"/>
                  </a:ext>
                </a:extLst>
              </a:tr>
              <a:tr h="48708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(10)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Wingdings" panose="05000000000000000000" pitchFamily="2" charset="2"/>
                        </a:rPr>
                        <a:t>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Wingdings" panose="05000000000000000000" pitchFamily="2" charset="2"/>
                        </a:rPr>
                        <a:t>(10)</a:t>
                      </a:r>
                      <a:endParaRPr lang="en-US" sz="1600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3918179"/>
                  </a:ext>
                </a:extLst>
              </a:tr>
            </a:tbl>
          </a:graphicData>
        </a:graphic>
      </p:graphicFrame>
      <p:sp>
        <p:nvSpPr>
          <p:cNvPr id="12" name="Arrow: Right 11">
            <a:extLst>
              <a:ext uri="{FF2B5EF4-FFF2-40B4-BE49-F238E27FC236}">
                <a16:creationId xmlns:a16="http://schemas.microsoft.com/office/drawing/2014/main" id="{D720EB98-C882-441D-9D43-FD24790A93BB}"/>
              </a:ext>
            </a:extLst>
          </p:cNvPr>
          <p:cNvSpPr/>
          <p:nvPr/>
        </p:nvSpPr>
        <p:spPr>
          <a:xfrm>
            <a:off x="8419188" y="6163185"/>
            <a:ext cx="360040" cy="365125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0CE3829-818F-46DD-95BE-7195FEDBA443}"/>
              </a:ext>
            </a:extLst>
          </p:cNvPr>
          <p:cNvSpPr/>
          <p:nvPr/>
        </p:nvSpPr>
        <p:spPr>
          <a:xfrm>
            <a:off x="9933042" y="6084137"/>
            <a:ext cx="561302" cy="52322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D0B9A2E-E8DF-4356-BDD1-09EC0022345E}"/>
              </a:ext>
            </a:extLst>
          </p:cNvPr>
          <p:cNvSpPr txBox="1"/>
          <p:nvPr/>
        </p:nvSpPr>
        <p:spPr>
          <a:xfrm>
            <a:off x="8883276" y="6084137"/>
            <a:ext cx="15456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10+10 = 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23220936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A277078-F39E-4069-A276-898B56F01C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9D31A9A-24B9-410D-AAB1-83171F88F9F6}" type="slidenum">
              <a:rPr kumimoji="0" lang="th-TH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th-TH" sz="10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78B1D58-970D-4891-A896-8951BFF5C0F4}"/>
              </a:ext>
            </a:extLst>
          </p:cNvPr>
          <p:cNvSpPr txBox="1"/>
          <p:nvPr/>
        </p:nvSpPr>
        <p:spPr>
          <a:xfrm>
            <a:off x="56057" y="26659"/>
            <a:ext cx="11449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4408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th-TH" sz="3600" b="1" dirty="0">
                <a:solidFill>
                  <a:srgbClr val="000096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กำหนดการชี้แจง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96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sp>
        <p:nvSpPr>
          <p:cNvPr id="72" name="AutoShape 42">
            <a:extLst>
              <a:ext uri="{FF2B5EF4-FFF2-40B4-BE49-F238E27FC236}">
                <a16:creationId xmlns:a16="http://schemas.microsoft.com/office/drawing/2014/main" id="{89C92471-CB45-4F3D-AE59-B47F4428A45F}"/>
              </a:ext>
            </a:extLst>
          </p:cNvPr>
          <p:cNvSpPr>
            <a:spLocks noChangeArrowheads="1"/>
          </p:cNvSpPr>
          <p:nvPr/>
        </p:nvSpPr>
        <p:spPr bwMode="gray">
          <a:xfrm>
            <a:off x="1389271" y="984012"/>
            <a:ext cx="8245058" cy="1196632"/>
          </a:xfrm>
          <a:prstGeom prst="roundRect">
            <a:avLst>
              <a:gd name="adj" fmla="val 16667"/>
            </a:avLst>
          </a:prstGeom>
          <a:noFill/>
          <a:ln w="28575" algn="ctr">
            <a:solidFill>
              <a:srgbClr val="45AB7D"/>
            </a:solidFill>
            <a:round/>
            <a:headEnd/>
            <a:tailEnd/>
          </a:ln>
          <a:effectLst>
            <a:outerShdw dist="99190" dir="2388334" algn="ctr" rotWithShape="0">
              <a:srgbClr val="DDDDD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17347D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3" name="AutoShape 43">
            <a:extLst>
              <a:ext uri="{FF2B5EF4-FFF2-40B4-BE49-F238E27FC236}">
                <a16:creationId xmlns:a16="http://schemas.microsoft.com/office/drawing/2014/main" id="{97BBE45C-A10D-4782-B62D-733738A6B621}"/>
              </a:ext>
            </a:extLst>
          </p:cNvPr>
          <p:cNvSpPr>
            <a:spLocks noChangeArrowheads="1"/>
          </p:cNvSpPr>
          <p:nvPr/>
        </p:nvSpPr>
        <p:spPr bwMode="gray">
          <a:xfrm>
            <a:off x="1008272" y="864949"/>
            <a:ext cx="685800" cy="685800"/>
          </a:xfrm>
          <a:prstGeom prst="diamond">
            <a:avLst/>
          </a:prstGeom>
          <a:solidFill>
            <a:srgbClr val="45AB7D"/>
          </a:solidFill>
          <a:ln w="25400" algn="ctr">
            <a:solidFill>
              <a:srgbClr val="FFFFFF"/>
            </a:solidFill>
            <a:miter lim="800000"/>
            <a:headEnd/>
            <a:tailEnd/>
          </a:ln>
          <a:effectLst>
            <a:outerShdw dist="63500" dir="221219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17347D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4" name="Text Box 44">
            <a:extLst>
              <a:ext uri="{FF2B5EF4-FFF2-40B4-BE49-F238E27FC236}">
                <a16:creationId xmlns:a16="http://schemas.microsoft.com/office/drawing/2014/main" id="{7C4D0128-DA3E-46A1-B18B-7280C77586CC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1825420" y="1094188"/>
            <a:ext cx="7441096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แนวทางการประเมินส่วนราชการตามมาตรการปรับปรุงประสิทธิภาพในการปฏิบัติราชการของส่วนราชการ </a:t>
            </a:r>
          </a:p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ประจำปีงบประมาณ พ.ศ. </a:t>
            </a:r>
            <a:r>
              <a:rPr lang="en-US" altLang="en-US" sz="1800" b="1" kern="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2565</a:t>
            </a:r>
            <a:r>
              <a:rPr kumimoji="0" lang="th-TH" alt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 : องค์ประกอบที่ </a:t>
            </a:r>
            <a:r>
              <a:rPr kumimoji="0" lang="en-US" alt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2 </a:t>
            </a:r>
            <a:r>
              <a:rPr kumimoji="0" lang="th-TH" alt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การประเมินศักยภาพในการดำเนินงาน (</a:t>
            </a:r>
            <a:r>
              <a:rPr kumimoji="0" lang="en-US" alt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Potential Base)</a:t>
            </a:r>
          </a:p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en-US" sz="16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โดย ที่ปรึกษาการพัฒนาระบบราชการ (นางศิริเนตร กล้าหาญ)</a:t>
            </a:r>
            <a:endParaRPr kumimoji="0" lang="en-US" altLang="en-US" sz="16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75" name="Text Box 45">
            <a:extLst>
              <a:ext uri="{FF2B5EF4-FFF2-40B4-BE49-F238E27FC236}">
                <a16:creationId xmlns:a16="http://schemas.microsoft.com/office/drawing/2014/main" id="{D72FF061-8792-4793-8F7A-042F0B1D96AE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1162260" y="963374"/>
            <a:ext cx="354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92457" dir="9843276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1</a:t>
            </a:r>
          </a:p>
        </p:txBody>
      </p:sp>
      <p:sp>
        <p:nvSpPr>
          <p:cNvPr id="77" name="AutoShape 47">
            <a:extLst>
              <a:ext uri="{FF2B5EF4-FFF2-40B4-BE49-F238E27FC236}">
                <a16:creationId xmlns:a16="http://schemas.microsoft.com/office/drawing/2014/main" id="{1021D919-2495-4523-B33F-B2FF0BD73B8B}"/>
              </a:ext>
            </a:extLst>
          </p:cNvPr>
          <p:cNvSpPr>
            <a:spLocks noChangeArrowheads="1"/>
          </p:cNvSpPr>
          <p:nvPr/>
        </p:nvSpPr>
        <p:spPr bwMode="gray">
          <a:xfrm>
            <a:off x="1344386" y="2363551"/>
            <a:ext cx="8289943" cy="1602585"/>
          </a:xfrm>
          <a:prstGeom prst="roundRect">
            <a:avLst>
              <a:gd name="adj" fmla="val 16667"/>
            </a:avLst>
          </a:prstGeom>
          <a:noFill/>
          <a:ln w="28575" algn="ctr">
            <a:solidFill>
              <a:srgbClr val="77B7E7"/>
            </a:solidFill>
            <a:round/>
            <a:headEnd/>
            <a:tailEnd/>
          </a:ln>
          <a:effectLst>
            <a:outerShdw dist="99190" dir="2388334" algn="ctr" rotWithShape="0">
              <a:srgbClr val="DDDDD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17347D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8" name="AutoShape 48">
            <a:extLst>
              <a:ext uri="{FF2B5EF4-FFF2-40B4-BE49-F238E27FC236}">
                <a16:creationId xmlns:a16="http://schemas.microsoft.com/office/drawing/2014/main" id="{61BA6166-5BFA-4C88-A95B-518F7C705D5E}"/>
              </a:ext>
            </a:extLst>
          </p:cNvPr>
          <p:cNvSpPr>
            <a:spLocks noChangeArrowheads="1"/>
          </p:cNvSpPr>
          <p:nvPr/>
        </p:nvSpPr>
        <p:spPr bwMode="gray">
          <a:xfrm>
            <a:off x="963387" y="2244489"/>
            <a:ext cx="685800" cy="685800"/>
          </a:xfrm>
          <a:prstGeom prst="diamond">
            <a:avLst/>
          </a:prstGeom>
          <a:solidFill>
            <a:srgbClr val="77B7E7"/>
          </a:solidFill>
          <a:ln w="25400" algn="ctr">
            <a:solidFill>
              <a:srgbClr val="FFFFFF"/>
            </a:solidFill>
            <a:miter lim="800000"/>
            <a:headEnd/>
            <a:tailEnd/>
          </a:ln>
          <a:effectLst>
            <a:outerShdw dist="63500" dir="221219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17347D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9" name="Text Box 49">
            <a:extLst>
              <a:ext uri="{FF2B5EF4-FFF2-40B4-BE49-F238E27FC236}">
                <a16:creationId xmlns:a16="http://schemas.microsoft.com/office/drawing/2014/main" id="{BBD501B6-2669-43A4-82D1-88CC50E4DF21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1711030" y="2451315"/>
            <a:ext cx="7708967" cy="1661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800" b="1" dirty="0"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แนวทางการประเมินตัวชี้วัดการพัฒนาระบบบัญชีข้อมูล (</a:t>
            </a:r>
            <a:r>
              <a:rPr lang="en-US" sz="1800" b="1" dirty="0"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Data Catalog) </a:t>
            </a:r>
            <a:r>
              <a:rPr lang="th-TH" sz="1800" b="1" dirty="0"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เพื่อนำไปสู่การเปิดเผยข้อมูลภาครัฐ </a:t>
            </a:r>
          </a:p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800" b="1" dirty="0"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(</a:t>
            </a:r>
            <a:r>
              <a:rPr lang="en-US" sz="1800" b="1" dirty="0"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Open Data)</a:t>
            </a:r>
            <a:r>
              <a:rPr lang="th-TH" sz="1800" b="1" dirty="0"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 ของส่วนราชการ</a:t>
            </a:r>
            <a:endParaRPr lang="en-US" sz="1800" b="1" dirty="0">
              <a:solidFill>
                <a:schemeClr val="tx1"/>
              </a:solidFill>
              <a:effectLst/>
              <a:latin typeface="TH SarabunPSK" panose="020B0500040200020003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altLang="en-US" sz="1600" b="1" kern="0" dirty="0">
                <a:solidFill>
                  <a:schemeClr val="tx1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โดย – นางสาวณฐิณี สงกุมาร ผู้อำนวยการกองติดตาม ตรวจสอบ และประเมินผลการพัฒนาระบบราชการ สกพร.</a:t>
            </a:r>
          </a:p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altLang="en-US" sz="1600" b="1" kern="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 </a:t>
            </a:r>
            <a:r>
              <a:rPr lang="th-TH" altLang="en-US" sz="1600" b="1" kern="0" dirty="0">
                <a:solidFill>
                  <a:schemeClr val="tx1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-  นายบรรพต​ ตีเมืองสอง    ผู้อำนวยการกลุ่มสารสนเทศเชิงพื้นที่  สำนักงานสถิติแห่งชาติ </a:t>
            </a:r>
          </a:p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altLang="en-US" sz="1600" b="1" kern="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 </a:t>
            </a:r>
            <a:r>
              <a:rPr lang="th-TH" altLang="en-US" sz="1600" b="1" kern="0" dirty="0">
                <a:solidFill>
                  <a:schemeClr val="tx1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-  ดร. มนต์ศักดิ์ โซ่เจริญธรรม ผู้อำนวยการฝ่ายเดตาโซลูชันส์ภาครัฐ สำนักงานพัฒนารัฐบาลดิจิทัล (องค์การมหาชน)</a:t>
            </a:r>
          </a:p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0" name="Text Box 50">
            <a:extLst>
              <a:ext uri="{FF2B5EF4-FFF2-40B4-BE49-F238E27FC236}">
                <a16:creationId xmlns:a16="http://schemas.microsoft.com/office/drawing/2014/main" id="{D86F5313-A2AC-4720-AFFE-499DD3BE638D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1117375" y="2342914"/>
            <a:ext cx="354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92457" dir="9843276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2</a:t>
            </a:r>
          </a:p>
        </p:txBody>
      </p:sp>
      <p:sp>
        <p:nvSpPr>
          <p:cNvPr id="82" name="AutoShape 52">
            <a:extLst>
              <a:ext uri="{FF2B5EF4-FFF2-40B4-BE49-F238E27FC236}">
                <a16:creationId xmlns:a16="http://schemas.microsoft.com/office/drawing/2014/main" id="{3AA7CA2C-A707-49B4-8E83-9DD64A1AB22E}"/>
              </a:ext>
            </a:extLst>
          </p:cNvPr>
          <p:cNvSpPr>
            <a:spLocks noChangeArrowheads="1"/>
          </p:cNvSpPr>
          <p:nvPr/>
        </p:nvSpPr>
        <p:spPr bwMode="gray">
          <a:xfrm>
            <a:off x="1344386" y="4224362"/>
            <a:ext cx="8289943" cy="1152602"/>
          </a:xfrm>
          <a:prstGeom prst="roundRect">
            <a:avLst>
              <a:gd name="adj" fmla="val 16667"/>
            </a:avLst>
          </a:prstGeom>
          <a:noFill/>
          <a:ln w="28575" algn="ctr">
            <a:solidFill>
              <a:srgbClr val="9999FF"/>
            </a:solidFill>
            <a:round/>
            <a:headEnd/>
            <a:tailEnd/>
          </a:ln>
          <a:effectLst>
            <a:outerShdw dist="99190" dir="2388334" algn="ctr" rotWithShape="0">
              <a:srgbClr val="DDDDD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17347D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83" name="AutoShape 53">
            <a:extLst>
              <a:ext uri="{FF2B5EF4-FFF2-40B4-BE49-F238E27FC236}">
                <a16:creationId xmlns:a16="http://schemas.microsoft.com/office/drawing/2014/main" id="{25ED5DC8-043A-4904-8869-469D9733F317}"/>
              </a:ext>
            </a:extLst>
          </p:cNvPr>
          <p:cNvSpPr>
            <a:spLocks noChangeArrowheads="1"/>
          </p:cNvSpPr>
          <p:nvPr/>
        </p:nvSpPr>
        <p:spPr bwMode="gray">
          <a:xfrm>
            <a:off x="963387" y="4105299"/>
            <a:ext cx="685800" cy="685800"/>
          </a:xfrm>
          <a:prstGeom prst="diamond">
            <a:avLst/>
          </a:prstGeom>
          <a:solidFill>
            <a:srgbClr val="9999FF"/>
          </a:solidFill>
          <a:ln w="25400" algn="ctr">
            <a:solidFill>
              <a:srgbClr val="FFFFFF"/>
            </a:solidFill>
            <a:miter lim="800000"/>
            <a:headEnd/>
            <a:tailEnd/>
          </a:ln>
          <a:effectLst>
            <a:outerShdw dist="63500" dir="221219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17347D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84" name="Text Box 54">
            <a:extLst>
              <a:ext uri="{FF2B5EF4-FFF2-40B4-BE49-F238E27FC236}">
                <a16:creationId xmlns:a16="http://schemas.microsoft.com/office/drawing/2014/main" id="{6C1407B3-E5F7-4D66-B2F8-43DDD308D12F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1791846" y="4319493"/>
            <a:ext cx="7699823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แนวทางการประเมินตัวชี้วัดความสำเร็จในการขับเคลื่อนการพัฒนางานบริการ </a:t>
            </a:r>
            <a:r>
              <a:rPr kumimoji="0" lang="en-US" alt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Agenda  </a:t>
            </a:r>
            <a:r>
              <a:rPr kumimoji="0" lang="th-TH" alt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ตามมติคณะรัฐมนตรี และการสร้างนวัตกรรมในการปรับปรุงกระบวนงานหรือการให้บริการ (</a:t>
            </a:r>
            <a:r>
              <a:rPr kumimoji="0" lang="en-US" alt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e-Service)</a:t>
            </a:r>
            <a:endParaRPr kumimoji="0" lang="th-TH" altLang="en-US" sz="18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th-TH" altLang="en-US" sz="16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โดย นางสาวอภิจิตตรา อภิราชจิตร  รักษาการในตำแหน่งผู้เชี่ยวชาญเฉพาะด้านการพัฒนาระบบราชการ สกพร.</a:t>
            </a:r>
            <a:endParaRPr kumimoji="0" lang="en-US" altLang="en-US" sz="16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5" name="Text Box 55">
            <a:extLst>
              <a:ext uri="{FF2B5EF4-FFF2-40B4-BE49-F238E27FC236}">
                <a16:creationId xmlns:a16="http://schemas.microsoft.com/office/drawing/2014/main" id="{4384D576-8873-46EE-A9EF-E7A6350D9B69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1117375" y="4203724"/>
            <a:ext cx="354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92457" dir="9843276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3</a:t>
            </a:r>
          </a:p>
        </p:txBody>
      </p:sp>
      <p:sp>
        <p:nvSpPr>
          <p:cNvPr id="87" name="AutoShape 57">
            <a:extLst>
              <a:ext uri="{FF2B5EF4-FFF2-40B4-BE49-F238E27FC236}">
                <a16:creationId xmlns:a16="http://schemas.microsoft.com/office/drawing/2014/main" id="{A2C9DABE-C8E0-4B55-819C-9F51026C8DF9}"/>
              </a:ext>
            </a:extLst>
          </p:cNvPr>
          <p:cNvSpPr>
            <a:spLocks noChangeArrowheads="1"/>
          </p:cNvSpPr>
          <p:nvPr/>
        </p:nvSpPr>
        <p:spPr bwMode="gray">
          <a:xfrm>
            <a:off x="1344387" y="5555735"/>
            <a:ext cx="8289942" cy="771798"/>
          </a:xfrm>
          <a:prstGeom prst="roundRect">
            <a:avLst>
              <a:gd name="adj" fmla="val 16667"/>
            </a:avLst>
          </a:prstGeom>
          <a:noFill/>
          <a:ln w="28575" algn="ctr">
            <a:solidFill>
              <a:srgbClr val="969696"/>
            </a:solidFill>
            <a:round/>
            <a:headEnd/>
            <a:tailEnd/>
          </a:ln>
          <a:effectLst>
            <a:outerShdw dist="99190" dir="2388334" algn="ctr" rotWithShape="0">
              <a:srgbClr val="DDDDD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srgbClr val="17347D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88" name="AutoShape 58">
            <a:extLst>
              <a:ext uri="{FF2B5EF4-FFF2-40B4-BE49-F238E27FC236}">
                <a16:creationId xmlns:a16="http://schemas.microsoft.com/office/drawing/2014/main" id="{78CD9849-140B-4A15-8224-A52944CA65EB}"/>
              </a:ext>
            </a:extLst>
          </p:cNvPr>
          <p:cNvSpPr>
            <a:spLocks noChangeArrowheads="1"/>
          </p:cNvSpPr>
          <p:nvPr/>
        </p:nvSpPr>
        <p:spPr bwMode="gray">
          <a:xfrm>
            <a:off x="963387" y="5436672"/>
            <a:ext cx="685800" cy="685800"/>
          </a:xfrm>
          <a:prstGeom prst="diamond">
            <a:avLst/>
          </a:prstGeom>
          <a:solidFill>
            <a:srgbClr val="969696"/>
          </a:solidFill>
          <a:ln w="25400" algn="ctr">
            <a:solidFill>
              <a:srgbClr val="FFFFFF"/>
            </a:solidFill>
            <a:miter lim="800000"/>
            <a:headEnd/>
            <a:tailEnd/>
          </a:ln>
          <a:effectLst>
            <a:outerShdw dist="63500" dir="221219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17347D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89" name="Text Box 59">
            <a:extLst>
              <a:ext uri="{FF2B5EF4-FFF2-40B4-BE49-F238E27FC236}">
                <a16:creationId xmlns:a16="http://schemas.microsoft.com/office/drawing/2014/main" id="{60E5B381-C34C-4555-88BD-0F0661C87BD1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1711030" y="5659165"/>
            <a:ext cx="7693529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800" b="1" dirty="0">
                <a:solidFill>
                  <a:schemeClr val="tx1"/>
                </a:solidFill>
                <a:effectLst/>
                <a:ea typeface="Cordia New" panose="020B0304020202020204" pitchFamily="34" charset="-34"/>
                <a:cs typeface="TH SarabunPSK" panose="020B0500040200020003" pitchFamily="34" charset="-34"/>
              </a:rPr>
              <a:t>แนวทางการประเมินตัวชี้วัดการประเมินสถานะของหน่วยงานภาครัฐในการเป็นระบบราชการ 4.0 (เฉพาะกรอบแนวทาง)</a:t>
            </a:r>
          </a:p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altLang="en-US" sz="1600" b="1" kern="0" dirty="0">
                <a:solidFill>
                  <a:schemeClr val="tx1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โดย นางสาวณฐิณี สงกุมาร ผู้อำนวยการกองติดตาม ตรวจสอบ และประเมินผลการพัฒนาระบบราชการ สกพร.</a:t>
            </a:r>
            <a:r>
              <a:rPr lang="th-TH" sz="1600" b="1" dirty="0">
                <a:solidFill>
                  <a:schemeClr val="tx1"/>
                </a:solidFill>
                <a:effectLst/>
                <a:ea typeface="Cordia New" panose="020B0304020202020204" pitchFamily="34" charset="-34"/>
                <a:cs typeface="TH SarabunPSK" panose="020B0500040200020003" pitchFamily="34" charset="-34"/>
              </a:rPr>
              <a:t> </a:t>
            </a:r>
            <a:endParaRPr kumimoji="0" lang="en-US" altLang="en-US" sz="16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90" name="Text Box 60">
            <a:extLst>
              <a:ext uri="{FF2B5EF4-FFF2-40B4-BE49-F238E27FC236}">
                <a16:creationId xmlns:a16="http://schemas.microsoft.com/office/drawing/2014/main" id="{695E4F31-8936-45BC-98C9-BA7DC8E2B7C4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1117375" y="5535097"/>
            <a:ext cx="354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92457" dir="9843276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60A331C-03FB-4CE2-82CB-DA292CF580EE}"/>
              </a:ext>
            </a:extLst>
          </p:cNvPr>
          <p:cNvSpPr txBox="1"/>
          <p:nvPr/>
        </p:nvSpPr>
        <p:spPr>
          <a:xfrm>
            <a:off x="460003" y="6430963"/>
            <a:ext cx="108702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หมายเหตุ </a:t>
            </a:r>
            <a:r>
              <a:rPr lang="en-US" sz="1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:</a:t>
            </a:r>
            <a:r>
              <a:rPr lang="th-TH" sz="1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สำหรับแนวทางการดำเนินงาน และการประเมินตัวชี้วัด</a:t>
            </a:r>
            <a:r>
              <a:rPr lang="th-TH" sz="1400" b="1" dirty="0">
                <a:effectLst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การเป็นระบบราชการ 4.0 </a:t>
            </a:r>
            <a:r>
              <a:rPr lang="en-US" sz="1400" b="1" dirty="0">
                <a:effectLst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(PMQA 4.0) </a:t>
            </a:r>
            <a:r>
              <a:rPr lang="th-TH" sz="1400" b="1" dirty="0">
                <a:effectLst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ในรายละเอียด สำนักงาน ก.พ.ร. จะจัด </a:t>
            </a:r>
            <a:r>
              <a:rPr lang="en-US" sz="1400" b="1" dirty="0">
                <a:effectLst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KM </a:t>
            </a:r>
            <a:r>
              <a:rPr lang="th-TH" sz="1400" b="1" dirty="0">
                <a:effectLst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และชี้แจงเกณฑ์ฯ ให้ส่วนราชการอีกครั้งประมาณเดือน ต.ค. /พ.ย. 64</a:t>
            </a:r>
            <a:endParaRPr lang="en-US" sz="1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3390410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18B3A6ED-77C8-4723-9056-2486B44A7016}"/>
              </a:ext>
            </a:extLst>
          </p:cNvPr>
          <p:cNvSpPr txBox="1"/>
          <p:nvPr/>
        </p:nvSpPr>
        <p:spPr>
          <a:xfrm>
            <a:off x="1974470" y="132534"/>
            <a:ext cx="103192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4408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000096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การพัฒนาระบบบัญชีข้อมูล (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96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Data Catalog) 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000096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เพื่อนำไปสู่การเปิดเผยข้อมูลภาครัฐ (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96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Open Data)</a:t>
            </a:r>
            <a:endParaRPr kumimoji="0" lang="th-TH" sz="2400" b="1" i="0" u="none" strike="noStrike" kern="1200" cap="none" spc="0" normalizeH="0" baseline="0" noProof="0" dirty="0">
              <a:ln>
                <a:noFill/>
              </a:ln>
              <a:solidFill>
                <a:srgbClr val="000096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graphicFrame>
        <p:nvGraphicFramePr>
          <p:cNvPr id="7" name="Table 4">
            <a:extLst>
              <a:ext uri="{FF2B5EF4-FFF2-40B4-BE49-F238E27FC236}">
                <a16:creationId xmlns:a16="http://schemas.microsoft.com/office/drawing/2014/main" id="{4F55629E-2ECD-4BD9-B531-CE86C8CAC408}"/>
              </a:ext>
            </a:extLst>
          </p:cNvPr>
          <p:cNvGraphicFramePr>
            <a:graphicFrameLocks noGrp="1"/>
          </p:cNvGraphicFramePr>
          <p:nvPr/>
        </p:nvGraphicFramePr>
        <p:xfrm>
          <a:off x="192506" y="2113120"/>
          <a:ext cx="11665817" cy="4609312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994612">
                  <a:extLst>
                    <a:ext uri="{9D8B030D-6E8A-4147-A177-3AD203B41FA5}">
                      <a16:colId xmlns:a16="http://schemas.microsoft.com/office/drawing/2014/main" val="2387025161"/>
                    </a:ext>
                  </a:extLst>
                </a:gridCol>
                <a:gridCol w="1755790">
                  <a:extLst>
                    <a:ext uri="{9D8B030D-6E8A-4147-A177-3AD203B41FA5}">
                      <a16:colId xmlns:a16="http://schemas.microsoft.com/office/drawing/2014/main" val="2755769897"/>
                    </a:ext>
                  </a:extLst>
                </a:gridCol>
                <a:gridCol w="2971805">
                  <a:extLst>
                    <a:ext uri="{9D8B030D-6E8A-4147-A177-3AD203B41FA5}">
                      <a16:colId xmlns:a16="http://schemas.microsoft.com/office/drawing/2014/main" val="1203698782"/>
                    </a:ext>
                  </a:extLst>
                </a:gridCol>
                <a:gridCol w="2971805">
                  <a:extLst>
                    <a:ext uri="{9D8B030D-6E8A-4147-A177-3AD203B41FA5}">
                      <a16:colId xmlns:a16="http://schemas.microsoft.com/office/drawing/2014/main" val="528270292"/>
                    </a:ext>
                  </a:extLst>
                </a:gridCol>
                <a:gridCol w="2971805">
                  <a:extLst>
                    <a:ext uri="{9D8B030D-6E8A-4147-A177-3AD203B41FA5}">
                      <a16:colId xmlns:a16="http://schemas.microsoft.com/office/drawing/2014/main" val="180889240"/>
                    </a:ext>
                  </a:extLst>
                </a:gridCol>
              </a:tblGrid>
              <a:tr h="253328">
                <a:tc>
                  <a:txBody>
                    <a:bodyPr/>
                    <a:lstStyle/>
                    <a:p>
                      <a:pPr lvl="0" algn="ctr"/>
                      <a:r>
                        <a:rPr lang="th-TH" sz="1400" b="1"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ประเภท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th-TH" sz="1400" b="1"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ตัวชี้วัด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th-TH" sz="1400" b="1"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ขั้นต้น</a:t>
                      </a:r>
                    </a:p>
                  </a:txBody>
                  <a:tcP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th-TH" sz="1400" b="1"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ขั้นกลาง</a:t>
                      </a:r>
                    </a:p>
                  </a:txBody>
                  <a:tcP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th-TH" sz="1400" b="1"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ขั้นสูง</a:t>
                      </a:r>
                    </a:p>
                  </a:txBody>
                  <a:tcPr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578607"/>
                  </a:ext>
                </a:extLst>
              </a:tr>
              <a:tr h="745081">
                <a:tc rowSpan="3"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en-US" sz="1400" b="1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Structure</a:t>
                      </a:r>
                      <a:r>
                        <a:rPr lang="th-TH" sz="1400" b="1"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(ข้อมูลลักษณะ ตาราง)</a:t>
                      </a:r>
                      <a:endParaRPr lang="en-US" sz="1400" b="1"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th-TH" sz="1400" b="0"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ช่องทางการเข้าถึงข้อมูล</a:t>
                      </a:r>
                      <a:endParaRPr lang="en-US" sz="1400" b="0"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th-TH" sz="1400" b="0"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มีไฟล์ข้อมูลให้เข้าถึง </a:t>
                      </a:r>
                      <a:r>
                        <a:rPr lang="th-TH" sz="1400" b="1" u="sng"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แต่ไม่ได้</a:t>
                      </a:r>
                      <a:r>
                        <a:rPr lang="th-TH" sz="1400" b="0"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กำหนดเป็นแนวปฏิบัติงานว่าไฟล์นั้นจะเป็นต้นทางของข้อมูลที่ถูกต้องเชื่อถือได้ (</a:t>
                      </a:r>
                      <a:r>
                        <a:rPr lang="th-TH" sz="1400" b="1" u="sng"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ยังไม่เป็น</a:t>
                      </a:r>
                      <a:r>
                        <a:rPr lang="th-TH" sz="1400" b="0"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ไปตามหลัก </a:t>
                      </a:r>
                      <a:r>
                        <a:rPr lang="en-US" sz="1400" b="0" dirty="0"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single source of truth</a:t>
                      </a:r>
                      <a:r>
                        <a:rPr lang="th-TH" sz="1400" b="0"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)</a:t>
                      </a:r>
                    </a:p>
                  </a:txBody>
                  <a:tcP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th-TH" sz="1400" b="0"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ไฟล์ข้อมูลมีลิงค์ที่ชัดเจน</a:t>
                      </a:r>
                      <a:r>
                        <a:rPr lang="th-TH" sz="1400" b="1" u="sng"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และกำหนด</a:t>
                      </a:r>
                      <a:r>
                        <a:rPr lang="th-TH" sz="1400" b="0"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เป็นแนวปฏิบัติงานทางการว่าไฟล์นั้นจะเป็นต้นทางของข้อมูลที่ถูกต้องเชื่อถือได้ (ตามหลัก </a:t>
                      </a:r>
                      <a:r>
                        <a:rPr lang="en-US" sz="1400" b="0" dirty="0"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single source of truth</a:t>
                      </a:r>
                      <a:r>
                        <a:rPr lang="th-TH" sz="1400" b="0"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)</a:t>
                      </a:r>
                    </a:p>
                  </a:txBody>
                  <a:tcP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th-TH" sz="1400" b="0"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เข้าถึงในรูปแบบ </a:t>
                      </a:r>
                      <a:r>
                        <a:rPr lang="en-US" sz="1400" b="0" dirty="0"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API </a:t>
                      </a:r>
                      <a:r>
                        <a:rPr lang="th-TH" sz="1400" b="0"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ได้ โดย</a:t>
                      </a:r>
                      <a:r>
                        <a:rPr lang="th-TH" sz="1400" b="1" u="sng"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ผู้ใช้สามารถระบุเงื่อนไขเข้าไปในลิงค์ </a:t>
                      </a:r>
                      <a:r>
                        <a:rPr lang="th-TH" sz="1400" b="0"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ทำให้ผู้ใช้สามารถเลือกดึงข้อมูลทั้งหมด หรือบางส่วนได้ตามเงื่อนไขที่ต้องการ</a:t>
                      </a:r>
                      <a:r>
                        <a:rPr lang="en-US" sz="1400" b="0" dirty="0"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400" b="0"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เช่น เฉพาะพื้นที่ เฉพาะช่วงเวลา</a:t>
                      </a:r>
                    </a:p>
                  </a:txBody>
                  <a:tcPr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730252"/>
                  </a:ext>
                </a:extLst>
              </a:tr>
              <a:tr h="58116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/>
                      <a:r>
                        <a:rPr lang="th-TH" sz="1400" b="0"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ระดับความละเอียดข้อมูลที่เปิด</a:t>
                      </a:r>
                      <a:endParaRPr lang="en-US" sz="1400" b="0"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th-TH" sz="1400" b="0"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เป็นข้อมูลภาพรวม เช่น ข้อมูลสถิติรายปี รายไตรมาส ข้อมูลสรุประดับประเทศ หรือ มีจำนวนปีข้อมูลน้อยเพียง </a:t>
                      </a:r>
                      <a:r>
                        <a:rPr lang="en-US" sz="1400" b="0" dirty="0"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2-3</a:t>
                      </a:r>
                      <a:r>
                        <a:rPr lang="th-TH" sz="1400" b="0"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ปี</a:t>
                      </a:r>
                    </a:p>
                  </a:txBody>
                  <a:tcP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th-TH" sz="1400" b="0"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ข้อมูลมีรายละเอียด เช่น ระดับรายวัน รายเดือน รายอำเภอ รายตำบล รายหมู่บ้าน รายสาขา ทำให้ใช้วิเคราะห์ต่อยอดได้ยืดหยุ่น</a:t>
                      </a:r>
                    </a:p>
                  </a:txBody>
                  <a:tcP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th-TH" sz="1400" b="0"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ผ่านขั้นกลาง แต่สามารถเชื่อมต่อเข้าถึงข้อมูลเปิดที่ทันสมัย ได้ทันทีที่ผู้ทำข้อมูลมีการปรับปรุงหรือเพิ่มเติมข้อมูลดิบที่ต้นทาง</a:t>
                      </a:r>
                    </a:p>
                  </a:txBody>
                  <a:tcPr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8855841"/>
                  </a:ext>
                </a:extLst>
              </a:tr>
              <a:tr h="41724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/>
                      <a:r>
                        <a:rPr lang="th-TH" sz="1400" b="0"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การจัดรูปแบบและโครงสร้างข้อมูล</a:t>
                      </a:r>
                      <a:endParaRPr lang="en-US" sz="1400" b="0"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th-TH" sz="1400" b="0"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รูปแบบตารางสำหรับเอกสารประกอบรายงาน</a:t>
                      </a:r>
                    </a:p>
                  </a:txBody>
                  <a:tcPr>
                    <a:solidFill>
                      <a:srgbClr val="FFF2CC"/>
                    </a:solidFill>
                  </a:tcPr>
                </a:tc>
                <a:tc gridSpan="2">
                  <a:txBody>
                    <a:bodyPr/>
                    <a:lstStyle/>
                    <a:p>
                      <a:pPr lvl="0"/>
                      <a:r>
                        <a:rPr lang="th-TH" sz="1400" b="0"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รูปแบบตารางฐานข้อมูล (</a:t>
                      </a:r>
                      <a:r>
                        <a:rPr lang="en-US" sz="1400" b="0" dirty="0"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machine readable</a:t>
                      </a:r>
                      <a:r>
                        <a:rPr lang="th-TH" sz="1400" b="0"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) ที่พร้อมนำไปทำ </a:t>
                      </a:r>
                      <a:r>
                        <a:rPr lang="en-US" sz="1400" b="0" dirty="0"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data analytics </a:t>
                      </a:r>
                      <a:r>
                        <a:rPr lang="th-TH" sz="1400" b="0"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หรือ </a:t>
                      </a:r>
                      <a:r>
                        <a:rPr lang="en-US" sz="1400" b="0" dirty="0"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visualization</a:t>
                      </a:r>
                      <a:r>
                        <a:rPr lang="th-TH" sz="1400" b="0"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</a:t>
                      </a:r>
                      <a:endParaRPr lang="en-US" sz="1400" b="0" dirty="0"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  <a:p>
                      <a:pPr lvl="0"/>
                      <a:r>
                        <a:rPr lang="th-TH" sz="1400" b="0"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ไฟล์ข้อมูลอยู่ในรูปแบบที่เปิดใช้งานได้ด้วยซอฟต์แวร์ทั่วไป เช่น </a:t>
                      </a:r>
                      <a:r>
                        <a:rPr lang="en-US" sz="1400" b="0" dirty="0"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CSV, XLSX</a:t>
                      </a:r>
                      <a:endParaRPr lang="th-TH" sz="1400" b="0"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>
                    <a:solidFill>
                      <a:srgbClr val="FFF2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1482193"/>
                  </a:ext>
                </a:extLst>
              </a:tr>
              <a:tr h="417245">
                <a:tc rowSpan="2">
                  <a:txBody>
                    <a:bodyPr/>
                    <a:lstStyle/>
                    <a:p>
                      <a:pPr lvl="0"/>
                      <a:r>
                        <a:rPr lang="en-US" sz="1400" b="1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Un-Structure</a:t>
                      </a:r>
                      <a:endParaRPr lang="th-TH" sz="1400" b="1">
                        <a:solidFill>
                          <a:srgbClr val="0000FF"/>
                        </a:solidFill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  <a:p>
                      <a:pPr lvl="0"/>
                      <a:endParaRPr lang="th-TH" sz="1400" b="1">
                        <a:solidFill>
                          <a:srgbClr val="FF0000"/>
                        </a:solidFill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th-TH" sz="1400" b="1"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ข้อมูล ประกาศ และระเบียบ</a:t>
                      </a:r>
                    </a:p>
                  </a:txBody>
                  <a:tcPr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th-TH" sz="1400" b="0"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ข้อมูล ประกาศ และระเบียบ</a:t>
                      </a:r>
                    </a:p>
                  </a:txBody>
                  <a:tcPr>
                    <a:solidFill>
                      <a:srgbClr val="FBE5D6"/>
                    </a:solidFill>
                  </a:tcPr>
                </a:tc>
                <a:tc gridSpan="3">
                  <a:txBody>
                    <a:bodyPr/>
                    <a:lstStyle/>
                    <a:p>
                      <a:pPr lvl="0"/>
                      <a:r>
                        <a:rPr lang="th-TH" sz="1400" b="0"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เปิดเผยในรูปแบบ </a:t>
                      </a:r>
                      <a:r>
                        <a:rPr lang="en-US" sz="1400" b="0" dirty="0"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PDF (</a:t>
                      </a:r>
                      <a:r>
                        <a:rPr lang="th-TH" sz="1400" b="0"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หรือ </a:t>
                      </a:r>
                      <a:r>
                        <a:rPr lang="en-US" sz="1400" b="0" dirty="0"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Word) </a:t>
                      </a:r>
                      <a:r>
                        <a:rPr lang="th-TH" sz="1400" b="0"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ที่สามารถสืบค้นเนื้อความในเอกสารได้ (ไม่ใช่การสแกนเอกสารเป็นรูปภาพแล้วบันทึกเป็น </a:t>
                      </a:r>
                      <a:r>
                        <a:rPr lang="en-US" sz="1400" b="0" dirty="0"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PDF</a:t>
                      </a:r>
                      <a:r>
                        <a:rPr lang="th-TH" sz="1400" b="0"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)</a:t>
                      </a:r>
                    </a:p>
                  </a:txBody>
                  <a:tcPr>
                    <a:solidFill>
                      <a:srgbClr val="FBE5D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529963"/>
                  </a:ext>
                </a:extLst>
              </a:tr>
              <a:tr h="81958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/>
                      <a:r>
                        <a:rPr lang="th-TH" sz="1400" b="0"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ช่องทางการเข้าถึงข้อมูล</a:t>
                      </a:r>
                      <a:endParaRPr lang="en-US" sz="1400" b="0"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th-TH" sz="1400" b="0"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มีไฟล์ข้อมูลให้เข้าถึง </a:t>
                      </a:r>
                      <a:r>
                        <a:rPr lang="th-TH" sz="1400" b="1" u="sng"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แต่ไม่ได้</a:t>
                      </a:r>
                      <a:r>
                        <a:rPr lang="th-TH" sz="1400" b="0"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กำหนดเป็นแนวปฏิบัติงานว่าไฟล์นั้นจะเป็นต้นทางของข้อมูลที่ถูกต้องเชื่อถือได้ (</a:t>
                      </a:r>
                      <a:r>
                        <a:rPr lang="th-TH" sz="1400" b="1" u="sng"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ยังไม่เป็น</a:t>
                      </a:r>
                      <a:r>
                        <a:rPr lang="th-TH" sz="1400" b="0"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ไปตามหลัก </a:t>
                      </a:r>
                      <a:r>
                        <a:rPr lang="en-US" sz="1400" b="0" dirty="0"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single source of truth</a:t>
                      </a:r>
                      <a:r>
                        <a:rPr lang="th-TH" sz="1400" b="0"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)</a:t>
                      </a:r>
                    </a:p>
                  </a:txBody>
                  <a:tcPr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th-TH" sz="1400" b="0"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ไฟล์ข้อมูลมีลิงค์ที่ชัดเจน</a:t>
                      </a:r>
                      <a:r>
                        <a:rPr lang="th-TH" sz="1400" b="1" u="sng"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และกำหนด</a:t>
                      </a:r>
                      <a:r>
                        <a:rPr lang="th-TH" sz="1400" b="0"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เป็นแนวปฏิบัติงานทางการว่าไฟล์นั้นจะเป็นต้นทางของข้อมูลที่ถูกต้องเชื่อถือได้ (ตามหลัก </a:t>
                      </a:r>
                      <a:r>
                        <a:rPr lang="en-US" sz="1400" b="0" dirty="0"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single source of truth</a:t>
                      </a:r>
                      <a:r>
                        <a:rPr lang="th-TH" sz="1400" b="0"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)</a:t>
                      </a:r>
                    </a:p>
                  </a:txBody>
                  <a:tcPr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th-TH" sz="1400" b="0"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เข้าถึงในรูปแบบ </a:t>
                      </a:r>
                      <a:r>
                        <a:rPr lang="en-US" sz="1400" b="0" dirty="0"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API </a:t>
                      </a:r>
                      <a:r>
                        <a:rPr lang="th-TH" sz="1400" b="0"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ได้ โดย</a:t>
                      </a:r>
                      <a:r>
                        <a:rPr lang="th-TH" sz="1400" b="1" u="sng"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ผู้ใช้สามารถระบุเงื่อนไขเข้าไปในลิงค์ </a:t>
                      </a:r>
                      <a:r>
                        <a:rPr lang="th-TH" sz="1400" b="0"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ทำให้ผู้ใช้สามารถเลือกดึงข้อมูลทั้งหมด หรือบางส่วนได้ตามเงื่อนไขที่ต้องการ</a:t>
                      </a:r>
                      <a:r>
                        <a:rPr lang="en-US" sz="1400" b="0" dirty="0"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400" b="0"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เช่น เฉพาะพื้นที่ เฉพาะช่วงเวลา</a:t>
                      </a:r>
                    </a:p>
                  </a:txBody>
                  <a:tcPr>
                    <a:solidFill>
                      <a:srgbClr val="FBE5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0040412"/>
                  </a:ext>
                </a:extLst>
              </a:tr>
              <a:tr h="1072917">
                <a:tc>
                  <a:txBody>
                    <a:bodyPr/>
                    <a:lstStyle/>
                    <a:p>
                      <a:pPr lvl="0"/>
                      <a:r>
                        <a:rPr lang="en-US" sz="1400" b="1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Un-Structure</a:t>
                      </a:r>
                      <a:endParaRPr lang="th-TH" sz="1400" b="1">
                        <a:solidFill>
                          <a:srgbClr val="0000FF"/>
                        </a:solidFill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  <a:p>
                      <a:pPr lvl="0"/>
                      <a:endParaRPr lang="th-TH" sz="1400" b="1">
                        <a:solidFill>
                          <a:srgbClr val="FF0000"/>
                        </a:solidFill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  <a:p>
                      <a:pPr lvl="0"/>
                      <a:r>
                        <a:rPr lang="th-TH" sz="1400" b="1">
                          <a:solidFill>
                            <a:srgbClr val="000000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กล้อง </a:t>
                      </a:r>
                      <a:r>
                        <a:rPr lang="en-US" sz="1400" b="1">
                          <a:solidFill>
                            <a:srgbClr val="000000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CCTV </a:t>
                      </a:r>
                      <a:r>
                        <a:rPr lang="th-TH" sz="1400" b="1">
                          <a:solidFill>
                            <a:srgbClr val="000000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จราจร</a:t>
                      </a:r>
                    </a:p>
                  </a:txBody>
                  <a:tcPr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th-TH" sz="1400" b="0"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ช่องทางการเข้าถึงข้อมูล</a:t>
                      </a:r>
                      <a:endParaRPr lang="en-US" sz="1400" b="0"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th-TH" sz="1400" b="0" i="0" u="none" strike="noStrike" kern="1200" cap="none" spc="0" baseline="0">
                          <a:solidFill>
                            <a:srgbClr val="000000"/>
                          </a:solidFill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มีเว็บให้ผู้ใช้สามารถเข้ามาเปิดดูข้อมูลภาพจราจรตามเวลาจริงได้ และสามารถคลิกดูภาพย้อนหลังได้อย่างน้อย </a:t>
                      </a:r>
                      <a:r>
                        <a:rPr lang="en-US" sz="1400" b="0" i="0" u="none" strike="noStrike" kern="1200" cap="none" spc="0" baseline="0" dirty="0">
                          <a:solidFill>
                            <a:srgbClr val="000000"/>
                          </a:solidFill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7</a:t>
                      </a:r>
                      <a:r>
                        <a:rPr lang="th-TH" sz="1400" b="0" i="0" u="none" strike="noStrike" kern="1200" cap="none" spc="0" baseline="0">
                          <a:solidFill>
                            <a:srgbClr val="000000"/>
                          </a:solidFill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วัน</a:t>
                      </a:r>
                      <a:endParaRPr lang="en-US" sz="1400" b="0" i="0" u="none" strike="noStrike" kern="1200" cap="none" spc="0" baseline="0" dirty="0">
                        <a:solidFill>
                          <a:srgbClr val="000000"/>
                        </a:solidFill>
                        <a:uFillTx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th-TH" sz="1400" b="0" i="0" u="none" strike="noStrike" kern="1200" cap="none" spc="0" baseline="0">
                          <a:solidFill>
                            <a:srgbClr val="000000"/>
                          </a:solidFill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เข้าถึงภาพ (ณ เวลาล่าสุด) ในรูปแบบ </a:t>
                      </a:r>
                      <a:r>
                        <a:rPr lang="en-US" sz="1400" b="0" i="0" u="none" strike="noStrike" kern="1200" cap="none" spc="0" baseline="0" dirty="0">
                          <a:solidFill>
                            <a:srgbClr val="000000"/>
                          </a:solidFill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API </a:t>
                      </a:r>
                      <a:r>
                        <a:rPr lang="th-TH" sz="1400" b="0" i="0" u="none" strike="noStrike" kern="1200" cap="none" spc="0" baseline="0">
                          <a:solidFill>
                            <a:srgbClr val="000000"/>
                          </a:solidFill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ได้ โดยผู้ใช้สามารถระบุเงื่อนไขเข้าไปในลิงค์ ทำให้ผู้ใช้สามารถเลือกดูว่ามีจำนวนกล้องเท่าไหร่ ติดตั้ง ณ บริเวณใดบ้าง และสามารถดึงข้อมูลเฉพาะบางกล้องได้</a:t>
                      </a:r>
                    </a:p>
                  </a:txBody>
                  <a:tcPr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th-TH" sz="1400" b="0" i="0" u="none" strike="noStrike" kern="1200" cap="none" spc="0" baseline="0">
                          <a:solidFill>
                            <a:srgbClr val="000000"/>
                          </a:solidFill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เข้าถึงภาพย้อนหลังได้อย่างน้อย </a:t>
                      </a:r>
                      <a:r>
                        <a:rPr lang="en-US" sz="1400" b="0" i="0" u="none" strike="noStrike" kern="1200" cap="none" spc="0" baseline="0" dirty="0">
                          <a:solidFill>
                            <a:srgbClr val="000000"/>
                          </a:solidFill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90 </a:t>
                      </a:r>
                      <a:r>
                        <a:rPr lang="th-TH" sz="1400" b="0" i="0" u="none" strike="noStrike" kern="1200" cap="none" spc="0" baseline="0">
                          <a:solidFill>
                            <a:srgbClr val="000000"/>
                          </a:solidFill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วัน</a:t>
                      </a:r>
                      <a:r>
                        <a:rPr lang="en-US" sz="1400" b="0" i="0" u="none" strike="noStrike" kern="1200" cap="none" spc="0" baseline="0" dirty="0">
                          <a:solidFill>
                            <a:srgbClr val="000000"/>
                          </a:solidFill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400" b="0" i="0" u="none" strike="noStrike" kern="1200" cap="none" spc="0" baseline="0">
                          <a:solidFill>
                            <a:srgbClr val="000000"/>
                          </a:solidFill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ผ่าน </a:t>
                      </a:r>
                      <a:r>
                        <a:rPr lang="en-US" sz="1400" b="0" i="0" u="none" strike="noStrike" kern="1200" cap="none" spc="0" baseline="0" dirty="0">
                          <a:solidFill>
                            <a:srgbClr val="000000"/>
                          </a:solidFill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API</a:t>
                      </a:r>
                      <a:r>
                        <a:rPr lang="th-TH" sz="1400" b="0" i="0" u="none" strike="noStrike" kern="1200" cap="none" spc="0" baseline="0">
                          <a:solidFill>
                            <a:srgbClr val="000000"/>
                          </a:solidFill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400" b="0"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และผู้ดึงข้อมูลสามารถเลือกดึงข้อมูลทั้งหมด หรือบางส่วนได้ตามเงื่อนไขที่ต้องการ</a:t>
                      </a:r>
                      <a:r>
                        <a:rPr lang="en-US" sz="1400" b="0" dirty="0"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400" b="0"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เช่น เฉพาะพื้นที่ เฉพาะช่วงเวลา เฉพาะกล้อง</a:t>
                      </a:r>
                    </a:p>
                  </a:txBody>
                  <a:tcPr>
                    <a:solidFill>
                      <a:srgbClr val="FBE5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885492"/>
                  </a:ext>
                </a:extLst>
              </a:tr>
            </a:tbl>
          </a:graphicData>
        </a:graphic>
      </p:graphicFrame>
      <p:graphicFrame>
        <p:nvGraphicFramePr>
          <p:cNvPr id="10" name="Table 36">
            <a:extLst>
              <a:ext uri="{FF2B5EF4-FFF2-40B4-BE49-F238E27FC236}">
                <a16:creationId xmlns:a16="http://schemas.microsoft.com/office/drawing/2014/main" id="{8C7A2C6D-ECDB-40C1-850F-EDD64A88F1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9721349"/>
              </p:ext>
            </p:extLst>
          </p:nvPr>
        </p:nvGraphicFramePr>
        <p:xfrm>
          <a:off x="3191069" y="1187007"/>
          <a:ext cx="8305530" cy="841119"/>
        </p:xfrm>
        <a:graphic>
          <a:graphicData uri="http://schemas.openxmlformats.org/drawingml/2006/table">
            <a:tbl>
              <a:tblPr/>
              <a:tblGrid>
                <a:gridCol w="27685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685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6851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39415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เป้าหมายขั้นสูง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 </a:t>
                      </a:r>
                      <a:r>
                        <a:rPr lang="th-TH" sz="1400" b="1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lang="en-US" sz="1400" b="1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20 </a:t>
                      </a:r>
                      <a:r>
                        <a:rPr lang="th-TH" sz="1400" b="1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คะแนน)</a:t>
                      </a:r>
                    </a:p>
                  </a:txBody>
                  <a:tcPr marT="45752" marB="45752" anchor="ctr"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h-TH" altLang="en-US" sz="1000" b="1" i="0" u="none" strike="noStrike" cap="none" spc="-40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52" marB="45752" anchor="ctr"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h-TH" altLang="en-US" sz="10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52" marB="45752" anchor="ctr"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1984509"/>
                  </a:ext>
                </a:extLst>
              </a:tr>
              <a:tr h="239415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คะแนนขั้นต้น</a:t>
                      </a:r>
                    </a:p>
                  </a:txBody>
                  <a:tcPr marT="45752" marB="45752" anchor="ctr"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altLang="en-US" sz="1400" b="1" i="0" u="none" strike="noStrike" cap="none" spc="-40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คะแนนขั้นกลาง</a:t>
                      </a:r>
                    </a:p>
                  </a:txBody>
                  <a:tcPr marT="45752" marB="45752" anchor="ctr"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คะแนนขั้นสูง</a:t>
                      </a:r>
                    </a:p>
                  </a:txBody>
                  <a:tcPr marT="45752" marB="45752" anchor="ctr"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139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rgbClr val="0000FF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6 </a:t>
                      </a:r>
                      <a:r>
                        <a:rPr lang="th-TH" sz="1400" dirty="0">
                          <a:solidFill>
                            <a:srgbClr val="0000FF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คะแนน</a:t>
                      </a:r>
                      <a:endParaRPr lang="en-US" sz="1400" dirty="0">
                        <a:solidFill>
                          <a:srgbClr val="0000FF"/>
                        </a:solidFill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6 </a:t>
                      </a:r>
                      <a:r>
                        <a:rPr kumimoji="0" lang="th-TH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คะแนน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8 </a:t>
                      </a:r>
                      <a:r>
                        <a:rPr kumimoji="0" lang="th-TH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คะแนน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5210476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693DD5F8-44CF-4A54-BBB9-67ACAB9A770F}"/>
              </a:ext>
            </a:extLst>
          </p:cNvPr>
          <p:cNvSpPr txBox="1"/>
          <p:nvPr/>
        </p:nvSpPr>
        <p:spPr>
          <a:xfrm>
            <a:off x="539417" y="775178"/>
            <a:ext cx="48885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รายละเอียดเกณฑ์การประเมินมาตรฐานคุณลักษณะแบบเปิดที่ สพร. กำหนด</a:t>
            </a:r>
          </a:p>
        </p:txBody>
      </p:sp>
      <p:sp>
        <p:nvSpPr>
          <p:cNvPr id="6" name="TextBox 10">
            <a:extLst>
              <a:ext uri="{FF2B5EF4-FFF2-40B4-BE49-F238E27FC236}">
                <a16:creationId xmlns:a16="http://schemas.microsoft.com/office/drawing/2014/main" id="{568F9A54-0C9C-4415-91AE-23F0CF1A24FA}"/>
              </a:ext>
            </a:extLst>
          </p:cNvPr>
          <p:cNvSpPr txBox="1"/>
          <p:nvPr/>
        </p:nvSpPr>
        <p:spPr>
          <a:xfrm>
            <a:off x="89822" y="149196"/>
            <a:ext cx="1849815" cy="40011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เป้าหมายขั้นสูง (</a:t>
            </a: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10</a:t>
            </a:r>
            <a:r>
              <a:rPr kumimoji="0" lang="th-TH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0)</a:t>
            </a:r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D932CAFD-786B-48C5-9348-A4A2F706B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34600" y="6492875"/>
            <a:ext cx="20574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BBE29-2DE4-4F9A-B5A5-2B2B7470814A}" type="slidenum">
              <a:rPr kumimoji="0" lang="th-TH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th-TH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2484686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328241F-3729-4947-B384-1003AEA9AC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9D31A9A-24B9-410D-AAB1-83171F88F9F6}" type="slidenum">
              <a:rPr kumimoji="0" lang="th-TH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th-TH" sz="10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81C0A9-D52B-43F9-871B-4C00976C2109}"/>
              </a:ext>
            </a:extLst>
          </p:cNvPr>
          <p:cNvSpPr txBox="1"/>
          <p:nvPr/>
        </p:nvSpPr>
        <p:spPr>
          <a:xfrm>
            <a:off x="212035" y="915410"/>
            <a:ext cx="11767930" cy="56099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นำข้อมูลเปิดไปใช้ประโยชน์ได้อย่างเป็นรูปธรรม ตอบโจทย์ตามประเด็นภายใต้ของ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Focus area</a:t>
            </a: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 อย่างน้อย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1</a:t>
            </a: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 ชุดข้อมูล (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5</a:t>
            </a: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 คะแนน)</a:t>
            </a:r>
          </a:p>
          <a:p>
            <a:pPr marL="457200" marR="0" lvl="1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ตัวอย่างการอธิบาย</a:t>
            </a:r>
          </a:p>
          <a:p>
            <a:pPr marL="800100" marR="0" lvl="1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มีการนำผลการวิเคราะห์สถิติ เวลา ความรุนแรง และตำแหน่งการเกิดไฟป่า มาจัดอัตรากำลังในการลาดตระเวนพื้นที่ป่าอนุรักษ์ โดยการปรับปรุงคือ</a:t>
            </a: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...........(ระบุสิ่งที่ทำการปรับปรุงเปลี่ยนแปลง)................ </a:t>
            </a: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ส่งผลให้ </a:t>
            </a: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.................(ระบุการวัดผลเป็นข้อมูลและตัวเลข)........................</a:t>
            </a:r>
          </a:p>
          <a:p>
            <a:pPr marL="800100" marR="0" lvl="1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มีการนำสถิติระยะเวลาการบริการประชาชนในแต่ละขั้นตอน มาทำการปรับปรุงระเบียบ ขั้นตอน หรือ วิธีการทำงานให้ เพื่อให้ลดเวลาการบริการ และประชาชนได้รับความสะดวกมากขึ้น  โดยการปรับปรุงคือ</a:t>
            </a: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...........(ระบุสิ่งที่ทำการปรับปรุงเปลี่ยนแปลง)................ </a:t>
            </a: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ส่งผลให้ </a:t>
            </a: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.................(ระบุการวัดผลเป็นข้อมูลและตัวเลข)........................</a:t>
            </a:r>
          </a:p>
          <a:p>
            <a:pPr marL="800100" marR="0" lvl="1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มีการนำสถิติการเข้าขอรับความช่วยเหลือ การรับสวัสดิการ มาชี้เป้าตัวบุคคลหรือกรณีศึกษาที่นำไปสู่การช่วยเหลือตัวบุคคล (หรือกลุ่มประเภทบุคคล) ได้ตรงจุด (หรือมีประสิทธิภาพมากขึ้น) โดยการปรับปรุงคือ</a:t>
            </a: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...........(ระบุสิ่งที่ทำการปรับปรุงเปลี่ยนแปลง)................ </a:t>
            </a: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ส่งผลให้ </a:t>
            </a: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.................(ระบุการวัดผลเป็นข้อมูลและตัวเลข)........................</a:t>
            </a:r>
            <a:endParaRPr kumimoji="0" lang="th-TH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Tahoma" pitchFamily="34" charset="0"/>
              <a:cs typeface="TH SarabunPSK" panose="020B0500040200020003" pitchFamily="34" charset="-34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มีการรวบรวมคำร้อง ความต้องการ หรือ ข้อเสนอแนะจากประชาชนมาสรุปเป็นสถิติ พร้อมวิเคราะห์ออกมาเป็นแนวทางการปรับปรุง หรือ พัฒนาบริการประชาชน หรือ พัฒนาบริการให้แก่หน่วยงานรัฐด้วยกันให้ดีขึ้น โดยการปรับปรุงคือ</a:t>
            </a: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...........(ระบุสิ่งที่ทำการปรับปรุงเปลี่ยนแปลง)................ </a:t>
            </a: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ส่งผลให้ </a:t>
            </a: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.................(ระบุการวัดผลเป็นข้อมูลและตัวเลข)........................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8A7D40-3BAD-4158-8A47-3A6517D90763}"/>
              </a:ext>
            </a:extLst>
          </p:cNvPr>
          <p:cNvSpPr txBox="1"/>
          <p:nvPr/>
        </p:nvSpPr>
        <p:spPr>
          <a:xfrm>
            <a:off x="198783" y="60639"/>
            <a:ext cx="61175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ตัวอย่าง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คำอธิบายการนำข้อมูลไปใช้ประโยชน์ </a:t>
            </a:r>
            <a:endParaRPr lang="en-U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8824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75B576A-FD87-44AD-ABE4-0144FED43A15}"/>
              </a:ext>
            </a:extLst>
          </p:cNvPr>
          <p:cNvSpPr txBox="1"/>
          <p:nvPr/>
        </p:nvSpPr>
        <p:spPr>
          <a:xfrm>
            <a:off x="302052" y="80149"/>
            <a:ext cx="98325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 defTabSz="844083" fontAlgn="base">
              <a:spcBef>
                <a:spcPct val="0"/>
              </a:spcBef>
              <a:spcAft>
                <a:spcPct val="0"/>
              </a:spcAft>
              <a:defRPr sz="2800" b="1"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</a:lstStyle>
          <a:p>
            <a:pPr marL="0" marR="0" lvl="0" indent="0" algn="l" defTabSz="84408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ตัวอย่าง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000096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ารนำข้อมูลเปิดไปใช้ประโยชน์เพื่อการวิเคราะห์ข้อมูลหรือจัดทำสารสนเทศเพื่อตอบโจทย์ภารกิจของหน่วยงาน</a:t>
            </a:r>
          </a:p>
        </p:txBody>
      </p: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A1703195-7EA3-496C-BEE6-BA1F63479C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187" y="875121"/>
            <a:ext cx="4928015" cy="1536240"/>
          </a:xfrm>
          <a:prstGeom prst="rect">
            <a:avLst/>
          </a:prstGeom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CC4B5123-B6EA-4D94-AF2A-36DD440003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9693" y="741439"/>
            <a:ext cx="6595620" cy="6116561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7234D3B3-A5D1-4076-B668-C201C7EBC0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415" y="2411361"/>
            <a:ext cx="3573169" cy="4366490"/>
          </a:xfrm>
          <a:prstGeom prst="rect">
            <a:avLst/>
          </a:prstGeom>
        </p:spPr>
      </p:pic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218822D8-ECC6-4177-916F-C35834302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34600" y="6492875"/>
            <a:ext cx="20574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BBE29-2DE4-4F9A-B5A5-2B2B7470814A}" type="slidenum">
              <a:rPr kumimoji="0" lang="th-TH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th-TH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8003547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>
            <a:extLst>
              <a:ext uri="{FF2B5EF4-FFF2-40B4-BE49-F238E27FC236}">
                <a16:creationId xmlns:a16="http://schemas.microsoft.com/office/drawing/2014/main" id="{E65DA55D-F651-4EEE-AB72-A380C43522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59" y="872719"/>
            <a:ext cx="5468759" cy="1240337"/>
          </a:xfrm>
          <a:prstGeom prst="rect">
            <a:avLst/>
          </a:prstGeom>
        </p:spPr>
      </p:pic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C2C68320-5647-4E65-83B6-D69D6ED957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2799" y="759930"/>
            <a:ext cx="6077528" cy="1425545"/>
          </a:xfrm>
          <a:prstGeom prst="rect">
            <a:avLst/>
          </a:prstGeom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73751F71-4060-46E3-9CEA-8990DD5A63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2799" y="2170368"/>
            <a:ext cx="6077528" cy="4678218"/>
          </a:xfrm>
          <a:prstGeom prst="rect">
            <a:avLst/>
          </a:prstGeom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11E7B1D4-B32C-4E7F-BC79-FE317B002C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470" y="2710428"/>
            <a:ext cx="5343348" cy="2517353"/>
          </a:xfrm>
          <a:prstGeom prst="rect">
            <a:avLst/>
          </a:prstGeom>
        </p:spPr>
      </p:pic>
      <p:sp>
        <p:nvSpPr>
          <p:cNvPr id="7" name="TextBox 4">
            <a:extLst>
              <a:ext uri="{FF2B5EF4-FFF2-40B4-BE49-F238E27FC236}">
                <a16:creationId xmlns:a16="http://schemas.microsoft.com/office/drawing/2014/main" id="{F01F343B-FFD0-4EC3-B633-CC8EFB567420}"/>
              </a:ext>
            </a:extLst>
          </p:cNvPr>
          <p:cNvSpPr txBox="1"/>
          <p:nvPr/>
        </p:nvSpPr>
        <p:spPr>
          <a:xfrm>
            <a:off x="198470" y="75292"/>
            <a:ext cx="98325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 defTabSz="844083" fontAlgn="base">
              <a:spcBef>
                <a:spcPct val="0"/>
              </a:spcBef>
              <a:spcAft>
                <a:spcPct val="0"/>
              </a:spcAft>
              <a:defRPr sz="2800" b="1"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</a:lstStyle>
          <a:p>
            <a:pPr marL="0" marR="0" lvl="0" indent="0" algn="l" defTabSz="84408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ตัวอย่าง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000096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ารนำข้อมูลเปิดไปใช้ประโยชน์เพื่อการวิเคราะห์ข้อมูลหรือจัดทำสารสนเทศเพื่อตอบโจทย์ภารกิจของหน่วยงาน</a:t>
            </a:r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107E1F36-7A5A-43B0-8A5D-0178E494F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34600" y="6492875"/>
            <a:ext cx="20574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BBE29-2DE4-4F9A-B5A5-2B2B7470814A}" type="slidenum">
              <a:rPr kumimoji="0" lang="th-TH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th-TH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2599396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มายเลขสไลด์ 1">
            <a:extLst>
              <a:ext uri="{FF2B5EF4-FFF2-40B4-BE49-F238E27FC236}">
                <a16:creationId xmlns:a16="http://schemas.microsoft.com/office/drawing/2014/main" id="{5B2DE88B-7BBF-43C5-98D5-CDB0E8EF3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D103AA-8845-4AAA-8DCD-945F174AEA28}" type="slidenum">
              <a:rPr kumimoji="0" lang="th-TH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th-TH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4D43A9E8-9E2E-4E6B-9C57-091555FF4261}"/>
              </a:ext>
            </a:extLst>
          </p:cNvPr>
          <p:cNvSpPr txBox="1"/>
          <p:nvPr/>
        </p:nvSpPr>
        <p:spPr>
          <a:xfrm>
            <a:off x="248550" y="121549"/>
            <a:ext cx="106041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 defTabSz="844083" fontAlgn="base">
              <a:spcBef>
                <a:spcPct val="0"/>
              </a:spcBef>
              <a:spcAft>
                <a:spcPct val="0"/>
              </a:spcAft>
              <a:defRPr sz="2800" b="1"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</a:lstStyle>
          <a:p>
            <a:pPr marL="0" marR="0" lvl="0" indent="0" algn="l" defTabSz="84408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000096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คู่มือและเครื่องมือสนับสนุนหน่วยงานในการจัดทำบัญชีข้อมูลภาครัฐและการเปิดเผยข้อมูลภาครัฐ</a:t>
            </a: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F89EF783-0178-46FE-934B-5CEB2F9BA8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949" y="1015998"/>
            <a:ext cx="3335159" cy="43410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60" descr="A close up of a sign&#10;&#10;Description automatically generated">
            <a:extLst>
              <a:ext uri="{FF2B5EF4-FFF2-40B4-BE49-F238E27FC236}">
                <a16:creationId xmlns:a16="http://schemas.microsoft.com/office/drawing/2014/main" id="{09550ADA-F264-4D41-9983-DCB76D9BAA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3083" y="5603192"/>
            <a:ext cx="678154" cy="434991"/>
          </a:xfrm>
          <a:prstGeom prst="rect">
            <a:avLst/>
          </a:prstGeom>
        </p:spPr>
      </p:pic>
      <p:pic>
        <p:nvPicPr>
          <p:cNvPr id="9" name="Picture 58" descr="A picture containing drawing&#10;&#10;Description automatically generated">
            <a:extLst>
              <a:ext uri="{FF2B5EF4-FFF2-40B4-BE49-F238E27FC236}">
                <a16:creationId xmlns:a16="http://schemas.microsoft.com/office/drawing/2014/main" id="{BBAECCBE-F523-47BE-BCAB-B2D285C9ED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137" y="5699793"/>
            <a:ext cx="678154" cy="284417"/>
          </a:xfrm>
          <a:prstGeom prst="rect">
            <a:avLst/>
          </a:prstGeom>
        </p:spPr>
      </p:pic>
      <p:pic>
        <p:nvPicPr>
          <p:cNvPr id="10" name="Picture 56" descr="A close up of a logo&#10;&#10;Description automatically generated">
            <a:extLst>
              <a:ext uri="{FF2B5EF4-FFF2-40B4-BE49-F238E27FC236}">
                <a16:creationId xmlns:a16="http://schemas.microsoft.com/office/drawing/2014/main" id="{9595C165-BA8A-4162-904C-E3D982314C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0029" y="5674129"/>
            <a:ext cx="994133" cy="335743"/>
          </a:xfrm>
          <a:prstGeom prst="rect">
            <a:avLst/>
          </a:prstGeom>
        </p:spPr>
      </p:pic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E3DE669D-7B75-4BFD-A86B-66CADFEAD3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58730" y="1015998"/>
            <a:ext cx="5074520" cy="24130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รูปภาพ 15">
            <a:extLst>
              <a:ext uri="{FF2B5EF4-FFF2-40B4-BE49-F238E27FC236}">
                <a16:creationId xmlns:a16="http://schemas.microsoft.com/office/drawing/2014/main" id="{BA5B8E90-A78C-4CFC-8632-04663565A9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09872" y="1015998"/>
            <a:ext cx="3204794" cy="47031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รูปภาพ 16">
            <a:extLst>
              <a:ext uri="{FF2B5EF4-FFF2-40B4-BE49-F238E27FC236}">
                <a16:creationId xmlns:a16="http://schemas.microsoft.com/office/drawing/2014/main" id="{0FBC37A1-AFE2-4D08-B721-4377445B9E9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58730" y="3280966"/>
            <a:ext cx="5074520" cy="30551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สี่เหลี่ยมผืนผ้า 11">
            <a:extLst>
              <a:ext uri="{FF2B5EF4-FFF2-40B4-BE49-F238E27FC236}">
                <a16:creationId xmlns:a16="http://schemas.microsoft.com/office/drawing/2014/main" id="{50E99804-B786-4EE2-A23B-3E8A73527CDC}"/>
              </a:ext>
            </a:extLst>
          </p:cNvPr>
          <p:cNvSpPr/>
          <p:nvPr/>
        </p:nvSpPr>
        <p:spPr>
          <a:xfrm>
            <a:off x="3574335" y="6459449"/>
            <a:ext cx="369530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https://gdhelppage.nso.go.th/index.html</a:t>
            </a:r>
          </a:p>
        </p:txBody>
      </p:sp>
    </p:spTree>
    <p:extLst>
      <p:ext uri="{BB962C8B-B14F-4D97-AF65-F5344CB8AC3E}">
        <p14:creationId xmlns:p14="http://schemas.microsoft.com/office/powerpoint/2010/main" val="12497746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1" name="Straight Arrow Connector 115">
            <a:extLst>
              <a:ext uri="{FF2B5EF4-FFF2-40B4-BE49-F238E27FC236}">
                <a16:creationId xmlns:a16="http://schemas.microsoft.com/office/drawing/2014/main" id="{F66DB2E9-2215-49D6-8010-665A12E767C1}"/>
              </a:ext>
            </a:extLst>
          </p:cNvPr>
          <p:cNvCxnSpPr>
            <a:cxnSpLocks/>
          </p:cNvCxnSpPr>
          <p:nvPr/>
        </p:nvCxnSpPr>
        <p:spPr>
          <a:xfrm flipV="1">
            <a:off x="6658270" y="1860054"/>
            <a:ext cx="1" cy="1020904"/>
          </a:xfrm>
          <a:prstGeom prst="straightConnector1">
            <a:avLst/>
          </a:prstGeom>
          <a:noFill/>
          <a:ln w="25400" cap="flat" cmpd="sng" algn="ctr">
            <a:solidFill>
              <a:schemeClr val="accent4"/>
            </a:solidFill>
            <a:prstDash val="solid"/>
            <a:miter lim="800000"/>
            <a:tailEnd type="arrow"/>
          </a:ln>
          <a:effectLst/>
        </p:spPr>
      </p:cxnSp>
      <p:sp>
        <p:nvSpPr>
          <p:cNvPr id="37" name="Rectangle 36"/>
          <p:cNvSpPr/>
          <p:nvPr/>
        </p:nvSpPr>
        <p:spPr>
          <a:xfrm>
            <a:off x="71238" y="65925"/>
            <a:ext cx="8545042" cy="8872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000096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ปฏิทินการประเมินส่วนราชการฯ และองค์การมหาชน ประจำปีงบประมาณ พ.ศ. 256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96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5</a:t>
            </a:r>
            <a:endParaRPr kumimoji="0" lang="th-TH" sz="2400" b="1" i="0" u="none" strike="noStrike" kern="1200" cap="none" spc="0" normalizeH="0" baseline="0" noProof="0" dirty="0">
              <a:ln>
                <a:noFill/>
              </a:ln>
              <a:solidFill>
                <a:srgbClr val="000096"/>
              </a:solidFill>
              <a:effectLst/>
              <a:uLnTx/>
              <a:uFillTx/>
              <a:latin typeface="TH SarabunPSK" panose="020B0500040200020003" pitchFamily="34" charset="-34"/>
              <a:ea typeface="Tahoma" pitchFamily="34" charset="0"/>
              <a:cs typeface="TH SarabunPSK" panose="020B0500040200020003" pitchFamily="34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srgbClr val="000096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ตัวชี้วัดการพัฒนาระบบบัญชีข้อมูล (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96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Data Catalog) </a:t>
            </a: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srgbClr val="000096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เพื่อนำไปสู่การเปิดเผยข้อมูลภาครัฐ (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96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Open Data)</a:t>
            </a:r>
          </a:p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400" b="1" i="0" u="none" strike="noStrike" kern="1200" cap="none" spc="0" normalizeH="0" baseline="0" noProof="0" dirty="0">
              <a:ln>
                <a:noFill/>
              </a:ln>
              <a:solidFill>
                <a:srgbClr val="000096"/>
              </a:solidFill>
              <a:effectLst/>
              <a:uLnTx/>
              <a:uFillTx/>
              <a:latin typeface="TH SarabunPSK" panose="020B0500040200020003" pitchFamily="34" charset="-34"/>
              <a:ea typeface="Tahoma" pitchFamily="34" charset="0"/>
              <a:cs typeface="TH SarabunPSK" panose="020B0500040200020003" pitchFamily="34" charset="-34"/>
            </a:endParaRPr>
          </a:p>
        </p:txBody>
      </p:sp>
      <p:grpSp>
        <p:nvGrpSpPr>
          <p:cNvPr id="174" name="Group 173">
            <a:extLst>
              <a:ext uri="{FF2B5EF4-FFF2-40B4-BE49-F238E27FC236}">
                <a16:creationId xmlns:a16="http://schemas.microsoft.com/office/drawing/2014/main" id="{78AA7F8A-2BB6-4584-8759-051C46FB61BE}"/>
              </a:ext>
            </a:extLst>
          </p:cNvPr>
          <p:cNvGrpSpPr/>
          <p:nvPr/>
        </p:nvGrpSpPr>
        <p:grpSpPr>
          <a:xfrm>
            <a:off x="11377468" y="1466239"/>
            <a:ext cx="400885" cy="400885"/>
            <a:chOff x="2037500" y="3040187"/>
            <a:chExt cx="419949" cy="419949"/>
          </a:xfrm>
          <a:solidFill>
            <a:srgbClr val="E62601"/>
          </a:solidFill>
        </p:grpSpPr>
        <p:sp>
          <p:nvSpPr>
            <p:cNvPr id="175" name="Circle: Hollow 174">
              <a:extLst>
                <a:ext uri="{FF2B5EF4-FFF2-40B4-BE49-F238E27FC236}">
                  <a16:creationId xmlns:a16="http://schemas.microsoft.com/office/drawing/2014/main" id="{C37F940F-A21E-4F2F-B093-024D6CAE264F}"/>
                </a:ext>
              </a:extLst>
            </p:cNvPr>
            <p:cNvSpPr/>
            <p:nvPr/>
          </p:nvSpPr>
          <p:spPr>
            <a:xfrm>
              <a:off x="2037500" y="3040187"/>
              <a:ext cx="419949" cy="419949"/>
            </a:xfrm>
            <a:prstGeom prst="donut">
              <a:avLst>
                <a:gd name="adj" fmla="val 11391"/>
              </a:avLst>
            </a:prstGeom>
            <a:grpFill/>
            <a:ln w="254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endParaRPr>
            </a:p>
          </p:txBody>
        </p:sp>
        <p:sp>
          <p:nvSpPr>
            <p:cNvPr id="176" name="Oval 175">
              <a:extLst>
                <a:ext uri="{FF2B5EF4-FFF2-40B4-BE49-F238E27FC236}">
                  <a16:creationId xmlns:a16="http://schemas.microsoft.com/office/drawing/2014/main" id="{65A447E7-E60C-44DC-B6E2-9ED2ED2055F9}"/>
                </a:ext>
              </a:extLst>
            </p:cNvPr>
            <p:cNvSpPr/>
            <p:nvPr/>
          </p:nvSpPr>
          <p:spPr>
            <a:xfrm>
              <a:off x="2133174" y="3135861"/>
              <a:ext cx="228600" cy="228600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endParaRPr>
            </a:p>
          </p:txBody>
        </p:sp>
      </p:grpSp>
      <p:sp>
        <p:nvSpPr>
          <p:cNvPr id="177" name="Oval 7">
            <a:extLst>
              <a:ext uri="{FF2B5EF4-FFF2-40B4-BE49-F238E27FC236}">
                <a16:creationId xmlns:a16="http://schemas.microsoft.com/office/drawing/2014/main" id="{D41FFC35-A702-4255-843E-E55DDE8530D9}"/>
              </a:ext>
            </a:extLst>
          </p:cNvPr>
          <p:cNvSpPr/>
          <p:nvPr/>
        </p:nvSpPr>
        <p:spPr>
          <a:xfrm>
            <a:off x="10660424" y="1529202"/>
            <a:ext cx="274926" cy="274956"/>
          </a:xfrm>
          <a:prstGeom prst="ellipse">
            <a:avLst/>
          </a:prstGeom>
          <a:solidFill>
            <a:schemeClr val="tx2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sp>
        <p:nvSpPr>
          <p:cNvPr id="178" name="Oval 8">
            <a:extLst>
              <a:ext uri="{FF2B5EF4-FFF2-40B4-BE49-F238E27FC236}">
                <a16:creationId xmlns:a16="http://schemas.microsoft.com/office/drawing/2014/main" id="{245D8711-7083-493E-AC80-C99E57C45907}"/>
              </a:ext>
            </a:extLst>
          </p:cNvPr>
          <p:cNvSpPr/>
          <p:nvPr/>
        </p:nvSpPr>
        <p:spPr>
          <a:xfrm>
            <a:off x="2582922" y="1529202"/>
            <a:ext cx="274926" cy="274956"/>
          </a:xfrm>
          <a:prstGeom prst="ellipse">
            <a:avLst/>
          </a:prstGeom>
          <a:solidFill>
            <a:srgbClr val="00CC9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sp>
        <p:nvSpPr>
          <p:cNvPr id="187" name="Oval 119">
            <a:extLst>
              <a:ext uri="{FF2B5EF4-FFF2-40B4-BE49-F238E27FC236}">
                <a16:creationId xmlns:a16="http://schemas.microsoft.com/office/drawing/2014/main" id="{4824B750-B1AE-4CF2-B617-E7E73A7CEA19}"/>
              </a:ext>
            </a:extLst>
          </p:cNvPr>
          <p:cNvSpPr/>
          <p:nvPr/>
        </p:nvSpPr>
        <p:spPr>
          <a:xfrm>
            <a:off x="2386849" y="3763666"/>
            <a:ext cx="652949" cy="652949"/>
          </a:xfrm>
          <a:prstGeom prst="ellipse">
            <a:avLst/>
          </a:prstGeom>
          <a:solidFill>
            <a:srgbClr val="00CC9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cxnSp>
        <p:nvCxnSpPr>
          <p:cNvPr id="191" name="Straight Arrow Connector 121">
            <a:extLst>
              <a:ext uri="{FF2B5EF4-FFF2-40B4-BE49-F238E27FC236}">
                <a16:creationId xmlns:a16="http://schemas.microsoft.com/office/drawing/2014/main" id="{54EE5C58-C63D-42FD-8272-C3F5C276DA7A}"/>
              </a:ext>
            </a:extLst>
          </p:cNvPr>
          <p:cNvCxnSpPr>
            <a:cxnSpLocks/>
          </p:cNvCxnSpPr>
          <p:nvPr/>
        </p:nvCxnSpPr>
        <p:spPr>
          <a:xfrm flipV="1">
            <a:off x="2724752" y="1885355"/>
            <a:ext cx="0" cy="1878310"/>
          </a:xfrm>
          <a:prstGeom prst="straightConnector1">
            <a:avLst/>
          </a:prstGeom>
          <a:noFill/>
          <a:ln w="25400" cap="flat" cmpd="sng" algn="ctr">
            <a:solidFill>
              <a:srgbClr val="00CC99"/>
            </a:solidFill>
            <a:prstDash val="solid"/>
            <a:miter lim="800000"/>
            <a:tailEnd type="arrow"/>
          </a:ln>
          <a:effectLst/>
        </p:spPr>
      </p:cxnSp>
      <p:sp>
        <p:nvSpPr>
          <p:cNvPr id="192" name="Oval 125">
            <a:extLst>
              <a:ext uri="{FF2B5EF4-FFF2-40B4-BE49-F238E27FC236}">
                <a16:creationId xmlns:a16="http://schemas.microsoft.com/office/drawing/2014/main" id="{B850FA96-A7C2-4FE1-8281-638265214130}"/>
              </a:ext>
            </a:extLst>
          </p:cNvPr>
          <p:cNvSpPr/>
          <p:nvPr/>
        </p:nvSpPr>
        <p:spPr>
          <a:xfrm>
            <a:off x="11249072" y="2188324"/>
            <a:ext cx="652949" cy="652949"/>
          </a:xfrm>
          <a:prstGeom prst="ellipse">
            <a:avLst/>
          </a:prstGeom>
          <a:solidFill>
            <a:srgbClr val="E6260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600" b="0" i="0" u="none" strike="noStrike" kern="0" cap="none" spc="0" normalizeH="0" baseline="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sp>
        <p:nvSpPr>
          <p:cNvPr id="202" name="Oval 150">
            <a:extLst>
              <a:ext uri="{FF2B5EF4-FFF2-40B4-BE49-F238E27FC236}">
                <a16:creationId xmlns:a16="http://schemas.microsoft.com/office/drawing/2014/main" id="{1DA905AF-8EA0-4EF8-9302-D4EF0E864358}"/>
              </a:ext>
            </a:extLst>
          </p:cNvPr>
          <p:cNvSpPr/>
          <p:nvPr/>
        </p:nvSpPr>
        <p:spPr>
          <a:xfrm>
            <a:off x="10487829" y="3766396"/>
            <a:ext cx="652949" cy="652949"/>
          </a:xfrm>
          <a:prstGeom prst="ellipse">
            <a:avLst/>
          </a:prstGeom>
          <a:solidFill>
            <a:schemeClr val="tx2">
              <a:lumMod val="75000"/>
            </a:schemeClr>
          </a:solidFill>
          <a:ln w="1270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cxnSp>
        <p:nvCxnSpPr>
          <p:cNvPr id="206" name="Straight Arrow Connector 152">
            <a:extLst>
              <a:ext uri="{FF2B5EF4-FFF2-40B4-BE49-F238E27FC236}">
                <a16:creationId xmlns:a16="http://schemas.microsoft.com/office/drawing/2014/main" id="{96842986-AA88-49F8-A1D3-C1DA04F5576F}"/>
              </a:ext>
            </a:extLst>
          </p:cNvPr>
          <p:cNvCxnSpPr>
            <a:cxnSpLocks/>
          </p:cNvCxnSpPr>
          <p:nvPr/>
        </p:nvCxnSpPr>
        <p:spPr>
          <a:xfrm flipV="1">
            <a:off x="10794840" y="1872287"/>
            <a:ext cx="5012" cy="1894108"/>
          </a:xfrm>
          <a:prstGeom prst="straightConnector1">
            <a:avLst/>
          </a:prstGeom>
          <a:noFill/>
          <a:ln w="25400" cap="flat" cmpd="sng" algn="ctr">
            <a:solidFill>
              <a:schemeClr val="tx2">
                <a:lumMod val="75000"/>
              </a:schemeClr>
            </a:solidFill>
            <a:prstDash val="solid"/>
            <a:miter lim="800000"/>
            <a:tailEnd type="arrow"/>
          </a:ln>
          <a:effectLst/>
        </p:spPr>
      </p:cxnSp>
      <p:sp>
        <p:nvSpPr>
          <p:cNvPr id="212" name="TextBox 211">
            <a:extLst>
              <a:ext uri="{FF2B5EF4-FFF2-40B4-BE49-F238E27FC236}">
                <a16:creationId xmlns:a16="http://schemas.microsoft.com/office/drawing/2014/main" id="{139EB4C0-E246-4459-92E9-AF78E61C1AF1}"/>
              </a:ext>
            </a:extLst>
          </p:cNvPr>
          <p:cNvSpPr txBox="1"/>
          <p:nvPr/>
        </p:nvSpPr>
        <p:spPr>
          <a:xfrm>
            <a:off x="11116455" y="1149201"/>
            <a:ext cx="1037425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พ.ย.</a:t>
            </a:r>
            <a:r>
              <a:rPr kumimoji="0" lang="en-US" altLang="ko-K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-</a:t>
            </a:r>
            <a:r>
              <a:rPr kumimoji="0" lang="th-TH" altLang="ko-K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ธ.ค.</a:t>
            </a:r>
            <a:r>
              <a:rPr kumimoji="0" lang="en-US" altLang="ko-K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 65</a:t>
            </a:r>
            <a:endParaRPr kumimoji="0" lang="ko-KR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sp>
        <p:nvSpPr>
          <p:cNvPr id="213" name="TextBox 212">
            <a:extLst>
              <a:ext uri="{FF2B5EF4-FFF2-40B4-BE49-F238E27FC236}">
                <a16:creationId xmlns:a16="http://schemas.microsoft.com/office/drawing/2014/main" id="{F5E5357B-6C7B-4C4F-B4D1-A880B776674F}"/>
              </a:ext>
            </a:extLst>
          </p:cNvPr>
          <p:cNvSpPr txBox="1"/>
          <p:nvPr/>
        </p:nvSpPr>
        <p:spPr>
          <a:xfrm>
            <a:off x="8572166" y="1126683"/>
            <a:ext cx="872889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ส.ค.</a:t>
            </a:r>
            <a:r>
              <a:rPr kumimoji="0" lang="en-US" altLang="ko-K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 65</a:t>
            </a:r>
            <a:endParaRPr kumimoji="0" lang="ko-KR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sp>
        <p:nvSpPr>
          <p:cNvPr id="215" name="TextBox 214">
            <a:extLst>
              <a:ext uri="{FF2B5EF4-FFF2-40B4-BE49-F238E27FC236}">
                <a16:creationId xmlns:a16="http://schemas.microsoft.com/office/drawing/2014/main" id="{17C885B1-1B65-4A3D-A416-9B2F3EA1E12A}"/>
              </a:ext>
            </a:extLst>
          </p:cNvPr>
          <p:cNvSpPr txBox="1"/>
          <p:nvPr/>
        </p:nvSpPr>
        <p:spPr>
          <a:xfrm>
            <a:off x="2238177" y="1130824"/>
            <a:ext cx="1083683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พ.ย. </a:t>
            </a:r>
            <a:r>
              <a:rPr kumimoji="0" lang="en-US" altLang="ko-K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64</a:t>
            </a:r>
            <a:endParaRPr kumimoji="0" lang="ko-KR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A7E36323-0B7E-452B-B6F8-7AEBDFC89CF5}"/>
              </a:ext>
            </a:extLst>
          </p:cNvPr>
          <p:cNvSpPr txBox="1"/>
          <p:nvPr/>
        </p:nvSpPr>
        <p:spPr>
          <a:xfrm>
            <a:off x="8574631" y="4236618"/>
            <a:ext cx="1741847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สพร. ตรวจประเมินขั้นสูง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สสช. และ สพร.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ส่งผลการประเมินให้สำนักงาน ก.พ.ร.</a:t>
            </a:r>
            <a:endParaRPr kumimoji="0" lang="en-US" altLang="ko-KR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Tahoma"/>
              <a:cs typeface="TH SarabunPSK" panose="020B0500040200020003" pitchFamily="34" charset="-34"/>
            </a:endParaRPr>
          </a:p>
        </p:txBody>
      </p:sp>
      <p:sp>
        <p:nvSpPr>
          <p:cNvPr id="237" name="TextBox 236">
            <a:extLst>
              <a:ext uri="{FF2B5EF4-FFF2-40B4-BE49-F238E27FC236}">
                <a16:creationId xmlns:a16="http://schemas.microsoft.com/office/drawing/2014/main" id="{8C874394-78DA-4DF4-99F3-A2D9D7EB267C}"/>
              </a:ext>
            </a:extLst>
          </p:cNvPr>
          <p:cNvSpPr txBox="1"/>
          <p:nvPr/>
        </p:nvSpPr>
        <p:spPr>
          <a:xfrm>
            <a:off x="10875413" y="2859264"/>
            <a:ext cx="1408036" cy="107721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นายกรัฐมนตรีรับทราบ</a:t>
            </a:r>
            <a:br>
              <a:rPr kumimoji="0" lang="th-TH" altLang="ko-KR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</a:br>
            <a:r>
              <a:rPr kumimoji="0" lang="th-TH" altLang="ko-KR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ผลประเมิน </a:t>
            </a:r>
            <a:endParaRPr kumimoji="0" lang="en-US" altLang="ko-KR" sz="1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ผ่านระบบ </a:t>
            </a:r>
            <a:r>
              <a:rPr kumimoji="0" lang="en-US" altLang="ko-KR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Online</a:t>
            </a:r>
          </a:p>
        </p:txBody>
      </p:sp>
      <p:sp>
        <p:nvSpPr>
          <p:cNvPr id="238" name="Oval 237">
            <a:extLst>
              <a:ext uri="{FF2B5EF4-FFF2-40B4-BE49-F238E27FC236}">
                <a16:creationId xmlns:a16="http://schemas.microsoft.com/office/drawing/2014/main" id="{0DC3FFC4-E664-4F43-8679-40C2C3556429}"/>
              </a:ext>
            </a:extLst>
          </p:cNvPr>
          <p:cNvSpPr/>
          <p:nvPr/>
        </p:nvSpPr>
        <p:spPr>
          <a:xfrm>
            <a:off x="9220428" y="1508968"/>
            <a:ext cx="274926" cy="274956"/>
          </a:xfrm>
          <a:prstGeom prst="ellipse">
            <a:avLst/>
          </a:prstGeom>
          <a:solidFill>
            <a:srgbClr val="00CC9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sp>
        <p:nvSpPr>
          <p:cNvPr id="239" name="Oval 113">
            <a:extLst>
              <a:ext uri="{FF2B5EF4-FFF2-40B4-BE49-F238E27FC236}">
                <a16:creationId xmlns:a16="http://schemas.microsoft.com/office/drawing/2014/main" id="{8233835E-7DEA-4A01-9636-A73F6EAD73A7}"/>
              </a:ext>
            </a:extLst>
          </p:cNvPr>
          <p:cNvSpPr/>
          <p:nvPr/>
        </p:nvSpPr>
        <p:spPr>
          <a:xfrm>
            <a:off x="9051761" y="3649102"/>
            <a:ext cx="652949" cy="652949"/>
          </a:xfrm>
          <a:prstGeom prst="ellipse">
            <a:avLst/>
          </a:prstGeom>
          <a:solidFill>
            <a:srgbClr val="00CC99"/>
          </a:solidFill>
          <a:ln w="12700" cap="flat" cmpd="sng" algn="ctr">
            <a:solidFill>
              <a:srgbClr val="00CC9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sp>
        <p:nvSpPr>
          <p:cNvPr id="241" name="TextBox 240">
            <a:extLst>
              <a:ext uri="{FF2B5EF4-FFF2-40B4-BE49-F238E27FC236}">
                <a16:creationId xmlns:a16="http://schemas.microsoft.com/office/drawing/2014/main" id="{82A4DF66-62A7-440B-B16A-7EB72ADCE9E8}"/>
              </a:ext>
            </a:extLst>
          </p:cNvPr>
          <p:cNvSpPr txBox="1"/>
          <p:nvPr/>
        </p:nvSpPr>
        <p:spPr>
          <a:xfrm>
            <a:off x="10391305" y="1150062"/>
            <a:ext cx="872889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ต.ค.</a:t>
            </a:r>
            <a:r>
              <a:rPr kumimoji="0" lang="en-US" altLang="ko-K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 65</a:t>
            </a:r>
            <a:endParaRPr kumimoji="0" lang="ko-KR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sp>
        <p:nvSpPr>
          <p:cNvPr id="243" name="TextBox 242">
            <a:extLst>
              <a:ext uri="{FF2B5EF4-FFF2-40B4-BE49-F238E27FC236}">
                <a16:creationId xmlns:a16="http://schemas.microsoft.com/office/drawing/2014/main" id="{3872E8E2-EC8A-40BB-8F96-F854C8822132}"/>
              </a:ext>
            </a:extLst>
          </p:cNvPr>
          <p:cNvSpPr txBox="1"/>
          <p:nvPr/>
        </p:nvSpPr>
        <p:spPr>
          <a:xfrm>
            <a:off x="9906824" y="4470313"/>
            <a:ext cx="1897462" cy="107721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เลขาธิการ ก.พ.ร. </a:t>
            </a:r>
            <a:endParaRPr kumimoji="0" lang="en-US" altLang="ko-KR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ประเมิน</a:t>
            </a:r>
            <a:r>
              <a:rPr kumimoji="0" lang="en-US" altLang="ko-K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  <a:r>
              <a:rPr kumimoji="0" lang="th-TH" altLang="ko-K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(เบื้องต้น) </a:t>
            </a:r>
            <a:endParaRPr kumimoji="0" lang="en-US" altLang="ko-KR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เสนอ รมต./รองนายกฯ </a:t>
            </a:r>
            <a:endParaRPr kumimoji="0" lang="en-US" altLang="ko-KR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ที่เกี่ยวข้อง</a:t>
            </a:r>
            <a:r>
              <a:rPr kumimoji="0" lang="en-US" altLang="ko-K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  <a:r>
              <a:rPr kumimoji="0" lang="th-TH" altLang="ko-K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ผ่านระบบ </a:t>
            </a:r>
            <a:r>
              <a:rPr kumimoji="0" lang="en-US" altLang="ko-K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Online </a:t>
            </a:r>
          </a:p>
        </p:txBody>
      </p:sp>
      <p:sp>
        <p:nvSpPr>
          <p:cNvPr id="246" name="Rectangle 7">
            <a:extLst>
              <a:ext uri="{FF2B5EF4-FFF2-40B4-BE49-F238E27FC236}">
                <a16:creationId xmlns:a16="http://schemas.microsoft.com/office/drawing/2014/main" id="{69958D56-E9CF-4814-A035-3D5353BED6FA}"/>
              </a:ext>
            </a:extLst>
          </p:cNvPr>
          <p:cNvSpPr/>
          <p:nvPr/>
        </p:nvSpPr>
        <p:spPr>
          <a:xfrm>
            <a:off x="9231538" y="3819371"/>
            <a:ext cx="307420" cy="307421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401869" y="2055482"/>
                </a:moveTo>
                <a:lnTo>
                  <a:pt x="869869" y="2055482"/>
                </a:lnTo>
                <a:lnTo>
                  <a:pt x="869869" y="2919482"/>
                </a:lnTo>
                <a:lnTo>
                  <a:pt x="401869" y="2919482"/>
                </a:lnTo>
                <a:close/>
                <a:moveTo>
                  <a:pt x="1121949" y="1695482"/>
                </a:moveTo>
                <a:lnTo>
                  <a:pt x="1589949" y="1695482"/>
                </a:lnTo>
                <a:lnTo>
                  <a:pt x="1589949" y="2919482"/>
                </a:lnTo>
                <a:lnTo>
                  <a:pt x="1121949" y="2919482"/>
                </a:lnTo>
                <a:close/>
                <a:moveTo>
                  <a:pt x="1842029" y="1335482"/>
                </a:moveTo>
                <a:lnTo>
                  <a:pt x="2310029" y="1335482"/>
                </a:lnTo>
                <a:lnTo>
                  <a:pt x="2310029" y="2919482"/>
                </a:lnTo>
                <a:lnTo>
                  <a:pt x="1842029" y="2919482"/>
                </a:lnTo>
                <a:close/>
                <a:moveTo>
                  <a:pt x="2562109" y="975482"/>
                </a:moveTo>
                <a:lnTo>
                  <a:pt x="3030109" y="975482"/>
                </a:lnTo>
                <a:lnTo>
                  <a:pt x="3030109" y="2919482"/>
                </a:lnTo>
                <a:lnTo>
                  <a:pt x="2562109" y="2919482"/>
                </a:lnTo>
                <a:close/>
                <a:moveTo>
                  <a:pt x="2321888" y="224805"/>
                </a:moveTo>
                <a:lnTo>
                  <a:pt x="2880631" y="247420"/>
                </a:lnTo>
                <a:lnTo>
                  <a:pt x="2620844" y="742612"/>
                </a:lnTo>
                <a:lnTo>
                  <a:pt x="2546105" y="613161"/>
                </a:lnTo>
                <a:lnTo>
                  <a:pt x="541555" y="1770488"/>
                </a:lnTo>
                <a:lnTo>
                  <a:pt x="392077" y="1511585"/>
                </a:lnTo>
                <a:lnTo>
                  <a:pt x="2396627" y="354257"/>
                </a:lnTo>
                <a:close/>
                <a:moveTo>
                  <a:pt x="0" y="0"/>
                </a:moveTo>
                <a:lnTo>
                  <a:pt x="180000" y="0"/>
                </a:lnTo>
                <a:lnTo>
                  <a:pt x="180000" y="3059999"/>
                </a:lnTo>
                <a:lnTo>
                  <a:pt x="3240000" y="3059999"/>
                </a:lnTo>
                <a:lnTo>
                  <a:pt x="3240000" y="3239999"/>
                </a:lnTo>
                <a:lnTo>
                  <a:pt x="180000" y="3239999"/>
                </a:lnTo>
                <a:lnTo>
                  <a:pt x="180000" y="3240000"/>
                </a:lnTo>
                <a:lnTo>
                  <a:pt x="0" y="3240000"/>
                </a:lnTo>
                <a:lnTo>
                  <a:pt x="0" y="3239999"/>
                </a:lnTo>
                <a:lnTo>
                  <a:pt x="0" y="3059999"/>
                </a:lnTo>
                <a:close/>
              </a:path>
            </a:pathLst>
          </a:cu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pic>
        <p:nvPicPr>
          <p:cNvPr id="247" name="Graphic 246" descr="Meeting">
            <a:extLst>
              <a:ext uri="{FF2B5EF4-FFF2-40B4-BE49-F238E27FC236}">
                <a16:creationId xmlns:a16="http://schemas.microsoft.com/office/drawing/2014/main" id="{C1EA6486-EA5C-4A3E-862D-293F6100C3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91408" y="3850095"/>
            <a:ext cx="480089" cy="480089"/>
          </a:xfrm>
          <a:prstGeom prst="rect">
            <a:avLst/>
          </a:prstGeom>
        </p:spPr>
      </p:pic>
      <p:pic>
        <p:nvPicPr>
          <p:cNvPr id="21" name="Graphic 20" descr="Document">
            <a:extLst>
              <a:ext uri="{FF2B5EF4-FFF2-40B4-BE49-F238E27FC236}">
                <a16:creationId xmlns:a16="http://schemas.microsoft.com/office/drawing/2014/main" id="{1104AF5D-D52B-42F9-ABEB-82B38E2C3E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508278" y="3880788"/>
            <a:ext cx="436445" cy="436445"/>
          </a:xfrm>
          <a:prstGeom prst="rect">
            <a:avLst/>
          </a:prstGeom>
        </p:spPr>
      </p:pic>
      <p:pic>
        <p:nvPicPr>
          <p:cNvPr id="249" name="Graphic 248" descr="Male profile">
            <a:extLst>
              <a:ext uri="{FF2B5EF4-FFF2-40B4-BE49-F238E27FC236}">
                <a16:creationId xmlns:a16="http://schemas.microsoft.com/office/drawing/2014/main" id="{927B096F-640C-4A3D-A574-B5D9C2D81ED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314880" y="2240737"/>
            <a:ext cx="523734" cy="523734"/>
          </a:xfrm>
          <a:prstGeom prst="rect">
            <a:avLst/>
          </a:prstGeom>
        </p:spPr>
      </p:pic>
      <p:sp>
        <p:nvSpPr>
          <p:cNvPr id="60" name="Oval 150">
            <a:extLst>
              <a:ext uri="{FF2B5EF4-FFF2-40B4-BE49-F238E27FC236}">
                <a16:creationId xmlns:a16="http://schemas.microsoft.com/office/drawing/2014/main" id="{BA31A83B-93BA-43DC-A3ED-759FE4BCA78C}"/>
              </a:ext>
            </a:extLst>
          </p:cNvPr>
          <p:cNvSpPr/>
          <p:nvPr/>
        </p:nvSpPr>
        <p:spPr>
          <a:xfrm>
            <a:off x="1539279" y="2189329"/>
            <a:ext cx="652949" cy="652949"/>
          </a:xfrm>
          <a:prstGeom prst="ellipse">
            <a:avLst/>
          </a:prstGeom>
          <a:solidFill>
            <a:schemeClr val="tx2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cxnSp>
        <p:nvCxnSpPr>
          <p:cNvPr id="61" name="Straight Arrow Connector 152">
            <a:extLst>
              <a:ext uri="{FF2B5EF4-FFF2-40B4-BE49-F238E27FC236}">
                <a16:creationId xmlns:a16="http://schemas.microsoft.com/office/drawing/2014/main" id="{4E967D16-2AA3-4B43-A342-CCFF7C975E20}"/>
              </a:ext>
            </a:extLst>
          </p:cNvPr>
          <p:cNvCxnSpPr>
            <a:cxnSpLocks/>
          </p:cNvCxnSpPr>
          <p:nvPr/>
        </p:nvCxnSpPr>
        <p:spPr>
          <a:xfrm flipH="1" flipV="1">
            <a:off x="1061610" y="1840215"/>
            <a:ext cx="4758" cy="1923451"/>
          </a:xfrm>
          <a:prstGeom prst="straightConnector1">
            <a:avLst/>
          </a:prstGeom>
          <a:noFill/>
          <a:ln w="25400" cap="flat" cmpd="sng" algn="ctr">
            <a:solidFill>
              <a:schemeClr val="tx2">
                <a:lumMod val="75000"/>
              </a:schemeClr>
            </a:solidFill>
            <a:prstDash val="solid"/>
            <a:miter lim="800000"/>
            <a:tailEnd type="arrow"/>
          </a:ln>
          <a:effectLst/>
        </p:spPr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E35CBBE1-138B-4633-B5E9-64088C2F90AC}"/>
              </a:ext>
            </a:extLst>
          </p:cNvPr>
          <p:cNvSpPr txBox="1"/>
          <p:nvPr/>
        </p:nvSpPr>
        <p:spPr>
          <a:xfrm>
            <a:off x="645380" y="1142534"/>
            <a:ext cx="872889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ก.ย.</a:t>
            </a:r>
            <a:r>
              <a:rPr kumimoji="0" lang="en-US" altLang="ko-K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 64</a:t>
            </a:r>
            <a:endParaRPr kumimoji="0" lang="ko-KR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DC3A81C4-8F24-4B71-8BB3-9CF6384252EE}"/>
              </a:ext>
            </a:extLst>
          </p:cNvPr>
          <p:cNvSpPr txBox="1"/>
          <p:nvPr/>
        </p:nvSpPr>
        <p:spPr>
          <a:xfrm>
            <a:off x="782627" y="2546304"/>
            <a:ext cx="2084516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31 </a:t>
            </a:r>
            <a:r>
              <a:rPr kumimoji="0" lang="th-TH" altLang="ko-K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ต.ค. </a:t>
            </a:r>
            <a:r>
              <a:rPr kumimoji="0" lang="en-US" altLang="ko-K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64</a:t>
            </a:r>
            <a:endParaRPr kumimoji="0" lang="th-TH" altLang="ko-KR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 SarabunPSK" panose="020B0500040200020003" pitchFamily="34" charset="-34"/>
              <a:ea typeface="Tahoma"/>
              <a:cs typeface="TH SarabunPSK" panose="020B0500040200020003" pitchFamily="3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ส่วนราชการส่ง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ตัวชี้วัด ปี </a:t>
            </a:r>
            <a:r>
              <a:rPr kumimoji="0" lang="en-US" altLang="ko-K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65</a:t>
            </a:r>
            <a:endParaRPr kumimoji="0" lang="en-US" altLang="ko-KR" sz="1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ให้สำนักงาน ก.พ.ร.</a:t>
            </a:r>
            <a:endParaRPr kumimoji="0" lang="en-US" altLang="ko-KR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 SarabunPSK" panose="020B0500040200020003" pitchFamily="34" charset="-34"/>
              <a:ea typeface="Tahoma"/>
              <a:cs typeface="TH SarabunPSK" panose="020B0500040200020003" pitchFamily="34" charset="-34"/>
            </a:endParaRPr>
          </a:p>
        </p:txBody>
      </p:sp>
      <p:cxnSp>
        <p:nvCxnSpPr>
          <p:cNvPr id="65" name="Straight Arrow Connector 115">
            <a:extLst>
              <a:ext uri="{FF2B5EF4-FFF2-40B4-BE49-F238E27FC236}">
                <a16:creationId xmlns:a16="http://schemas.microsoft.com/office/drawing/2014/main" id="{1D4B9A90-7D3A-4E4C-A37E-C91307C159AF}"/>
              </a:ext>
            </a:extLst>
          </p:cNvPr>
          <p:cNvCxnSpPr>
            <a:cxnSpLocks/>
          </p:cNvCxnSpPr>
          <p:nvPr/>
        </p:nvCxnSpPr>
        <p:spPr>
          <a:xfrm flipV="1">
            <a:off x="11569804" y="1881049"/>
            <a:ext cx="0" cy="322969"/>
          </a:xfrm>
          <a:prstGeom prst="straightConnector1">
            <a:avLst/>
          </a:prstGeom>
          <a:noFill/>
          <a:ln w="25400" cap="flat" cmpd="sng" algn="ctr">
            <a:solidFill>
              <a:srgbClr val="E62601"/>
            </a:solidFill>
            <a:prstDash val="solid"/>
            <a:miter lim="800000"/>
            <a:tailEnd type="arrow"/>
          </a:ln>
          <a:effectLst/>
        </p:spPr>
      </p:cxnSp>
      <p:pic>
        <p:nvPicPr>
          <p:cNvPr id="9" name="Graphic 8" descr="Clipboard">
            <a:extLst>
              <a:ext uri="{FF2B5EF4-FFF2-40B4-BE49-F238E27FC236}">
                <a16:creationId xmlns:a16="http://schemas.microsoft.com/office/drawing/2014/main" id="{DA62566E-8FEE-4E8F-9518-462912B5B07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589123" y="2251525"/>
            <a:ext cx="502920" cy="502920"/>
          </a:xfrm>
          <a:prstGeom prst="rect">
            <a:avLst/>
          </a:prstGeom>
        </p:spPr>
      </p:pic>
      <p:sp>
        <p:nvSpPr>
          <p:cNvPr id="3" name="Oval 150">
            <a:extLst>
              <a:ext uri="{FF2B5EF4-FFF2-40B4-BE49-F238E27FC236}">
                <a16:creationId xmlns:a16="http://schemas.microsoft.com/office/drawing/2014/main" id="{B3BA9EB4-B3DF-4AE1-8E13-5DD0BA0615A6}"/>
              </a:ext>
            </a:extLst>
          </p:cNvPr>
          <p:cNvSpPr/>
          <p:nvPr/>
        </p:nvSpPr>
        <p:spPr>
          <a:xfrm>
            <a:off x="739894" y="3763666"/>
            <a:ext cx="652949" cy="652949"/>
          </a:xfrm>
          <a:prstGeom prst="ellipse">
            <a:avLst/>
          </a:prstGeom>
          <a:solidFill>
            <a:schemeClr val="tx2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pic>
        <p:nvPicPr>
          <p:cNvPr id="5" name="Graphic 4" descr="Megaphone1">
            <a:extLst>
              <a:ext uri="{FF2B5EF4-FFF2-40B4-BE49-F238E27FC236}">
                <a16:creationId xmlns:a16="http://schemas.microsoft.com/office/drawing/2014/main" id="{D4F6D525-8AAC-4160-9907-09C3D88862C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04469" y="3812369"/>
            <a:ext cx="536648" cy="5366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9E826DD-16A5-42FE-B81C-95014F4DCB76}"/>
              </a:ext>
            </a:extLst>
          </p:cNvPr>
          <p:cNvSpPr txBox="1"/>
          <p:nvPr/>
        </p:nvSpPr>
        <p:spPr>
          <a:xfrm>
            <a:off x="291506" y="4342019"/>
            <a:ext cx="1479890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10 </a:t>
            </a:r>
            <a:r>
              <a:rPr kumimoji="0" lang="th-TH" altLang="ko-KR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ก.ย. </a:t>
            </a:r>
            <a:r>
              <a:rPr kumimoji="0" lang="en-US" altLang="ko-KR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64</a:t>
            </a:r>
            <a:endParaRPr kumimoji="0" lang="th-TH" altLang="ko-KR" sz="1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H SarabunPSK" panose="020B0500040200020003" pitchFamily="34" charset="-34"/>
              <a:ea typeface="Tahoma"/>
              <a:cs typeface="TH SarabunPSK" panose="020B0500040200020003" pitchFamily="3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ชี้แจง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กรอบประเมิน ปี 6</a:t>
            </a:r>
            <a:r>
              <a:rPr kumimoji="0" lang="en-US" altLang="ko-KR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5 </a:t>
            </a:r>
            <a:endParaRPr kumimoji="0" lang="en-US" altLang="ko-KR" sz="1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(Potential base</a:t>
            </a:r>
            <a:r>
              <a:rPr kumimoji="0" lang="th-TH" altLang="ko-KR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)</a:t>
            </a:r>
          </a:p>
        </p:txBody>
      </p:sp>
      <p:sp>
        <p:nvSpPr>
          <p:cNvPr id="59" name="Oval 7">
            <a:extLst>
              <a:ext uri="{FF2B5EF4-FFF2-40B4-BE49-F238E27FC236}">
                <a16:creationId xmlns:a16="http://schemas.microsoft.com/office/drawing/2014/main" id="{DACAD4CF-8ADE-4F53-9F4F-BDCF7E2516C6}"/>
              </a:ext>
            </a:extLst>
          </p:cNvPr>
          <p:cNvSpPr/>
          <p:nvPr/>
        </p:nvSpPr>
        <p:spPr>
          <a:xfrm>
            <a:off x="930874" y="1529202"/>
            <a:ext cx="274926" cy="255105"/>
          </a:xfrm>
          <a:prstGeom prst="ellipse">
            <a:avLst/>
          </a:prstGeom>
          <a:solidFill>
            <a:schemeClr val="tx2">
              <a:lumMod val="75000"/>
            </a:schemeClr>
          </a:solidFill>
          <a:ln w="12700" cap="flat" cmpd="sng" algn="ctr">
            <a:solidFill>
              <a:schemeClr val="tx2">
                <a:lumMod val="7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sp>
        <p:nvSpPr>
          <p:cNvPr id="7" name="Oval 7">
            <a:extLst>
              <a:ext uri="{FF2B5EF4-FFF2-40B4-BE49-F238E27FC236}">
                <a16:creationId xmlns:a16="http://schemas.microsoft.com/office/drawing/2014/main" id="{432E3EBD-9F53-4871-A80F-9070142D7334}"/>
              </a:ext>
            </a:extLst>
          </p:cNvPr>
          <p:cNvSpPr/>
          <p:nvPr/>
        </p:nvSpPr>
        <p:spPr>
          <a:xfrm>
            <a:off x="1690860" y="1531347"/>
            <a:ext cx="274926" cy="255105"/>
          </a:xfrm>
          <a:prstGeom prst="ellipse">
            <a:avLst/>
          </a:prstGeom>
          <a:solidFill>
            <a:schemeClr val="tx2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cxnSp>
        <p:nvCxnSpPr>
          <p:cNvPr id="78" name="Straight Arrow Connector 152">
            <a:extLst>
              <a:ext uri="{FF2B5EF4-FFF2-40B4-BE49-F238E27FC236}">
                <a16:creationId xmlns:a16="http://schemas.microsoft.com/office/drawing/2014/main" id="{94EF4056-A895-43BB-AED6-A600559D7D86}"/>
              </a:ext>
            </a:extLst>
          </p:cNvPr>
          <p:cNvCxnSpPr>
            <a:cxnSpLocks/>
          </p:cNvCxnSpPr>
          <p:nvPr/>
        </p:nvCxnSpPr>
        <p:spPr>
          <a:xfrm flipV="1">
            <a:off x="1840583" y="1871123"/>
            <a:ext cx="0" cy="414693"/>
          </a:xfrm>
          <a:prstGeom prst="straightConnector1">
            <a:avLst/>
          </a:prstGeom>
          <a:noFill/>
          <a:ln w="25400" cap="flat" cmpd="sng" algn="ctr">
            <a:solidFill>
              <a:schemeClr val="tx2">
                <a:lumMod val="75000"/>
              </a:schemeClr>
            </a:solidFill>
            <a:prstDash val="solid"/>
            <a:miter lim="800000"/>
            <a:tailEnd type="arrow"/>
          </a:ln>
          <a:effectLst/>
        </p:spPr>
      </p:cxnSp>
      <p:grpSp>
        <p:nvGrpSpPr>
          <p:cNvPr id="66" name="Group 65">
            <a:extLst>
              <a:ext uri="{FF2B5EF4-FFF2-40B4-BE49-F238E27FC236}">
                <a16:creationId xmlns:a16="http://schemas.microsoft.com/office/drawing/2014/main" id="{4AC98BB3-9768-4B17-B6D0-6EED8B130C73}"/>
              </a:ext>
            </a:extLst>
          </p:cNvPr>
          <p:cNvGrpSpPr/>
          <p:nvPr/>
        </p:nvGrpSpPr>
        <p:grpSpPr>
          <a:xfrm>
            <a:off x="380174" y="1462062"/>
            <a:ext cx="400885" cy="400885"/>
            <a:chOff x="2037500" y="3040187"/>
            <a:chExt cx="419949" cy="419949"/>
          </a:xfrm>
          <a:solidFill>
            <a:srgbClr val="E62601"/>
          </a:solidFill>
        </p:grpSpPr>
        <p:sp>
          <p:nvSpPr>
            <p:cNvPr id="67" name="Circle: Hollow 66">
              <a:extLst>
                <a:ext uri="{FF2B5EF4-FFF2-40B4-BE49-F238E27FC236}">
                  <a16:creationId xmlns:a16="http://schemas.microsoft.com/office/drawing/2014/main" id="{7CBF09E4-B08D-4AAA-9163-97D9E99F83BE}"/>
                </a:ext>
              </a:extLst>
            </p:cNvPr>
            <p:cNvSpPr/>
            <p:nvPr/>
          </p:nvSpPr>
          <p:spPr>
            <a:xfrm>
              <a:off x="2037500" y="3040187"/>
              <a:ext cx="419949" cy="419949"/>
            </a:xfrm>
            <a:prstGeom prst="donut">
              <a:avLst>
                <a:gd name="adj" fmla="val 11391"/>
              </a:avLst>
            </a:prstGeom>
            <a:grpFill/>
            <a:ln w="254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endParaRP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362F59FF-9ED4-419A-ADC0-9B1736CC9F46}"/>
                </a:ext>
              </a:extLst>
            </p:cNvPr>
            <p:cNvSpPr/>
            <p:nvPr/>
          </p:nvSpPr>
          <p:spPr>
            <a:xfrm>
              <a:off x="2133174" y="3135861"/>
              <a:ext cx="228600" cy="228600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endParaRPr>
            </a:p>
          </p:txBody>
        </p:sp>
      </p:grpSp>
      <p:sp>
        <p:nvSpPr>
          <p:cNvPr id="48" name="Slide Number Placeholder 1">
            <a:extLst>
              <a:ext uri="{FF2B5EF4-FFF2-40B4-BE49-F238E27FC236}">
                <a16:creationId xmlns:a16="http://schemas.microsoft.com/office/drawing/2014/main" id="{F4588D98-83E6-4BC6-AEB9-1D2107E7C79D}"/>
              </a:ext>
            </a:extLst>
          </p:cNvPr>
          <p:cNvSpPr txBox="1">
            <a:spLocks/>
          </p:cNvSpPr>
          <p:nvPr/>
        </p:nvSpPr>
        <p:spPr>
          <a:xfrm>
            <a:off x="10135101" y="649237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h-TH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DAB20A9-6EC9-4791-B65A-892E0CBA92DF}"/>
              </a:ext>
            </a:extLst>
          </p:cNvPr>
          <p:cNvSpPr txBox="1"/>
          <p:nvPr/>
        </p:nvSpPr>
        <p:spPr>
          <a:xfrm>
            <a:off x="1397705" y="1142533"/>
            <a:ext cx="872889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ต.ค.</a:t>
            </a:r>
            <a:r>
              <a:rPr kumimoji="0" lang="en-US" altLang="ko-K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 64</a:t>
            </a:r>
            <a:endParaRPr kumimoji="0" lang="ko-KR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6F92945-4974-4F17-9062-96A0F83EF2B4}"/>
              </a:ext>
            </a:extLst>
          </p:cNvPr>
          <p:cNvSpPr/>
          <p:nvPr/>
        </p:nvSpPr>
        <p:spPr>
          <a:xfrm>
            <a:off x="626130" y="1815280"/>
            <a:ext cx="10924424" cy="48051"/>
          </a:xfrm>
          <a:prstGeom prst="rect">
            <a:avLst/>
          </a:prstGeom>
          <a:solidFill>
            <a:srgbClr val="E6260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3BF7101C-B293-4506-A475-DCA2BA0DEFC4}"/>
              </a:ext>
            </a:extLst>
          </p:cNvPr>
          <p:cNvSpPr txBox="1"/>
          <p:nvPr/>
        </p:nvSpPr>
        <p:spPr>
          <a:xfrm>
            <a:off x="5530892" y="1149201"/>
            <a:ext cx="872889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เม.ย.</a:t>
            </a:r>
            <a:r>
              <a:rPr kumimoji="0" lang="en-US" altLang="ko-K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 65</a:t>
            </a:r>
            <a:endParaRPr kumimoji="0" lang="ko-KR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F383AC41-2F2E-4817-A999-DB87B0AB1B61}"/>
              </a:ext>
            </a:extLst>
          </p:cNvPr>
          <p:cNvSpPr/>
          <p:nvPr/>
        </p:nvSpPr>
        <p:spPr>
          <a:xfrm>
            <a:off x="5689395" y="1529201"/>
            <a:ext cx="274926" cy="274956"/>
          </a:xfrm>
          <a:prstGeom prst="ellipse">
            <a:avLst/>
          </a:prstGeom>
          <a:solidFill>
            <a:srgbClr val="FFC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sp>
        <p:nvSpPr>
          <p:cNvPr id="54" name="Oval 113">
            <a:extLst>
              <a:ext uri="{FF2B5EF4-FFF2-40B4-BE49-F238E27FC236}">
                <a16:creationId xmlns:a16="http://schemas.microsoft.com/office/drawing/2014/main" id="{55B38F9C-FF3C-4691-92FE-14DEAD55217C}"/>
              </a:ext>
            </a:extLst>
          </p:cNvPr>
          <p:cNvSpPr/>
          <p:nvPr/>
        </p:nvSpPr>
        <p:spPr>
          <a:xfrm>
            <a:off x="5528875" y="2178297"/>
            <a:ext cx="652949" cy="652949"/>
          </a:xfrm>
          <a:prstGeom prst="ellipse">
            <a:avLst/>
          </a:prstGeom>
          <a:solidFill>
            <a:srgbClr val="FFC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cxnSp>
        <p:nvCxnSpPr>
          <p:cNvPr id="55" name="Straight Arrow Connector 115">
            <a:extLst>
              <a:ext uri="{FF2B5EF4-FFF2-40B4-BE49-F238E27FC236}">
                <a16:creationId xmlns:a16="http://schemas.microsoft.com/office/drawing/2014/main" id="{B57711AF-B981-4154-9DBD-02A451124CD8}"/>
              </a:ext>
            </a:extLst>
          </p:cNvPr>
          <p:cNvCxnSpPr>
            <a:cxnSpLocks/>
          </p:cNvCxnSpPr>
          <p:nvPr/>
        </p:nvCxnSpPr>
        <p:spPr>
          <a:xfrm flipV="1">
            <a:off x="5841979" y="1871022"/>
            <a:ext cx="0" cy="322969"/>
          </a:xfrm>
          <a:prstGeom prst="straightConnector1">
            <a:avLst/>
          </a:prstGeom>
          <a:noFill/>
          <a:ln w="25400" cap="flat" cmpd="sng" algn="ctr">
            <a:solidFill>
              <a:srgbClr val="FFC000"/>
            </a:solidFill>
            <a:prstDash val="solid"/>
            <a:miter lim="800000"/>
            <a:tailEnd type="arrow"/>
          </a:ln>
          <a:effectLst/>
        </p:spPr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A7D820A8-C97B-47CF-822B-FE19EE20BD87}"/>
              </a:ext>
            </a:extLst>
          </p:cNvPr>
          <p:cNvSpPr txBox="1"/>
          <p:nvPr/>
        </p:nvSpPr>
        <p:spPr>
          <a:xfrm>
            <a:off x="9717786" y="1152909"/>
            <a:ext cx="827796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ก.ย. </a:t>
            </a:r>
            <a:r>
              <a:rPr kumimoji="0" lang="en-US" altLang="ko-K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65</a:t>
            </a:r>
            <a:endParaRPr kumimoji="0" lang="ko-KR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2962065A-D6E9-4843-BC71-199B66C259FE}"/>
              </a:ext>
            </a:extLst>
          </p:cNvPr>
          <p:cNvSpPr txBox="1"/>
          <p:nvPr/>
        </p:nvSpPr>
        <p:spPr>
          <a:xfrm>
            <a:off x="9586453" y="2831247"/>
            <a:ext cx="1205522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สำนักงาน ก.พ.ร.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จัดทำผลประเมิน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ภาพรวม</a:t>
            </a: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633278E5-C850-49F4-891B-ADD46B37FFF5}"/>
              </a:ext>
            </a:extLst>
          </p:cNvPr>
          <p:cNvSpPr/>
          <p:nvPr/>
        </p:nvSpPr>
        <p:spPr>
          <a:xfrm>
            <a:off x="9989201" y="1529202"/>
            <a:ext cx="274926" cy="274956"/>
          </a:xfrm>
          <a:prstGeom prst="ellipse">
            <a:avLst/>
          </a:prstGeom>
          <a:solidFill>
            <a:schemeClr val="tx2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sp>
        <p:nvSpPr>
          <p:cNvPr id="69" name="Oval 113">
            <a:extLst>
              <a:ext uri="{FF2B5EF4-FFF2-40B4-BE49-F238E27FC236}">
                <a16:creationId xmlns:a16="http://schemas.microsoft.com/office/drawing/2014/main" id="{5FB2E655-8AFA-48B4-9E42-5AB4AA15BF9E}"/>
              </a:ext>
            </a:extLst>
          </p:cNvPr>
          <p:cNvSpPr/>
          <p:nvPr/>
        </p:nvSpPr>
        <p:spPr>
          <a:xfrm>
            <a:off x="9818777" y="2178298"/>
            <a:ext cx="652949" cy="652949"/>
          </a:xfrm>
          <a:prstGeom prst="ellipse">
            <a:avLst/>
          </a:prstGeom>
          <a:solidFill>
            <a:schemeClr val="tx2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cxnSp>
        <p:nvCxnSpPr>
          <p:cNvPr id="70" name="Straight Arrow Connector 115">
            <a:extLst>
              <a:ext uri="{FF2B5EF4-FFF2-40B4-BE49-F238E27FC236}">
                <a16:creationId xmlns:a16="http://schemas.microsoft.com/office/drawing/2014/main" id="{F5B9DF6B-7AAF-4546-906C-646574547794}"/>
              </a:ext>
            </a:extLst>
          </p:cNvPr>
          <p:cNvCxnSpPr>
            <a:cxnSpLocks/>
          </p:cNvCxnSpPr>
          <p:nvPr/>
        </p:nvCxnSpPr>
        <p:spPr>
          <a:xfrm flipV="1">
            <a:off x="10145250" y="1871023"/>
            <a:ext cx="0" cy="322969"/>
          </a:xfrm>
          <a:prstGeom prst="straightConnector1">
            <a:avLst/>
          </a:prstGeom>
          <a:noFill/>
          <a:ln w="25400" cap="flat" cmpd="sng" algn="ctr">
            <a:solidFill>
              <a:schemeClr val="tx2">
                <a:lumMod val="75000"/>
              </a:schemeClr>
            </a:solidFill>
            <a:prstDash val="solid"/>
            <a:miter lim="800000"/>
            <a:tailEnd type="arrow"/>
          </a:ln>
          <a:effectLst/>
        </p:spPr>
      </p:cxnSp>
      <p:cxnSp>
        <p:nvCxnSpPr>
          <p:cNvPr id="73" name="Straight Arrow Connector 152">
            <a:extLst>
              <a:ext uri="{FF2B5EF4-FFF2-40B4-BE49-F238E27FC236}">
                <a16:creationId xmlns:a16="http://schemas.microsoft.com/office/drawing/2014/main" id="{4063134C-1BF3-4F54-9F98-1872A1A4E9D8}"/>
              </a:ext>
            </a:extLst>
          </p:cNvPr>
          <p:cNvCxnSpPr>
            <a:cxnSpLocks/>
            <a:stCxn id="239" idx="0"/>
            <a:endCxn id="238" idx="4"/>
          </p:cNvCxnSpPr>
          <p:nvPr/>
        </p:nvCxnSpPr>
        <p:spPr>
          <a:xfrm flipH="1" flipV="1">
            <a:off x="9357891" y="1783924"/>
            <a:ext cx="20345" cy="1865178"/>
          </a:xfrm>
          <a:prstGeom prst="straightConnector1">
            <a:avLst/>
          </a:prstGeom>
          <a:noFill/>
          <a:ln w="25400" cap="flat" cmpd="sng" algn="ctr">
            <a:solidFill>
              <a:srgbClr val="00CC99"/>
            </a:solidFill>
            <a:prstDash val="solid"/>
            <a:miter lim="800000"/>
            <a:tailEnd type="arrow"/>
          </a:ln>
          <a:effectLst/>
        </p:spPr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E66055FD-A384-474D-B7FB-1BC7BC02CA7C}"/>
              </a:ext>
            </a:extLst>
          </p:cNvPr>
          <p:cNvSpPr txBox="1"/>
          <p:nvPr/>
        </p:nvSpPr>
        <p:spPr>
          <a:xfrm>
            <a:off x="4291868" y="4917055"/>
            <a:ext cx="1310717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สสช. จัด</a:t>
            </a:r>
            <a:r>
              <a:rPr kumimoji="0" lang="en-US" altLang="ko-K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clinic</a:t>
            </a:r>
            <a:r>
              <a:rPr kumimoji="0" lang="th-TH" altLang="ko-K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 </a:t>
            </a:r>
            <a:r>
              <a:rPr kumimoji="0" lang="en-US" altLang="ko-K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online</a:t>
            </a:r>
            <a:endParaRPr kumimoji="0" lang="th-TH" altLang="ko-KR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Tahoma"/>
              <a:cs typeface="TH SarabunPSK" panose="020B0500040200020003" pitchFamily="34" charset="-34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ให้ความรู้กับหน่วยงาน</a:t>
            </a:r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6616C29B-3E3E-41E1-8C9E-436E2C53727A}"/>
              </a:ext>
            </a:extLst>
          </p:cNvPr>
          <p:cNvSpPr/>
          <p:nvPr/>
        </p:nvSpPr>
        <p:spPr>
          <a:xfrm>
            <a:off x="4823930" y="1519174"/>
            <a:ext cx="274926" cy="274956"/>
          </a:xfrm>
          <a:prstGeom prst="ellipse">
            <a:avLst/>
          </a:prstGeom>
          <a:solidFill>
            <a:srgbClr val="00CC99"/>
          </a:solidFill>
          <a:ln w="12700" cap="flat" cmpd="sng" algn="ctr">
            <a:solidFill>
              <a:srgbClr val="00CC9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3D7BC2D8-FFD8-4162-8D0A-645559AD1916}"/>
              </a:ext>
            </a:extLst>
          </p:cNvPr>
          <p:cNvSpPr txBox="1"/>
          <p:nvPr/>
        </p:nvSpPr>
        <p:spPr>
          <a:xfrm>
            <a:off x="4436661" y="1155758"/>
            <a:ext cx="1154921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ก.พ. - มี.ค. </a:t>
            </a:r>
            <a:r>
              <a:rPr kumimoji="0" lang="en-US" altLang="ko-K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65</a:t>
            </a:r>
            <a:endParaRPr kumimoji="0" lang="ko-KR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cxnSp>
        <p:nvCxnSpPr>
          <p:cNvPr id="84" name="Straight Arrow Connector 152">
            <a:extLst>
              <a:ext uri="{FF2B5EF4-FFF2-40B4-BE49-F238E27FC236}">
                <a16:creationId xmlns:a16="http://schemas.microsoft.com/office/drawing/2014/main" id="{0F2F8767-BE04-40D4-8F79-48BE6205E5EC}"/>
              </a:ext>
            </a:extLst>
          </p:cNvPr>
          <p:cNvCxnSpPr>
            <a:cxnSpLocks/>
          </p:cNvCxnSpPr>
          <p:nvPr/>
        </p:nvCxnSpPr>
        <p:spPr>
          <a:xfrm flipV="1">
            <a:off x="4957712" y="1892339"/>
            <a:ext cx="5012" cy="1894108"/>
          </a:xfrm>
          <a:prstGeom prst="straightConnector1">
            <a:avLst/>
          </a:prstGeom>
          <a:noFill/>
          <a:ln w="25400" cap="flat" cmpd="sng" algn="ctr">
            <a:solidFill>
              <a:srgbClr val="00CC99"/>
            </a:solidFill>
            <a:prstDash val="solid"/>
            <a:miter lim="800000"/>
            <a:tailEnd type="arrow"/>
          </a:ln>
          <a:effectLst/>
        </p:spPr>
      </p:cxnSp>
      <p:sp>
        <p:nvSpPr>
          <p:cNvPr id="86" name="Oval 113">
            <a:extLst>
              <a:ext uri="{FF2B5EF4-FFF2-40B4-BE49-F238E27FC236}">
                <a16:creationId xmlns:a16="http://schemas.microsoft.com/office/drawing/2014/main" id="{6FD5D75A-897F-4A39-BD8E-6BA2FE9809A0}"/>
              </a:ext>
            </a:extLst>
          </p:cNvPr>
          <p:cNvSpPr/>
          <p:nvPr/>
        </p:nvSpPr>
        <p:spPr>
          <a:xfrm>
            <a:off x="6351900" y="2832055"/>
            <a:ext cx="652949" cy="652949"/>
          </a:xfrm>
          <a:prstGeom prst="ellipse">
            <a:avLst/>
          </a:prstGeom>
          <a:solidFill>
            <a:srgbClr val="FFC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pic>
        <p:nvPicPr>
          <p:cNvPr id="88" name="Graphic 87" descr="Clipboard">
            <a:extLst>
              <a:ext uri="{FF2B5EF4-FFF2-40B4-BE49-F238E27FC236}">
                <a16:creationId xmlns:a16="http://schemas.microsoft.com/office/drawing/2014/main" id="{A8BC9947-4E56-4AA7-9DBC-6938B5D6697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640462" y="2250600"/>
            <a:ext cx="502920" cy="502920"/>
          </a:xfrm>
          <a:prstGeom prst="rect">
            <a:avLst/>
          </a:prstGeom>
        </p:spPr>
      </p:pic>
      <p:sp>
        <p:nvSpPr>
          <p:cNvPr id="71" name="TextBox 70">
            <a:extLst>
              <a:ext uri="{FF2B5EF4-FFF2-40B4-BE49-F238E27FC236}">
                <a16:creationId xmlns:a16="http://schemas.microsoft.com/office/drawing/2014/main" id="{C6C738F4-EC8F-4625-81D4-7A5DF7B675CE}"/>
              </a:ext>
            </a:extLst>
          </p:cNvPr>
          <p:cNvSpPr txBox="1"/>
          <p:nvPr/>
        </p:nvSpPr>
        <p:spPr>
          <a:xfrm>
            <a:off x="3146647" y="5851648"/>
            <a:ext cx="13558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หน่วยงานส่ง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Template 1</a:t>
            </a:r>
            <a:endParaRPr kumimoji="0" lang="th-TH" sz="16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(ชื่อชุดข้อมูล)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D009ABCC-EBA3-42BF-B4BF-0BA25271F5EA}"/>
              </a:ext>
            </a:extLst>
          </p:cNvPr>
          <p:cNvSpPr txBox="1"/>
          <p:nvPr/>
        </p:nvSpPr>
        <p:spPr>
          <a:xfrm>
            <a:off x="1689364" y="4383750"/>
            <a:ext cx="19652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สสช. สพร. ชี้แจงแนวทางการจัดทำบัญชีข้อมูล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และ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หน่วยงานพิจารณาประเด็นภายใต้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focus area</a:t>
            </a:r>
            <a:endParaRPr kumimoji="0" lang="th-TH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778A1807-6055-4F1A-806F-BCE343C5E412}"/>
              </a:ext>
            </a:extLst>
          </p:cNvPr>
          <p:cNvSpPr/>
          <p:nvPr/>
        </p:nvSpPr>
        <p:spPr>
          <a:xfrm>
            <a:off x="3654209" y="1514507"/>
            <a:ext cx="264048" cy="264048"/>
          </a:xfrm>
          <a:prstGeom prst="ellipse">
            <a:avLst/>
          </a:prstGeom>
          <a:solidFill>
            <a:schemeClr val="accent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sp>
        <p:nvSpPr>
          <p:cNvPr id="91" name="Oval 125">
            <a:extLst>
              <a:ext uri="{FF2B5EF4-FFF2-40B4-BE49-F238E27FC236}">
                <a16:creationId xmlns:a16="http://schemas.microsoft.com/office/drawing/2014/main" id="{5ADB416D-D9DC-4C73-B705-78FF441E47E2}"/>
              </a:ext>
            </a:extLst>
          </p:cNvPr>
          <p:cNvSpPr/>
          <p:nvPr/>
        </p:nvSpPr>
        <p:spPr>
          <a:xfrm>
            <a:off x="3468576" y="5255771"/>
            <a:ext cx="652949" cy="652949"/>
          </a:xfrm>
          <a:prstGeom prst="ellipse">
            <a:avLst/>
          </a:prstGeom>
          <a:solidFill>
            <a:schemeClr val="accent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600" b="0" i="0" u="none" strike="noStrike" kern="0" cap="none" spc="0" normalizeH="0" baseline="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pic>
        <p:nvPicPr>
          <p:cNvPr id="92" name="Graphic 91" descr="Male profile">
            <a:extLst>
              <a:ext uri="{FF2B5EF4-FFF2-40B4-BE49-F238E27FC236}">
                <a16:creationId xmlns:a16="http://schemas.microsoft.com/office/drawing/2014/main" id="{B957EC5A-99D1-4CCF-A1D5-8E509455243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899963" y="2236664"/>
            <a:ext cx="523734" cy="523734"/>
          </a:xfrm>
          <a:prstGeom prst="rect">
            <a:avLst/>
          </a:prstGeom>
        </p:spPr>
      </p:pic>
      <p:cxnSp>
        <p:nvCxnSpPr>
          <p:cNvPr id="93" name="Straight Arrow Connector 115">
            <a:extLst>
              <a:ext uri="{FF2B5EF4-FFF2-40B4-BE49-F238E27FC236}">
                <a16:creationId xmlns:a16="http://schemas.microsoft.com/office/drawing/2014/main" id="{73B57790-9D32-4BB3-BA8F-C6604FEC68BA}"/>
              </a:ext>
            </a:extLst>
          </p:cNvPr>
          <p:cNvCxnSpPr>
            <a:cxnSpLocks/>
          </p:cNvCxnSpPr>
          <p:nvPr/>
        </p:nvCxnSpPr>
        <p:spPr>
          <a:xfrm flipH="1" flipV="1">
            <a:off x="3789188" y="1887635"/>
            <a:ext cx="11726" cy="3381508"/>
          </a:xfrm>
          <a:prstGeom prst="straightConnector1">
            <a:avLst/>
          </a:prstGeom>
          <a:noFill/>
          <a:ln w="25400" cap="flat" cmpd="sng" algn="ctr">
            <a:solidFill>
              <a:schemeClr val="accent4"/>
            </a:solidFill>
            <a:prstDash val="solid"/>
            <a:miter lim="800000"/>
            <a:tailEnd type="arrow"/>
          </a:ln>
          <a:effectLst/>
        </p:spPr>
      </p:cxnSp>
      <p:sp>
        <p:nvSpPr>
          <p:cNvPr id="94" name="TextBox 93">
            <a:extLst>
              <a:ext uri="{FF2B5EF4-FFF2-40B4-BE49-F238E27FC236}">
                <a16:creationId xmlns:a16="http://schemas.microsoft.com/office/drawing/2014/main" id="{5ACAABB6-98AD-4F77-BE1C-89B799E1D571}"/>
              </a:ext>
            </a:extLst>
          </p:cNvPr>
          <p:cNvSpPr txBox="1"/>
          <p:nvPr/>
        </p:nvSpPr>
        <p:spPr>
          <a:xfrm>
            <a:off x="3238349" y="1155758"/>
            <a:ext cx="1251788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ธ.ค. 64 </a:t>
            </a:r>
            <a:endParaRPr kumimoji="0" lang="ko-KR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C514BE08-73A1-4961-8DC1-D5CB6EB6AF5B}"/>
              </a:ext>
            </a:extLst>
          </p:cNvPr>
          <p:cNvSpPr/>
          <p:nvPr/>
        </p:nvSpPr>
        <p:spPr>
          <a:xfrm>
            <a:off x="4296888" y="3808672"/>
            <a:ext cx="1265530" cy="1108383"/>
          </a:xfrm>
          <a:prstGeom prst="ellipse">
            <a:avLst/>
          </a:prstGeom>
          <a:solidFill>
            <a:srgbClr val="00CC9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pic>
        <p:nvPicPr>
          <p:cNvPr id="96" name="Picture 95">
            <a:extLst>
              <a:ext uri="{FF2B5EF4-FFF2-40B4-BE49-F238E27FC236}">
                <a16:creationId xmlns:a16="http://schemas.microsoft.com/office/drawing/2014/main" id="{22D5A67F-2B1C-4148-BF83-DB26C4F92CB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800" y="3908319"/>
            <a:ext cx="776860" cy="776860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TextBox 98">
            <a:extLst>
              <a:ext uri="{FF2B5EF4-FFF2-40B4-BE49-F238E27FC236}">
                <a16:creationId xmlns:a16="http://schemas.microsoft.com/office/drawing/2014/main" id="{9D6AA8AC-3C95-44D4-A6FD-9D1229F7FEFF}"/>
              </a:ext>
            </a:extLst>
          </p:cNvPr>
          <p:cNvSpPr txBox="1"/>
          <p:nvPr/>
        </p:nvSpPr>
        <p:spPr>
          <a:xfrm>
            <a:off x="5121654" y="2809227"/>
            <a:ext cx="13558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หน่วยงานส่ง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Template 2</a:t>
            </a:r>
            <a:endParaRPr kumimoji="0" lang="th-TH" sz="16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Metadata)</a:t>
            </a: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</a:p>
        </p:txBody>
      </p:sp>
      <p:pic>
        <p:nvPicPr>
          <p:cNvPr id="72" name="Graphic 71" descr="Document">
            <a:extLst>
              <a:ext uri="{FF2B5EF4-FFF2-40B4-BE49-F238E27FC236}">
                <a16:creationId xmlns:a16="http://schemas.microsoft.com/office/drawing/2014/main" id="{7401BB91-9FA0-4FF4-B84D-879F258EEEF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606357" y="5339402"/>
            <a:ext cx="436445" cy="436445"/>
          </a:xfrm>
          <a:prstGeom prst="rect">
            <a:avLst/>
          </a:prstGeom>
        </p:spPr>
      </p:pic>
      <p:sp>
        <p:nvSpPr>
          <p:cNvPr id="100" name="TextBox 99">
            <a:extLst>
              <a:ext uri="{FF2B5EF4-FFF2-40B4-BE49-F238E27FC236}">
                <a16:creationId xmlns:a16="http://schemas.microsoft.com/office/drawing/2014/main" id="{F3E35C5B-49E1-4A62-AADD-927A10CAFB8D}"/>
              </a:ext>
            </a:extLst>
          </p:cNvPr>
          <p:cNvSpPr txBox="1"/>
          <p:nvPr/>
        </p:nvSpPr>
        <p:spPr>
          <a:xfrm>
            <a:off x="6272253" y="1142503"/>
            <a:ext cx="872889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พ.ค.</a:t>
            </a:r>
            <a:r>
              <a:rPr kumimoji="0" lang="en-US" altLang="ko-K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 65</a:t>
            </a:r>
            <a:endParaRPr kumimoji="0" lang="ko-KR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sp>
        <p:nvSpPr>
          <p:cNvPr id="102" name="Oval 101">
            <a:extLst>
              <a:ext uri="{FF2B5EF4-FFF2-40B4-BE49-F238E27FC236}">
                <a16:creationId xmlns:a16="http://schemas.microsoft.com/office/drawing/2014/main" id="{8F595B8D-ABD0-4489-A525-A8AFFF941DC8}"/>
              </a:ext>
            </a:extLst>
          </p:cNvPr>
          <p:cNvSpPr/>
          <p:nvPr/>
        </p:nvSpPr>
        <p:spPr>
          <a:xfrm>
            <a:off x="6535350" y="1531803"/>
            <a:ext cx="264048" cy="264048"/>
          </a:xfrm>
          <a:prstGeom prst="ellipse">
            <a:avLst/>
          </a:prstGeom>
          <a:solidFill>
            <a:schemeClr val="accent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208E92CD-2867-4687-A3B9-3DBA2FDF7B0D}"/>
              </a:ext>
            </a:extLst>
          </p:cNvPr>
          <p:cNvSpPr txBox="1"/>
          <p:nvPr/>
        </p:nvSpPr>
        <p:spPr>
          <a:xfrm>
            <a:off x="6901185" y="1135947"/>
            <a:ext cx="872889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มิ.ย.</a:t>
            </a:r>
            <a:r>
              <a:rPr kumimoji="0" lang="en-US" altLang="ko-K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 65</a:t>
            </a:r>
            <a:endParaRPr kumimoji="0" lang="ko-KR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25792843-D7DD-4BF8-A642-D6D2E3F53B9B}"/>
              </a:ext>
            </a:extLst>
          </p:cNvPr>
          <p:cNvSpPr txBox="1"/>
          <p:nvPr/>
        </p:nvSpPr>
        <p:spPr>
          <a:xfrm>
            <a:off x="7531173" y="1138886"/>
            <a:ext cx="872889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ก.ค.</a:t>
            </a:r>
            <a:r>
              <a:rPr kumimoji="0" lang="en-US" altLang="ko-K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 65</a:t>
            </a:r>
            <a:endParaRPr kumimoji="0" lang="ko-KR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cxnSp>
        <p:nvCxnSpPr>
          <p:cNvPr id="105" name="Straight Arrow Connector 115">
            <a:extLst>
              <a:ext uri="{FF2B5EF4-FFF2-40B4-BE49-F238E27FC236}">
                <a16:creationId xmlns:a16="http://schemas.microsoft.com/office/drawing/2014/main" id="{3E6ACD96-5795-4494-B9DD-089C4AFEABC4}"/>
              </a:ext>
            </a:extLst>
          </p:cNvPr>
          <p:cNvCxnSpPr>
            <a:cxnSpLocks/>
          </p:cNvCxnSpPr>
          <p:nvPr/>
        </p:nvCxnSpPr>
        <p:spPr>
          <a:xfrm flipH="1" flipV="1">
            <a:off x="7289173" y="1887635"/>
            <a:ext cx="28070" cy="2700682"/>
          </a:xfrm>
          <a:prstGeom prst="straightConnector1">
            <a:avLst/>
          </a:prstGeom>
          <a:noFill/>
          <a:ln w="25400" cap="flat" cmpd="sng" algn="ctr">
            <a:solidFill>
              <a:srgbClr val="FFC000"/>
            </a:solidFill>
            <a:prstDash val="solid"/>
            <a:miter lim="800000"/>
            <a:tailEnd type="arrow"/>
          </a:ln>
          <a:effectLst/>
        </p:spPr>
      </p:cxnSp>
      <p:sp>
        <p:nvSpPr>
          <p:cNvPr id="106" name="Oval 113">
            <a:extLst>
              <a:ext uri="{FF2B5EF4-FFF2-40B4-BE49-F238E27FC236}">
                <a16:creationId xmlns:a16="http://schemas.microsoft.com/office/drawing/2014/main" id="{CD73BF7E-1A02-4CF8-8075-A9B18A2DB3F8}"/>
              </a:ext>
            </a:extLst>
          </p:cNvPr>
          <p:cNvSpPr/>
          <p:nvPr/>
        </p:nvSpPr>
        <p:spPr>
          <a:xfrm>
            <a:off x="7032597" y="4593808"/>
            <a:ext cx="652949" cy="652949"/>
          </a:xfrm>
          <a:prstGeom prst="ellipse">
            <a:avLst/>
          </a:prstGeom>
          <a:solidFill>
            <a:srgbClr val="FFC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sp>
        <p:nvSpPr>
          <p:cNvPr id="107" name="Oval 106">
            <a:extLst>
              <a:ext uri="{FF2B5EF4-FFF2-40B4-BE49-F238E27FC236}">
                <a16:creationId xmlns:a16="http://schemas.microsoft.com/office/drawing/2014/main" id="{46549100-6191-4232-B7AE-59462DE1F1FA}"/>
              </a:ext>
            </a:extLst>
          </p:cNvPr>
          <p:cNvSpPr/>
          <p:nvPr/>
        </p:nvSpPr>
        <p:spPr>
          <a:xfrm>
            <a:off x="7166883" y="1533043"/>
            <a:ext cx="264048" cy="264048"/>
          </a:xfrm>
          <a:prstGeom prst="ellipse">
            <a:avLst/>
          </a:prstGeom>
          <a:solidFill>
            <a:srgbClr val="FFC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30FE47EF-3B40-4E52-99E9-C9B6802DBFA4}"/>
              </a:ext>
            </a:extLst>
          </p:cNvPr>
          <p:cNvSpPr txBox="1"/>
          <p:nvPr/>
        </p:nvSpPr>
        <p:spPr>
          <a:xfrm>
            <a:off x="6491289" y="5284300"/>
            <a:ext cx="16892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หน่วยงานติดตั้งระบบ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Agency Data Catalog  </a:t>
            </a: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พร้อมนำชุดข้อมูล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metadata </a:t>
            </a: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และ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Resource </a:t>
            </a: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ขึ้นระบบฯ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D23C71C8-C239-4786-AAA6-6CC84B5ECEED}"/>
              </a:ext>
            </a:extLst>
          </p:cNvPr>
          <p:cNvSpPr txBox="1"/>
          <p:nvPr/>
        </p:nvSpPr>
        <p:spPr>
          <a:xfrm>
            <a:off x="6093539" y="3401442"/>
            <a:ext cx="1330798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หน่วยงานส่ง </a:t>
            </a:r>
            <a:r>
              <a:rPr kumimoji="0" lang="en-US" altLang="ko-KR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Template 3</a:t>
            </a:r>
            <a:endParaRPr kumimoji="0" lang="th-TH" altLang="ko-KR" sz="16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TH SarabunPSK" panose="020B0500040200020003" pitchFamily="34" charset="-34"/>
              <a:ea typeface="Tahoma"/>
              <a:cs typeface="TH SarabunPSK" panose="020B0500040200020003" pitchFamily="34" charset="-34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(Resource)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cxnSp>
        <p:nvCxnSpPr>
          <p:cNvPr id="111" name="Straight Arrow Connector 115">
            <a:extLst>
              <a:ext uri="{FF2B5EF4-FFF2-40B4-BE49-F238E27FC236}">
                <a16:creationId xmlns:a16="http://schemas.microsoft.com/office/drawing/2014/main" id="{E41A14CE-9285-45CB-96E5-2C2650328D7E}"/>
              </a:ext>
            </a:extLst>
          </p:cNvPr>
          <p:cNvCxnSpPr>
            <a:cxnSpLocks/>
            <a:stCxn id="112" idx="0"/>
          </p:cNvCxnSpPr>
          <p:nvPr/>
        </p:nvCxnSpPr>
        <p:spPr>
          <a:xfrm flipH="1" flipV="1">
            <a:off x="7963948" y="1822391"/>
            <a:ext cx="20104" cy="1388652"/>
          </a:xfrm>
          <a:prstGeom prst="straightConnector1">
            <a:avLst/>
          </a:prstGeom>
          <a:noFill/>
          <a:ln w="25400" cap="flat" cmpd="sng" algn="ctr">
            <a:solidFill>
              <a:srgbClr val="00CC99"/>
            </a:solidFill>
            <a:prstDash val="solid"/>
            <a:miter lim="800000"/>
            <a:tailEnd type="arrow"/>
          </a:ln>
          <a:effectLst/>
        </p:spPr>
      </p:cxnSp>
      <p:sp>
        <p:nvSpPr>
          <p:cNvPr id="112" name="Oval 113">
            <a:extLst>
              <a:ext uri="{FF2B5EF4-FFF2-40B4-BE49-F238E27FC236}">
                <a16:creationId xmlns:a16="http://schemas.microsoft.com/office/drawing/2014/main" id="{AFC3B937-B642-4EFF-9F89-EC33FE4FD820}"/>
              </a:ext>
            </a:extLst>
          </p:cNvPr>
          <p:cNvSpPr/>
          <p:nvPr/>
        </p:nvSpPr>
        <p:spPr>
          <a:xfrm>
            <a:off x="7657577" y="3211043"/>
            <a:ext cx="652949" cy="652949"/>
          </a:xfrm>
          <a:prstGeom prst="ellipse">
            <a:avLst/>
          </a:prstGeom>
          <a:solidFill>
            <a:srgbClr val="00CC9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sp>
        <p:nvSpPr>
          <p:cNvPr id="113" name="Oval 112">
            <a:extLst>
              <a:ext uri="{FF2B5EF4-FFF2-40B4-BE49-F238E27FC236}">
                <a16:creationId xmlns:a16="http://schemas.microsoft.com/office/drawing/2014/main" id="{4B5852B0-FCCE-4DA1-944E-52C2D7CB0CAE}"/>
              </a:ext>
            </a:extLst>
          </p:cNvPr>
          <p:cNvSpPr/>
          <p:nvPr/>
        </p:nvSpPr>
        <p:spPr>
          <a:xfrm>
            <a:off x="7841027" y="1535704"/>
            <a:ext cx="264048" cy="264048"/>
          </a:xfrm>
          <a:prstGeom prst="ellipse">
            <a:avLst/>
          </a:prstGeom>
          <a:solidFill>
            <a:srgbClr val="00CC9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96B032EE-B181-464A-9CB1-B2BE7495DF06}"/>
              </a:ext>
            </a:extLst>
          </p:cNvPr>
          <p:cNvSpPr txBox="1"/>
          <p:nvPr/>
        </p:nvSpPr>
        <p:spPr>
          <a:xfrm>
            <a:off x="7372818" y="3836584"/>
            <a:ext cx="1224936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สสช. ตรวจประเมินผลขั้นต้นและขั้นมาตรฐาน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pic>
        <p:nvPicPr>
          <p:cNvPr id="115" name="Picture 114">
            <a:extLst>
              <a:ext uri="{FF2B5EF4-FFF2-40B4-BE49-F238E27FC236}">
                <a16:creationId xmlns:a16="http://schemas.microsoft.com/office/drawing/2014/main" id="{FBF7868A-8637-49BE-936D-5EE73517587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3509" b="91228" l="1786" r="9464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23499" y="4588317"/>
            <a:ext cx="574517" cy="584776"/>
          </a:xfrm>
          <a:prstGeom prst="rect">
            <a:avLst/>
          </a:prstGeom>
        </p:spPr>
      </p:pic>
      <p:pic>
        <p:nvPicPr>
          <p:cNvPr id="118" name="Graphic 117" descr="Clipboard">
            <a:extLst>
              <a:ext uri="{FF2B5EF4-FFF2-40B4-BE49-F238E27FC236}">
                <a16:creationId xmlns:a16="http://schemas.microsoft.com/office/drawing/2014/main" id="{24873547-7F7A-474A-90BF-418EF1D9191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456979" y="2902423"/>
            <a:ext cx="502920" cy="502920"/>
          </a:xfrm>
          <a:prstGeom prst="rect">
            <a:avLst/>
          </a:prstGeom>
        </p:spPr>
      </p:pic>
      <p:sp>
        <p:nvSpPr>
          <p:cNvPr id="119" name="Rectangle 7">
            <a:extLst>
              <a:ext uri="{FF2B5EF4-FFF2-40B4-BE49-F238E27FC236}">
                <a16:creationId xmlns:a16="http://schemas.microsoft.com/office/drawing/2014/main" id="{8DBB1B07-DF83-41D6-8F07-22D6CB0BE294}"/>
              </a:ext>
            </a:extLst>
          </p:cNvPr>
          <p:cNvSpPr/>
          <p:nvPr/>
        </p:nvSpPr>
        <p:spPr>
          <a:xfrm>
            <a:off x="7848112" y="3357412"/>
            <a:ext cx="307420" cy="307421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401869" y="2055482"/>
                </a:moveTo>
                <a:lnTo>
                  <a:pt x="869869" y="2055482"/>
                </a:lnTo>
                <a:lnTo>
                  <a:pt x="869869" y="2919482"/>
                </a:lnTo>
                <a:lnTo>
                  <a:pt x="401869" y="2919482"/>
                </a:lnTo>
                <a:close/>
                <a:moveTo>
                  <a:pt x="1121949" y="1695482"/>
                </a:moveTo>
                <a:lnTo>
                  <a:pt x="1589949" y="1695482"/>
                </a:lnTo>
                <a:lnTo>
                  <a:pt x="1589949" y="2919482"/>
                </a:lnTo>
                <a:lnTo>
                  <a:pt x="1121949" y="2919482"/>
                </a:lnTo>
                <a:close/>
                <a:moveTo>
                  <a:pt x="1842029" y="1335482"/>
                </a:moveTo>
                <a:lnTo>
                  <a:pt x="2310029" y="1335482"/>
                </a:lnTo>
                <a:lnTo>
                  <a:pt x="2310029" y="2919482"/>
                </a:lnTo>
                <a:lnTo>
                  <a:pt x="1842029" y="2919482"/>
                </a:lnTo>
                <a:close/>
                <a:moveTo>
                  <a:pt x="2562109" y="975482"/>
                </a:moveTo>
                <a:lnTo>
                  <a:pt x="3030109" y="975482"/>
                </a:lnTo>
                <a:lnTo>
                  <a:pt x="3030109" y="2919482"/>
                </a:lnTo>
                <a:lnTo>
                  <a:pt x="2562109" y="2919482"/>
                </a:lnTo>
                <a:close/>
                <a:moveTo>
                  <a:pt x="2321888" y="224805"/>
                </a:moveTo>
                <a:lnTo>
                  <a:pt x="2880631" y="247420"/>
                </a:lnTo>
                <a:lnTo>
                  <a:pt x="2620844" y="742612"/>
                </a:lnTo>
                <a:lnTo>
                  <a:pt x="2546105" y="613161"/>
                </a:lnTo>
                <a:lnTo>
                  <a:pt x="541555" y="1770488"/>
                </a:lnTo>
                <a:lnTo>
                  <a:pt x="392077" y="1511585"/>
                </a:lnTo>
                <a:lnTo>
                  <a:pt x="2396627" y="354257"/>
                </a:lnTo>
                <a:close/>
                <a:moveTo>
                  <a:pt x="0" y="0"/>
                </a:moveTo>
                <a:lnTo>
                  <a:pt x="180000" y="0"/>
                </a:lnTo>
                <a:lnTo>
                  <a:pt x="180000" y="3059999"/>
                </a:lnTo>
                <a:lnTo>
                  <a:pt x="3240000" y="3059999"/>
                </a:lnTo>
                <a:lnTo>
                  <a:pt x="3240000" y="3239999"/>
                </a:lnTo>
                <a:lnTo>
                  <a:pt x="180000" y="3239999"/>
                </a:lnTo>
                <a:lnTo>
                  <a:pt x="180000" y="3240000"/>
                </a:lnTo>
                <a:lnTo>
                  <a:pt x="0" y="3240000"/>
                </a:lnTo>
                <a:lnTo>
                  <a:pt x="0" y="3239999"/>
                </a:lnTo>
                <a:lnTo>
                  <a:pt x="0" y="3059999"/>
                </a:lnTo>
                <a:close/>
              </a:path>
            </a:pathLst>
          </a:cu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sp>
        <p:nvSpPr>
          <p:cNvPr id="120" name="Rectangle 119">
            <a:extLst>
              <a:ext uri="{FF2B5EF4-FFF2-40B4-BE49-F238E27FC236}">
                <a16:creationId xmlns:a16="http://schemas.microsoft.com/office/drawing/2014/main" id="{D9EF6C93-65C3-48A9-A26C-82E5FFBC920B}"/>
              </a:ext>
            </a:extLst>
          </p:cNvPr>
          <p:cNvSpPr/>
          <p:nvPr/>
        </p:nvSpPr>
        <p:spPr>
          <a:xfrm>
            <a:off x="645379" y="1459681"/>
            <a:ext cx="10924423" cy="45719"/>
          </a:xfrm>
          <a:prstGeom prst="rect">
            <a:avLst/>
          </a:prstGeom>
          <a:solidFill>
            <a:srgbClr val="E6260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sp>
        <p:nvSpPr>
          <p:cNvPr id="128" name="Oval 127">
            <a:extLst>
              <a:ext uri="{FF2B5EF4-FFF2-40B4-BE49-F238E27FC236}">
                <a16:creationId xmlns:a16="http://schemas.microsoft.com/office/drawing/2014/main" id="{4F44D2FF-E34D-45C7-AC79-AFF746E93BE5}"/>
              </a:ext>
            </a:extLst>
          </p:cNvPr>
          <p:cNvSpPr/>
          <p:nvPr/>
        </p:nvSpPr>
        <p:spPr>
          <a:xfrm>
            <a:off x="8607788" y="1522404"/>
            <a:ext cx="264048" cy="264048"/>
          </a:xfrm>
          <a:prstGeom prst="ellipse">
            <a:avLst/>
          </a:prstGeom>
          <a:solidFill>
            <a:schemeClr val="accent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sp>
        <p:nvSpPr>
          <p:cNvPr id="129" name="Oval 125">
            <a:extLst>
              <a:ext uri="{FF2B5EF4-FFF2-40B4-BE49-F238E27FC236}">
                <a16:creationId xmlns:a16="http://schemas.microsoft.com/office/drawing/2014/main" id="{EAD1C1F5-8AF0-44DD-89D3-53E478605497}"/>
              </a:ext>
            </a:extLst>
          </p:cNvPr>
          <p:cNvSpPr/>
          <p:nvPr/>
        </p:nvSpPr>
        <p:spPr>
          <a:xfrm>
            <a:off x="8419255" y="2069307"/>
            <a:ext cx="652949" cy="652949"/>
          </a:xfrm>
          <a:prstGeom prst="ellipse">
            <a:avLst/>
          </a:prstGeom>
          <a:solidFill>
            <a:schemeClr val="accent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600" b="0" i="0" u="none" strike="noStrike" kern="0" cap="none" spc="0" normalizeH="0" baseline="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cxnSp>
        <p:nvCxnSpPr>
          <p:cNvPr id="130" name="Straight Arrow Connector 115">
            <a:extLst>
              <a:ext uri="{FF2B5EF4-FFF2-40B4-BE49-F238E27FC236}">
                <a16:creationId xmlns:a16="http://schemas.microsoft.com/office/drawing/2014/main" id="{8A01A94B-0DB8-467C-A2B1-454D474517FE}"/>
              </a:ext>
            </a:extLst>
          </p:cNvPr>
          <p:cNvCxnSpPr>
            <a:cxnSpLocks/>
            <a:stCxn id="129" idx="0"/>
            <a:endCxn id="128" idx="4"/>
          </p:cNvCxnSpPr>
          <p:nvPr/>
        </p:nvCxnSpPr>
        <p:spPr>
          <a:xfrm flipH="1" flipV="1">
            <a:off x="8739812" y="1786452"/>
            <a:ext cx="5918" cy="282855"/>
          </a:xfrm>
          <a:prstGeom prst="straightConnector1">
            <a:avLst/>
          </a:prstGeom>
          <a:noFill/>
          <a:ln w="25400" cap="flat" cmpd="sng" algn="ctr">
            <a:solidFill>
              <a:schemeClr val="accent4"/>
            </a:solidFill>
            <a:prstDash val="solid"/>
            <a:miter lim="800000"/>
            <a:tailEnd type="arrow"/>
          </a:ln>
          <a:effectLst/>
        </p:spPr>
      </p:cxnSp>
      <p:pic>
        <p:nvPicPr>
          <p:cNvPr id="132" name="Graphic 131" descr="Document">
            <a:extLst>
              <a:ext uri="{FF2B5EF4-FFF2-40B4-BE49-F238E27FC236}">
                <a16:creationId xmlns:a16="http://schemas.microsoft.com/office/drawing/2014/main" id="{00C080D3-BBAB-46B2-9A47-6CD9E5916A96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557036" y="2152938"/>
            <a:ext cx="436445" cy="436445"/>
          </a:xfrm>
          <a:prstGeom prst="rect">
            <a:avLst/>
          </a:prstGeom>
        </p:spPr>
      </p:pic>
      <p:sp>
        <p:nvSpPr>
          <p:cNvPr id="133" name="TextBox 132">
            <a:extLst>
              <a:ext uri="{FF2B5EF4-FFF2-40B4-BE49-F238E27FC236}">
                <a16:creationId xmlns:a16="http://schemas.microsoft.com/office/drawing/2014/main" id="{05C64172-E568-4F8B-B679-E02AC7EA398E}"/>
              </a:ext>
            </a:extLst>
          </p:cNvPr>
          <p:cNvSpPr txBox="1"/>
          <p:nvPr/>
        </p:nvSpPr>
        <p:spPr>
          <a:xfrm>
            <a:off x="8109859" y="2625708"/>
            <a:ext cx="1330798" cy="138499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หน่วยงานส่งหลักฐานการใช้ประโยชน์ข้อมูล</a:t>
            </a:r>
            <a:br>
              <a:rPr kumimoji="0" lang="th-TH" altLang="ko-KR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</a:br>
            <a:r>
              <a:rPr kumimoji="0" lang="th-TH" altLang="ko-KR" sz="12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(ผ่านระบบ </a:t>
            </a:r>
            <a:r>
              <a:rPr kumimoji="0" lang="en-US" altLang="ko-KR" sz="12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e-SAR</a:t>
            </a:r>
            <a:endParaRPr lang="en-US" altLang="ko-KR" sz="1200" dirty="0">
              <a:solidFill>
                <a:schemeClr val="accent2">
                  <a:lumMod val="7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altLang="ko-KR" sz="1200" b="1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ภายใน</a:t>
            </a:r>
            <a:r>
              <a:rPr lang="th-TH" altLang="ko-KR" sz="1200" b="1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สัปดาห์ที่ </a:t>
            </a:r>
            <a:r>
              <a:rPr lang="en-US" altLang="ko-KR" sz="1200" b="1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2</a:t>
            </a:r>
            <a:r>
              <a:rPr lang="th-TH" altLang="ko-KR" sz="1200" b="1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altLang="ko-KR" sz="1200" b="1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เดือน ส.ค.)</a:t>
            </a:r>
            <a:endParaRPr kumimoji="0" lang="en-US" altLang="ko-KR" sz="12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TH SarabunPSK" panose="020B0500040200020003" pitchFamily="34" charset="-34"/>
              <a:ea typeface="Tahoma"/>
              <a:cs typeface="TH SarabunPSK" panose="020B0500040200020003" pitchFamily="34" charset="-34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919F613-4109-4AF2-A295-3C7AE7D79369}"/>
              </a:ext>
            </a:extLst>
          </p:cNvPr>
          <p:cNvCxnSpPr/>
          <p:nvPr/>
        </p:nvCxnSpPr>
        <p:spPr>
          <a:xfrm>
            <a:off x="8535742" y="1310963"/>
            <a:ext cx="16283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E4E0C653-1D11-4D1B-B7C0-EC54F3E109D7}"/>
              </a:ext>
            </a:extLst>
          </p:cNvPr>
          <p:cNvCxnSpPr/>
          <p:nvPr/>
        </p:nvCxnSpPr>
        <p:spPr>
          <a:xfrm>
            <a:off x="9284490" y="1324217"/>
            <a:ext cx="16283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TextBox 97">
            <a:extLst>
              <a:ext uri="{FF2B5EF4-FFF2-40B4-BE49-F238E27FC236}">
                <a16:creationId xmlns:a16="http://schemas.microsoft.com/office/drawing/2014/main" id="{9EC06A57-7CDA-4DCB-B7E8-8974C1F93987}"/>
              </a:ext>
            </a:extLst>
          </p:cNvPr>
          <p:cNvSpPr txBox="1"/>
          <p:nvPr/>
        </p:nvSpPr>
        <p:spPr>
          <a:xfrm>
            <a:off x="7799451" y="-17953"/>
            <a:ext cx="4392549" cy="25391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th-TH" sz="1050" b="1" dirty="0">
                <a:solidFill>
                  <a:schemeClr val="tx1"/>
                </a:solidFill>
              </a:rPr>
              <a:t>เอกสารฉบับปรับปรุงจากการประชุมชี้แจงฯ เมื่อวันที่</a:t>
            </a:r>
            <a:r>
              <a:rPr lang="en-US" sz="1050" b="1" dirty="0">
                <a:solidFill>
                  <a:schemeClr val="tx1"/>
                </a:solidFill>
              </a:rPr>
              <a:t> 10</a:t>
            </a:r>
            <a:r>
              <a:rPr lang="th-TH" sz="1050" b="1" dirty="0">
                <a:solidFill>
                  <a:schemeClr val="tx1"/>
                </a:solidFill>
              </a:rPr>
              <a:t> กันยายน </a:t>
            </a:r>
            <a:r>
              <a:rPr lang="en-US" sz="1050" b="1" dirty="0">
                <a:solidFill>
                  <a:schemeClr val="tx1"/>
                </a:solidFill>
              </a:rPr>
              <a:t>2564</a:t>
            </a:r>
          </a:p>
        </p:txBody>
      </p:sp>
    </p:spTree>
    <p:extLst>
      <p:ext uri="{BB962C8B-B14F-4D97-AF65-F5344CB8AC3E}">
        <p14:creationId xmlns:p14="http://schemas.microsoft.com/office/powerpoint/2010/main" val="2910976366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0002078" y="6492875"/>
            <a:ext cx="20574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D103AA-8845-4AAA-8DCD-945F174AEA28}" type="slidenum">
              <a:rPr kumimoji="0" lang="th-TH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 pitchFamily="34" charset="0"/>
                <a:ea typeface="Tahoma" panose="020B0604030504040204" pitchFamily="34" charset="0"/>
                <a:cs typeface="Tahoma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th-TH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itchFamily="34" charset="0"/>
              <a:ea typeface="Tahoma" panose="020B0604030504040204" pitchFamily="34" charset="0"/>
              <a:cs typeface="Tahoma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1333" y="110814"/>
            <a:ext cx="67183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3165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000096"/>
                </a:solidFill>
                <a:effectLst/>
                <a:uLnTx/>
                <a:uFillTx/>
                <a:latin typeface="Tahoma" pitchFamily="34" charset="0"/>
                <a:ea typeface="Tahoma" panose="020B0604030504040204" pitchFamily="34" charset="0"/>
                <a:cs typeface="Tahoma" pitchFamily="34" charset="0"/>
              </a:rPr>
              <a:t>เจ้าหน้าที่ประสานงาน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96"/>
              </a:solidFill>
              <a:effectLst/>
              <a:uLnTx/>
              <a:uFillTx/>
              <a:latin typeface="Tahoma" pitchFamily="34" charset="0"/>
              <a:ea typeface="Tahoma" panose="020B0604030504040204" pitchFamily="34" charset="0"/>
              <a:cs typeface="Tahoma" pitchFamily="34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5215F20-E910-439C-AB3F-0500544A0E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7327862"/>
              </p:ext>
            </p:extLst>
          </p:nvPr>
        </p:nvGraphicFramePr>
        <p:xfrm>
          <a:off x="1642745" y="794435"/>
          <a:ext cx="8906510" cy="5408350"/>
        </p:xfrm>
        <a:graphic>
          <a:graphicData uri="http://schemas.openxmlformats.org/drawingml/2006/table">
            <a:tbl>
              <a:tblPr firstRow="1" firstCol="1" bandRow="1"/>
              <a:tblGrid>
                <a:gridCol w="1336669">
                  <a:extLst>
                    <a:ext uri="{9D8B030D-6E8A-4147-A177-3AD203B41FA5}">
                      <a16:colId xmlns:a16="http://schemas.microsoft.com/office/drawing/2014/main" val="1383276144"/>
                    </a:ext>
                  </a:extLst>
                </a:gridCol>
                <a:gridCol w="3123571">
                  <a:extLst>
                    <a:ext uri="{9D8B030D-6E8A-4147-A177-3AD203B41FA5}">
                      <a16:colId xmlns:a16="http://schemas.microsoft.com/office/drawing/2014/main" val="517026768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849055579"/>
                    </a:ext>
                  </a:extLst>
                </a:gridCol>
                <a:gridCol w="2388870">
                  <a:extLst>
                    <a:ext uri="{9D8B030D-6E8A-4147-A177-3AD203B41FA5}">
                      <a16:colId xmlns:a16="http://schemas.microsoft.com/office/drawing/2014/main" val="2957019552"/>
                    </a:ext>
                  </a:extLst>
                </a:gridCol>
              </a:tblGrid>
              <a:tr h="46400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400" b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การประเมิน</a:t>
                      </a:r>
                      <a:endParaRPr lang="en-US" sz="1400" b="1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400" b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รายชื่อ</a:t>
                      </a:r>
                      <a:endParaRPr lang="en-US" sz="14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400" b="1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หมายเลขติดต่อ</a:t>
                      </a:r>
                      <a:endParaRPr lang="en-US" sz="14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400" b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อีเมล</a:t>
                      </a:r>
                      <a:endParaRPr lang="en-US" sz="14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4906198"/>
                  </a:ext>
                </a:extLst>
              </a:tr>
              <a:tr h="464006">
                <a:tc row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200" b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เกณฑ์การประเมินขั้นต้น</a:t>
                      </a:r>
                      <a:br>
                        <a:rPr lang="th-TH" sz="1200" b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</a:br>
                      <a:r>
                        <a:rPr lang="th-TH" sz="1200" b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(ส่วนราชการ)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200" b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สำนักงาน ก.พ.ร.</a:t>
                      </a:r>
                      <a:endParaRPr lang="en-US" sz="1200" b="1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946960645"/>
                  </a:ext>
                </a:extLst>
              </a:tr>
              <a:tr h="544401">
                <a:tc vMerge="1"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1. </a:t>
                      </a:r>
                      <a:r>
                        <a:rPr lang="th-TH" sz="1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นางสาวขวัญกมล ศาสตระรุจิ</a:t>
                      </a:r>
                      <a:endParaRPr lang="en-US" sz="12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  ตำแหน่ง นักพัฒนาระบบราชการชำนาญการ</a:t>
                      </a:r>
                      <a:endParaRPr lang="en-US" sz="12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โทร</a:t>
                      </a:r>
                      <a:r>
                        <a:rPr lang="en-US" sz="1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: 081-5313595</a:t>
                      </a:r>
                    </a:p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โทรสาร </a:t>
                      </a:r>
                      <a:r>
                        <a:rPr lang="en-US" sz="1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: 02 281 8279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kwankamol.s@opdc.go.th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6434284"/>
                  </a:ext>
                </a:extLst>
              </a:tr>
              <a:tr h="544401">
                <a:tc vMerge="1"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2. </a:t>
                      </a:r>
                      <a:r>
                        <a:rPr lang="th-TH" sz="1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นายสุวิชาญ บุญเกิดกูล</a:t>
                      </a:r>
                      <a:endParaRPr lang="en-US" sz="12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  ตำแหน่ง นักพัฒนาระบบราชการปฏิบัติการ</a:t>
                      </a:r>
                      <a:endParaRPr lang="en-US" sz="12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โทร</a:t>
                      </a:r>
                      <a:r>
                        <a:rPr lang="en-US" sz="1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: 086-9399802</a:t>
                      </a:r>
                    </a:p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โทรสาร </a:t>
                      </a:r>
                      <a:r>
                        <a:rPr lang="en-US" sz="1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: 02 281 8279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suwicharn.b@opdc.go.th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7830286"/>
                  </a:ext>
                </a:extLst>
              </a:tr>
              <a:tr h="544401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200" b="1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เกณฑ์การประเมินขั้นต้น</a:t>
                      </a:r>
                      <a:br>
                        <a:rPr lang="th-TH" sz="1200" b="1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</a:br>
                      <a:r>
                        <a:rPr lang="th-TH" sz="1200" b="1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(องค์การมหาชน)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1. </a:t>
                      </a:r>
                      <a:r>
                        <a:rPr lang="th-TH" sz="1200" kern="120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นางสาวสุณี  มักผล</a:t>
                      </a:r>
                      <a:br>
                        <a:rPr lang="th-TH" sz="1200" kern="120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</a:br>
                      <a:r>
                        <a:rPr lang="th-TH" sz="1200" kern="120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 </a:t>
                      </a:r>
                      <a:r>
                        <a:rPr lang="th-TH" sz="1200" kern="0" spc="-50" baseline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ตำแหน่ง นักพัฒนาระบบราชการชำนาญการพิเศษ</a:t>
                      </a:r>
                      <a:endParaRPr lang="en-US" sz="1200" kern="0" spc="-50" baseline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200" kern="12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โทร. </a:t>
                      </a:r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094-5579084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sunee@opdc.go.th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3891753"/>
                  </a:ext>
                </a:extLst>
              </a:tr>
              <a:tr h="544401">
                <a:tc v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2. </a:t>
                      </a:r>
                      <a:r>
                        <a:rPr lang="th-TH" sz="1200" kern="12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นายยุทธชัย อินปา</a:t>
                      </a:r>
                      <a:br>
                        <a:rPr lang="th-TH" sz="1200" kern="12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</a:br>
                      <a:r>
                        <a:rPr lang="th-TH" sz="1200" kern="12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 </a:t>
                      </a:r>
                      <a:r>
                        <a:rPr lang="th-TH" sz="1200" kern="0" spc="-50" baseline="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ตำแหน่ง นักพัฒนาระบบราชการชำนาญการพิเศษ</a:t>
                      </a:r>
                      <a:endParaRPr lang="en-US" sz="1200" kern="120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200" kern="12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โทร. </a:t>
                      </a:r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081</a:t>
                      </a:r>
                      <a:r>
                        <a:rPr lang="th-TH" sz="1200" kern="12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</a:t>
                      </a:r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5950145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yuttachai@opdc.go.th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3238800"/>
                  </a:ext>
                </a:extLst>
              </a:tr>
              <a:tr h="464006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200" b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เกณฑ์การประเมินขั้นต้น</a:t>
                      </a:r>
                      <a:endParaRPr lang="en-US" sz="1200" b="1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200" b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และ ขั้นมาตรฐาน</a:t>
                      </a:r>
                      <a:endParaRPr lang="en-US" sz="1200" b="1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200" b="1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สำนักงานสถิติแห่งชาติ (สสช.)</a:t>
                      </a:r>
                      <a:endParaRPr lang="en-US" sz="1200" b="1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811259502"/>
                  </a:ext>
                </a:extLst>
              </a:tr>
              <a:tr h="544401">
                <a:tc vMerge="1"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1.</a:t>
                      </a:r>
                      <a:r>
                        <a:rPr lang="th-TH" sz="1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นายบรรพต​ ตีเมืองสอง</a:t>
                      </a:r>
                      <a:endParaRPr lang="en-US" sz="12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  ตำแหน่ง ผอ.กลุ่มสารสนเทศเชิงพื้นที่</a:t>
                      </a:r>
                      <a:endParaRPr lang="en-US" sz="12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โทร </a:t>
                      </a:r>
                      <a:r>
                        <a:rPr lang="en-US" sz="1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:</a:t>
                      </a:r>
                      <a:r>
                        <a:rPr lang="th-TH" sz="1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1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086-9551592</a:t>
                      </a:r>
                    </a:p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โทรสาร </a:t>
                      </a:r>
                      <a:r>
                        <a:rPr lang="en-US" sz="1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: 02 143 8117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bunpot.methodology@gmail.com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0983221"/>
                  </a:ext>
                </a:extLst>
              </a:tr>
              <a:tr h="464006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200" b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เกณฑ์การประเมินขั้นสูง</a:t>
                      </a:r>
                      <a:endParaRPr lang="en-US" sz="1200" b="1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200" b="1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สำนักงานพัฒนารัฐบาลดิจิทัล (องค์การมหาชน) (สพร.)</a:t>
                      </a:r>
                      <a:endParaRPr lang="en-US" sz="1200" b="1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890581318"/>
                  </a:ext>
                </a:extLst>
              </a:tr>
              <a:tr h="830321"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1. </a:t>
                      </a:r>
                      <a:r>
                        <a:rPr lang="th-TH" sz="1200" kern="12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วริทธิ์ อยู่สบาย </a:t>
                      </a:r>
                    </a:p>
                    <a:p>
                      <a:pPr marL="0" marR="0" algn="l" defTabSz="914400" rtl="0" eaLnBrk="1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200" kern="12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</a:t>
                      </a:r>
                      <a:r>
                        <a:rPr lang="th-TH" sz="1200" kern="12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ตำแหน่ง นักวิเคราะห์อาวุโส 1 </a:t>
                      </a:r>
                      <a:endParaRPr lang="en-US" sz="1200" kern="120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marL="0" marR="0" algn="l" defTabSz="914400" rtl="0" eaLnBrk="1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 </a:t>
                      </a:r>
                      <a:r>
                        <a:rPr lang="th-TH" sz="1200" kern="12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ส่วนเดต้าโซลูชัน</a:t>
                      </a:r>
                      <a:endParaRPr lang="en-US" sz="1200" kern="120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200" kern="12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โทร </a:t>
                      </a:r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: 080-0453372</a:t>
                      </a:r>
                      <a:endParaRPr lang="th-TH" sz="1200" kern="120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marL="0" marR="0" algn="l" defTabSz="914400" rtl="0" eaLnBrk="1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200" kern="12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      02 612 6000 </a:t>
                      </a:r>
                    </a:p>
                    <a:p>
                      <a:pPr marL="0" marR="0" algn="l" defTabSz="914400" rtl="0" eaLnBrk="1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200" kern="12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      ต่อ 87108</a:t>
                      </a:r>
                      <a:endParaRPr lang="en-US" sz="1200" kern="120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warit.yusabye@dga.or.th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78502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599081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D0F6E3B-22E6-4586-869F-CB741FDEC067}"/>
              </a:ext>
            </a:extLst>
          </p:cNvPr>
          <p:cNvSpPr/>
          <p:nvPr/>
        </p:nvSpPr>
        <p:spPr>
          <a:xfrm>
            <a:off x="0" y="2345635"/>
            <a:ext cx="12192000" cy="235557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91F7E68-7D3B-42AA-ACB9-9E71E314B8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B9D31A9A-24B9-410D-AAB1-83171F88F9F6}" type="slidenum">
              <a:rPr lang="th-TH" smtClean="0">
                <a:solidFill>
                  <a:prstClr val="black"/>
                </a:solidFill>
              </a:rPr>
              <a:pPr>
                <a:defRPr/>
              </a:pPr>
              <a:t>27</a:t>
            </a:fld>
            <a:endParaRPr lang="th-TH">
              <a:solidFill>
                <a:prstClr val="black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16EB44-E61E-474D-91CB-B170814477BB}"/>
              </a:ext>
            </a:extLst>
          </p:cNvPr>
          <p:cNvSpPr txBox="1"/>
          <p:nvPr/>
        </p:nvSpPr>
        <p:spPr>
          <a:xfrm>
            <a:off x="839416" y="2907831"/>
            <a:ext cx="10153128" cy="10423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96875" marR="0" lvl="0" indent="-112713" algn="ct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3600" b="1" kern="1200" spc="0" baseline="0" dirty="0">
                <a:solidFill>
                  <a:schemeClr val="accent5">
                    <a:lumMod val="50000"/>
                  </a:schemeClr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  <a:sym typeface="Symbol" panose="05050102010706020507" pitchFamily="18" charset="2"/>
              </a:rPr>
              <a:t>การสร้างนวัตกรรมในการปรับปรุงกระบวนงานหรือการให้บริการ</a:t>
            </a:r>
            <a:r>
              <a:rPr lang="en-US" sz="3600" b="1" kern="1200" spc="0" baseline="0" dirty="0">
                <a:solidFill>
                  <a:schemeClr val="accent5">
                    <a:lumMod val="50000"/>
                  </a:schemeClr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  <a:sym typeface="Symbol" panose="05050102010706020507" pitchFamily="18" charset="2"/>
              </a:rPr>
              <a:t> </a:t>
            </a:r>
          </a:p>
          <a:p>
            <a:pPr marL="396875" marR="0" lvl="0" indent="-112713" algn="ct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3600" b="1" kern="1200" spc="0" baseline="0" dirty="0">
                <a:solidFill>
                  <a:schemeClr val="accent5">
                    <a:lumMod val="50000"/>
                  </a:schemeClr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  <a:sym typeface="Symbol" panose="05050102010706020507" pitchFamily="18" charset="2"/>
              </a:rPr>
              <a:t>(</a:t>
            </a:r>
            <a:r>
              <a:rPr lang="en-US" sz="3600" b="1" kern="1200" spc="0" baseline="0" dirty="0">
                <a:solidFill>
                  <a:schemeClr val="accent5">
                    <a:lumMod val="50000"/>
                  </a:schemeClr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  <a:sym typeface="Symbol" panose="05050102010706020507" pitchFamily="18" charset="2"/>
              </a:rPr>
              <a:t>e-Service)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5DD37F-EE25-4B3B-82BB-E815ED4B26F5}"/>
              </a:ext>
            </a:extLst>
          </p:cNvPr>
          <p:cNvSpPr txBox="1"/>
          <p:nvPr/>
        </p:nvSpPr>
        <p:spPr>
          <a:xfrm>
            <a:off x="44201" y="43060"/>
            <a:ext cx="87849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3600" b="1" dirty="0">
                <a:solidFill>
                  <a:srgbClr val="000096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การประเมินศักยภาพในการดำเนินงาน (</a:t>
            </a:r>
            <a:r>
              <a:rPr lang="en-US" sz="3600" b="1" dirty="0">
                <a:solidFill>
                  <a:srgbClr val="000096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Potential Base) </a:t>
            </a:r>
          </a:p>
        </p:txBody>
      </p:sp>
    </p:spTree>
    <p:extLst>
      <p:ext uri="{BB962C8B-B14F-4D97-AF65-F5344CB8AC3E}">
        <p14:creationId xmlns:p14="http://schemas.microsoft.com/office/powerpoint/2010/main" val="27852139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C787C10-7251-4D90-A1C3-3A846BBDD9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B9D31A9A-24B9-410D-AAB1-83171F88F9F6}" type="slidenum">
              <a:rPr lang="th-TH" smtClean="0">
                <a:solidFill>
                  <a:prstClr val="black"/>
                </a:solidFill>
              </a:rPr>
              <a:pPr>
                <a:defRPr/>
              </a:pPr>
              <a:t>28</a:t>
            </a:fld>
            <a:endParaRPr lang="th-TH">
              <a:solidFill>
                <a:prstClr val="black"/>
              </a:solidFill>
            </a:endParaRPr>
          </a:p>
        </p:txBody>
      </p:sp>
      <p:sp>
        <p:nvSpPr>
          <p:cNvPr id="3" name="Text Box 2">
            <a:extLst>
              <a:ext uri="{FF2B5EF4-FFF2-40B4-BE49-F238E27FC236}">
                <a16:creationId xmlns:a16="http://schemas.microsoft.com/office/drawing/2014/main" id="{05EC1999-A7A0-4D8E-97C1-142F09A84097}"/>
              </a:ext>
            </a:extLst>
          </p:cNvPr>
          <p:cNvSpPr txBox="1">
            <a:spLocks noChangeArrowheads="1"/>
          </p:cNvSpPr>
          <p:nvPr/>
        </p:nvSpPr>
        <p:spPr bwMode="black">
          <a:xfrm>
            <a:off x="113838" y="-11316"/>
            <a:ext cx="1044665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1pPr>
            <a:lvl2pPr marL="742950" indent="-285750"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2pPr>
            <a:lvl3pPr marL="1143000" indent="-228600"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3pPr>
            <a:lvl4pPr marL="1600200" indent="-228600"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4pPr>
            <a:lvl5pPr marL="2057400" indent="-228600"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th-TH" sz="3600" dirty="0">
                <a:solidFill>
                  <a:srgbClr val="000096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การขับเคลื่อน </a:t>
            </a:r>
            <a:r>
              <a:rPr lang="en-US" sz="3600" dirty="0">
                <a:solidFill>
                  <a:srgbClr val="000096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e-Service </a:t>
            </a:r>
            <a:r>
              <a:rPr lang="th-TH" sz="3600" dirty="0">
                <a:solidFill>
                  <a:srgbClr val="000096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ปีงบประมาณ พ.ศ. </a:t>
            </a:r>
            <a:r>
              <a:rPr lang="en-US" sz="3600" dirty="0">
                <a:solidFill>
                  <a:srgbClr val="000096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2564 - </a:t>
            </a:r>
            <a:r>
              <a:rPr lang="th-TH" sz="3600" dirty="0">
                <a:solidFill>
                  <a:srgbClr val="000096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2565</a:t>
            </a:r>
          </a:p>
        </p:txBody>
      </p:sp>
      <p:grpSp>
        <p:nvGrpSpPr>
          <p:cNvPr id="4" name="그룹 7">
            <a:extLst>
              <a:ext uri="{FF2B5EF4-FFF2-40B4-BE49-F238E27FC236}">
                <a16:creationId xmlns:a16="http://schemas.microsoft.com/office/drawing/2014/main" id="{AEC277E7-7B0B-4B4F-B023-A43C745AA031}"/>
              </a:ext>
            </a:extLst>
          </p:cNvPr>
          <p:cNvGrpSpPr/>
          <p:nvPr/>
        </p:nvGrpSpPr>
        <p:grpSpPr>
          <a:xfrm>
            <a:off x="158384" y="963084"/>
            <a:ext cx="4571463" cy="2027723"/>
            <a:chOff x="214270" y="1505523"/>
            <a:chExt cx="4571463" cy="2027723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815C381-019A-4985-A767-DB7E3E4F7077}"/>
                </a:ext>
              </a:extLst>
            </p:cNvPr>
            <p:cNvSpPr txBox="1"/>
            <p:nvPr/>
          </p:nvSpPr>
          <p:spPr>
            <a:xfrm>
              <a:off x="273243" y="2442883"/>
              <a:ext cx="4512490" cy="10903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3038" marR="0" lvl="0" indent="-173038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th-TH" altLang="ko-KR" sz="2400" b="1" i="0" u="none" strike="noStrike" kern="0" cap="none" spc="-3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Arial Unicode MS"/>
                  <a:cs typeface="TH SarabunPSK" panose="020B0500040200020003" pitchFamily="34" charset="-34"/>
                </a:rPr>
                <a:t>การดำเนินการเพื่อ</a:t>
              </a:r>
              <a:r>
                <a:rPr kumimoji="0" lang="th-TH" altLang="ko-KR" sz="2400" b="1" i="0" u="none" strike="noStrike" kern="0" cap="none" spc="-30" normalizeH="0" baseline="0" noProof="0" dirty="0">
                  <a:ln>
                    <a:noFill/>
                  </a:ln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anose="020B0500040200020003" pitchFamily="34" charset="-34"/>
                  <a:ea typeface="Arial Unicode MS"/>
                  <a:cs typeface="TH SarabunPSK" panose="020B0500040200020003" pitchFamily="34" charset="-34"/>
                </a:rPr>
                <a:t>ยกระดับงานบริการ</a:t>
              </a:r>
              <a:r>
                <a:rPr kumimoji="0" lang="th-TH" altLang="ko-KR" sz="2400" b="1" i="0" u="none" strike="noStrike" kern="0" cap="none" spc="-3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Arial Unicode MS"/>
                  <a:cs typeface="TH SarabunPSK" panose="020B0500040200020003" pitchFamily="34" charset="-34"/>
                </a:rPr>
                <a:t>ของส่วนราชการไปสู่การให้บริการแบบออนไลน์ เพื่อลดภาระการเดินทางมาติดต่อราชการของประชาชน </a:t>
              </a:r>
              <a:endParaRPr kumimoji="0" lang="ko-KR" altLang="en-US" sz="2400" b="1" i="0" u="none" strike="noStrike" kern="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E198FA0-AEB1-484B-8F91-C5CA187E97DB}"/>
                </a:ext>
              </a:extLst>
            </p:cNvPr>
            <p:cNvSpPr txBox="1"/>
            <p:nvPr/>
          </p:nvSpPr>
          <p:spPr>
            <a:xfrm>
              <a:off x="214270" y="1505523"/>
              <a:ext cx="4439007" cy="7934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altLang="ko-KR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Arial Unicode MS"/>
                  <a:cs typeface="TH SarabunPSK" panose="020B0500040200020003" pitchFamily="34" charset="-34"/>
                </a:rPr>
                <a:t>สร้างนวัตกรรมในการปรับปรุงกระบวนงานหรือการให้บริการ (</a:t>
              </a:r>
              <a:r>
                <a:rPr kumimoji="0" lang="en-US" altLang="ko-KR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Arial Unicode MS"/>
                  <a:cs typeface="TH SarabunPSK" panose="020B0500040200020003" pitchFamily="34" charset="-34"/>
                </a:rPr>
                <a:t>e-Service)</a:t>
              </a:r>
              <a:endParaRPr kumimoji="0" lang="ko-KR" altLang="en-US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endParaRP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81F5CF13-C91E-481A-8B89-55581766C0D8}"/>
                </a:ext>
              </a:extLst>
            </p:cNvPr>
            <p:cNvCxnSpPr>
              <a:cxnSpLocks/>
            </p:cNvCxnSpPr>
            <p:nvPr/>
          </p:nvCxnSpPr>
          <p:spPr>
            <a:xfrm>
              <a:off x="291756" y="2421776"/>
              <a:ext cx="4343206" cy="0"/>
            </a:xfrm>
            <a:prstGeom prst="line">
              <a:avLst/>
            </a:prstGeom>
            <a:noFill/>
            <a:ln w="19050" cap="flat" cmpd="sng" algn="ctr">
              <a:solidFill>
                <a:srgbClr val="125AC4"/>
              </a:solidFill>
              <a:prstDash val="solid"/>
              <a:miter lim="800000"/>
              <a:headEnd type="none"/>
              <a:tailEnd type="oval"/>
            </a:ln>
            <a:effectLst/>
          </p:spPr>
        </p:cxn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4298E875-CB4C-4680-AA53-CC41D1A08BE3}"/>
              </a:ext>
            </a:extLst>
          </p:cNvPr>
          <p:cNvSpPr txBox="1"/>
          <p:nvPr/>
        </p:nvSpPr>
        <p:spPr>
          <a:xfrm>
            <a:off x="393637" y="3126254"/>
            <a:ext cx="121448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200" b="1" i="0" u="none" strike="noStrike" kern="1200" cap="none" spc="-3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การยกระดับ</a:t>
            </a:r>
            <a:r>
              <a:rPr kumimoji="0" lang="th-TH" sz="2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งานบริการ 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7F795AC-5E9A-4D82-B3FC-1D633AC70635}"/>
              </a:ext>
            </a:extLst>
          </p:cNvPr>
          <p:cNvGrpSpPr/>
          <p:nvPr/>
        </p:nvGrpSpPr>
        <p:grpSpPr>
          <a:xfrm>
            <a:off x="280152" y="3159487"/>
            <a:ext cx="5935228" cy="2493771"/>
            <a:chOff x="376039" y="3004689"/>
            <a:chExt cx="3909824" cy="229289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5DBA600-8A99-43D0-AD9A-2CF23453D92D}"/>
                </a:ext>
              </a:extLst>
            </p:cNvPr>
            <p:cNvGrpSpPr/>
            <p:nvPr/>
          </p:nvGrpSpPr>
          <p:grpSpPr>
            <a:xfrm>
              <a:off x="434302" y="3004689"/>
              <a:ext cx="3851561" cy="2246888"/>
              <a:chOff x="434302" y="3004689"/>
              <a:chExt cx="3851561" cy="2246888"/>
            </a:xfrm>
          </p:grpSpPr>
          <p:sp>
            <p:nvSpPr>
              <p:cNvPr id="19" name="타원 21">
                <a:extLst>
                  <a:ext uri="{FF2B5EF4-FFF2-40B4-BE49-F238E27FC236}">
                    <a16:creationId xmlns:a16="http://schemas.microsoft.com/office/drawing/2014/main" id="{59AD084F-2118-4F21-A078-B17303E2BBA4}"/>
                  </a:ext>
                </a:extLst>
              </p:cNvPr>
              <p:cNvSpPr/>
              <p:nvPr/>
            </p:nvSpPr>
            <p:spPr>
              <a:xfrm>
                <a:off x="1587437" y="3033481"/>
                <a:ext cx="2636000" cy="397134"/>
              </a:xfrm>
              <a:prstGeom prst="ellipse">
                <a:avLst/>
              </a:prstGeom>
              <a:solidFill>
                <a:sysClr val="windowText" lastClr="000000">
                  <a:alpha val="27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>
                <a:softEdge rad="12700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34" charset="-127"/>
                  <a:cs typeface="+mn-cs"/>
                </a:endParaRPr>
              </a:p>
            </p:txBody>
          </p:sp>
          <p:sp>
            <p:nvSpPr>
              <p:cNvPr id="20" name="타원 22">
                <a:extLst>
                  <a:ext uri="{FF2B5EF4-FFF2-40B4-BE49-F238E27FC236}">
                    <a16:creationId xmlns:a16="http://schemas.microsoft.com/office/drawing/2014/main" id="{2EDCFCA0-C340-4999-94A2-C0F7BC058F6E}"/>
                  </a:ext>
                </a:extLst>
              </p:cNvPr>
              <p:cNvSpPr/>
              <p:nvPr/>
            </p:nvSpPr>
            <p:spPr>
              <a:xfrm>
                <a:off x="2068233" y="3004689"/>
                <a:ext cx="138250" cy="333740"/>
              </a:xfrm>
              <a:prstGeom prst="ellipse">
                <a:avLst/>
              </a:prstGeom>
              <a:gradFill flip="none" rotWithShape="1">
                <a:gsLst>
                  <a:gs pos="0">
                    <a:srgbClr val="5B9BD5">
                      <a:lumMod val="60000"/>
                      <a:lumOff val="40000"/>
                      <a:shade val="30000"/>
                      <a:satMod val="115000"/>
                    </a:srgbClr>
                  </a:gs>
                  <a:gs pos="50000">
                    <a:srgbClr val="5B9BD5">
                      <a:lumMod val="60000"/>
                      <a:lumOff val="40000"/>
                      <a:shade val="67500"/>
                      <a:satMod val="115000"/>
                    </a:srgbClr>
                  </a:gs>
                  <a:gs pos="100000">
                    <a:srgbClr val="5B9BD5">
                      <a:lumMod val="60000"/>
                      <a:lumOff val="40000"/>
                      <a:shade val="100000"/>
                      <a:satMod val="115000"/>
                    </a:srgbClr>
                  </a:gs>
                </a:gsLst>
                <a:lin ang="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34" charset="-127"/>
                  <a:cs typeface="+mn-cs"/>
                </a:endParaRPr>
              </a:p>
            </p:txBody>
          </p:sp>
          <p:sp>
            <p:nvSpPr>
              <p:cNvPr id="21" name="직사각형 23">
                <a:extLst>
                  <a:ext uri="{FF2B5EF4-FFF2-40B4-BE49-F238E27FC236}">
                    <a16:creationId xmlns:a16="http://schemas.microsoft.com/office/drawing/2014/main" id="{61961698-4DD3-45B2-9AD6-813ADEFC61EE}"/>
                  </a:ext>
                </a:extLst>
              </p:cNvPr>
              <p:cNvSpPr/>
              <p:nvPr/>
            </p:nvSpPr>
            <p:spPr>
              <a:xfrm>
                <a:off x="1624094" y="3171559"/>
                <a:ext cx="2500711" cy="520635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34" charset="-127"/>
                  <a:cs typeface="+mn-cs"/>
                </a:endParaRPr>
              </a:p>
            </p:txBody>
          </p:sp>
          <p:sp>
            <p:nvSpPr>
              <p:cNvPr id="22" name="자유형 24">
                <a:extLst>
                  <a:ext uri="{FF2B5EF4-FFF2-40B4-BE49-F238E27FC236}">
                    <a16:creationId xmlns:a16="http://schemas.microsoft.com/office/drawing/2014/main" id="{0E0EA39A-79E7-405A-9B74-D182699D9342}"/>
                  </a:ext>
                </a:extLst>
              </p:cNvPr>
              <p:cNvSpPr/>
              <p:nvPr/>
            </p:nvSpPr>
            <p:spPr>
              <a:xfrm>
                <a:off x="1567655" y="3004689"/>
                <a:ext cx="589549" cy="687505"/>
              </a:xfrm>
              <a:custGeom>
                <a:avLst/>
                <a:gdLst>
                  <a:gd name="connsiteX0" fmla="*/ 160248 w 961293"/>
                  <a:gd name="connsiteY0" fmla="*/ 0 h 1207477"/>
                  <a:gd name="connsiteX1" fmla="*/ 961293 w 961293"/>
                  <a:gd name="connsiteY1" fmla="*/ 0 h 1207477"/>
                  <a:gd name="connsiteX2" fmla="*/ 804301 w 961293"/>
                  <a:gd name="connsiteY2" fmla="*/ 482079 h 1207477"/>
                  <a:gd name="connsiteX3" fmla="*/ 802928 w 961293"/>
                  <a:gd name="connsiteY3" fmla="*/ 533399 h 1207477"/>
                  <a:gd name="connsiteX4" fmla="*/ 802480 w 961293"/>
                  <a:gd name="connsiteY4" fmla="*/ 533399 h 1207477"/>
                  <a:gd name="connsiteX5" fmla="*/ 802480 w 961293"/>
                  <a:gd name="connsiteY5" fmla="*/ 550130 h 1207477"/>
                  <a:gd name="connsiteX6" fmla="*/ 801046 w 961293"/>
                  <a:gd name="connsiteY6" fmla="*/ 603739 h 1207477"/>
                  <a:gd name="connsiteX7" fmla="*/ 802480 w 961293"/>
                  <a:gd name="connsiteY7" fmla="*/ 657348 h 1207477"/>
                  <a:gd name="connsiteX8" fmla="*/ 802480 w 961293"/>
                  <a:gd name="connsiteY8" fmla="*/ 1207476 h 1207477"/>
                  <a:gd name="connsiteX9" fmla="*/ 946236 w 961293"/>
                  <a:gd name="connsiteY9" fmla="*/ 1207476 h 1207477"/>
                  <a:gd name="connsiteX10" fmla="*/ 946236 w 961293"/>
                  <a:gd name="connsiteY10" fmla="*/ 1201759 h 1207477"/>
                  <a:gd name="connsiteX11" fmla="*/ 961293 w 961293"/>
                  <a:gd name="connsiteY11" fmla="*/ 1207477 h 1207477"/>
                  <a:gd name="connsiteX12" fmla="*/ 160248 w 961293"/>
                  <a:gd name="connsiteY12" fmla="*/ 1207477 h 1207477"/>
                  <a:gd name="connsiteX13" fmla="*/ 143757 w 961293"/>
                  <a:gd name="connsiteY13" fmla="*/ 1201215 h 1207477"/>
                  <a:gd name="connsiteX14" fmla="*/ 143757 w 961293"/>
                  <a:gd name="connsiteY14" fmla="*/ 1207477 h 1207477"/>
                  <a:gd name="connsiteX15" fmla="*/ 1 w 961293"/>
                  <a:gd name="connsiteY15" fmla="*/ 1207477 h 1207477"/>
                  <a:gd name="connsiteX16" fmla="*/ 1 w 961293"/>
                  <a:gd name="connsiteY16" fmla="*/ 603776 h 1207477"/>
                  <a:gd name="connsiteX17" fmla="*/ 0 w 961293"/>
                  <a:gd name="connsiteY17" fmla="*/ 603739 h 1207477"/>
                  <a:gd name="connsiteX18" fmla="*/ 1 w 961293"/>
                  <a:gd name="connsiteY18" fmla="*/ 603701 h 1207477"/>
                  <a:gd name="connsiteX19" fmla="*/ 1 w 961293"/>
                  <a:gd name="connsiteY19" fmla="*/ 533400 h 1207477"/>
                  <a:gd name="connsiteX20" fmla="*/ 1882 w 961293"/>
                  <a:gd name="connsiteY20" fmla="*/ 533400 h 1207477"/>
                  <a:gd name="connsiteX21" fmla="*/ 3255 w 961293"/>
                  <a:gd name="connsiteY21" fmla="*/ 482079 h 1207477"/>
                  <a:gd name="connsiteX22" fmla="*/ 160248 w 961293"/>
                  <a:gd name="connsiteY22" fmla="*/ 0 h 12074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961293" h="1207477">
                    <a:moveTo>
                      <a:pt x="160248" y="0"/>
                    </a:moveTo>
                    <a:lnTo>
                      <a:pt x="961293" y="0"/>
                    </a:lnTo>
                    <a:cubicBezTo>
                      <a:pt x="883825" y="0"/>
                      <a:pt x="819237" y="206990"/>
                      <a:pt x="804301" y="482079"/>
                    </a:cubicBezTo>
                    <a:lnTo>
                      <a:pt x="802928" y="533399"/>
                    </a:lnTo>
                    <a:lnTo>
                      <a:pt x="802480" y="533399"/>
                    </a:lnTo>
                    <a:lnTo>
                      <a:pt x="802480" y="550130"/>
                    </a:lnTo>
                    <a:lnTo>
                      <a:pt x="801046" y="603739"/>
                    </a:lnTo>
                    <a:lnTo>
                      <a:pt x="802480" y="657348"/>
                    </a:lnTo>
                    <a:lnTo>
                      <a:pt x="802480" y="1207476"/>
                    </a:lnTo>
                    <a:lnTo>
                      <a:pt x="946236" y="1207476"/>
                    </a:lnTo>
                    <a:lnTo>
                      <a:pt x="946236" y="1201759"/>
                    </a:lnTo>
                    <a:lnTo>
                      <a:pt x="961293" y="1207477"/>
                    </a:lnTo>
                    <a:lnTo>
                      <a:pt x="160248" y="1207477"/>
                    </a:lnTo>
                    <a:lnTo>
                      <a:pt x="143757" y="1201215"/>
                    </a:lnTo>
                    <a:lnTo>
                      <a:pt x="143757" y="1207477"/>
                    </a:lnTo>
                    <a:lnTo>
                      <a:pt x="1" y="1207477"/>
                    </a:lnTo>
                    <a:lnTo>
                      <a:pt x="1" y="603776"/>
                    </a:lnTo>
                    <a:lnTo>
                      <a:pt x="0" y="603739"/>
                    </a:lnTo>
                    <a:lnTo>
                      <a:pt x="1" y="603701"/>
                    </a:lnTo>
                    <a:lnTo>
                      <a:pt x="1" y="533400"/>
                    </a:lnTo>
                    <a:lnTo>
                      <a:pt x="1882" y="533400"/>
                    </a:lnTo>
                    <a:lnTo>
                      <a:pt x="3255" y="482079"/>
                    </a:lnTo>
                    <a:cubicBezTo>
                      <a:pt x="18191" y="206990"/>
                      <a:pt x="82780" y="0"/>
                      <a:pt x="160248" y="0"/>
                    </a:cubicBezTo>
                    <a:close/>
                  </a:path>
                </a:pathLst>
              </a:custGeom>
              <a:solidFill>
                <a:srgbClr val="5B9BD5">
                  <a:lumMod val="60000"/>
                  <a:lumOff val="4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34" charset="-127"/>
                  <a:cs typeface="+mn-cs"/>
                </a:endParaRPr>
              </a:p>
            </p:txBody>
          </p:sp>
          <p:sp>
            <p:nvSpPr>
              <p:cNvPr id="23" name="타원 25">
                <a:extLst>
                  <a:ext uri="{FF2B5EF4-FFF2-40B4-BE49-F238E27FC236}">
                    <a16:creationId xmlns:a16="http://schemas.microsoft.com/office/drawing/2014/main" id="{002B7A39-FC49-4AB0-B609-82F66971B62F}"/>
                  </a:ext>
                </a:extLst>
              </p:cNvPr>
              <p:cNvSpPr/>
              <p:nvPr/>
            </p:nvSpPr>
            <p:spPr>
              <a:xfrm>
                <a:off x="1250840" y="3552855"/>
                <a:ext cx="2972597" cy="397134"/>
              </a:xfrm>
              <a:prstGeom prst="ellipse">
                <a:avLst/>
              </a:prstGeom>
              <a:solidFill>
                <a:sysClr val="windowText" lastClr="000000">
                  <a:alpha val="27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>
                <a:softEdge rad="12700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34" charset="-127"/>
                  <a:cs typeface="+mn-cs"/>
                </a:endParaRPr>
              </a:p>
            </p:txBody>
          </p:sp>
          <p:sp>
            <p:nvSpPr>
              <p:cNvPr id="24" name="타원 26">
                <a:extLst>
                  <a:ext uri="{FF2B5EF4-FFF2-40B4-BE49-F238E27FC236}">
                    <a16:creationId xmlns:a16="http://schemas.microsoft.com/office/drawing/2014/main" id="{3A25C609-69DF-4CA1-98C2-EF6EB515144E}"/>
                  </a:ext>
                </a:extLst>
              </p:cNvPr>
              <p:cNvSpPr/>
              <p:nvPr/>
            </p:nvSpPr>
            <p:spPr>
              <a:xfrm>
                <a:off x="1751419" y="3524062"/>
                <a:ext cx="138250" cy="333740"/>
              </a:xfrm>
              <a:prstGeom prst="ellipse">
                <a:avLst/>
              </a:prstGeom>
              <a:gradFill flip="none" rotWithShape="1">
                <a:gsLst>
                  <a:gs pos="0">
                    <a:srgbClr val="70AD47">
                      <a:lumMod val="60000"/>
                      <a:lumOff val="40000"/>
                      <a:shade val="30000"/>
                      <a:satMod val="115000"/>
                    </a:srgbClr>
                  </a:gs>
                  <a:gs pos="50000">
                    <a:srgbClr val="70AD47">
                      <a:lumMod val="60000"/>
                      <a:lumOff val="40000"/>
                      <a:shade val="67500"/>
                      <a:satMod val="115000"/>
                    </a:srgbClr>
                  </a:gs>
                  <a:gs pos="100000">
                    <a:srgbClr val="70AD47">
                      <a:lumMod val="60000"/>
                      <a:lumOff val="40000"/>
                      <a:shade val="100000"/>
                      <a:satMod val="115000"/>
                    </a:srgbClr>
                  </a:gs>
                </a:gsLst>
                <a:lin ang="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34" charset="-127"/>
                  <a:cs typeface="+mn-cs"/>
                </a:endParaRPr>
              </a:p>
            </p:txBody>
          </p:sp>
          <p:sp>
            <p:nvSpPr>
              <p:cNvPr id="25" name="직사각형 27">
                <a:extLst>
                  <a:ext uri="{FF2B5EF4-FFF2-40B4-BE49-F238E27FC236}">
                    <a16:creationId xmlns:a16="http://schemas.microsoft.com/office/drawing/2014/main" id="{45670B6B-35B5-4EB9-A7C4-A940FD8883B3}"/>
                  </a:ext>
                </a:extLst>
              </p:cNvPr>
              <p:cNvSpPr/>
              <p:nvPr/>
            </p:nvSpPr>
            <p:spPr>
              <a:xfrm>
                <a:off x="1314797" y="3690933"/>
                <a:ext cx="2810008" cy="520635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34" charset="-127"/>
                  <a:cs typeface="+mn-cs"/>
                </a:endParaRPr>
              </a:p>
            </p:txBody>
          </p:sp>
          <p:sp>
            <p:nvSpPr>
              <p:cNvPr id="26" name="자유형 28">
                <a:extLst>
                  <a:ext uri="{FF2B5EF4-FFF2-40B4-BE49-F238E27FC236}">
                    <a16:creationId xmlns:a16="http://schemas.microsoft.com/office/drawing/2014/main" id="{7B1F9DE9-B0E0-4C6F-B38D-518C5C5E8560}"/>
                  </a:ext>
                </a:extLst>
              </p:cNvPr>
              <p:cNvSpPr/>
              <p:nvPr/>
            </p:nvSpPr>
            <p:spPr>
              <a:xfrm>
                <a:off x="1250840" y="3524062"/>
                <a:ext cx="589549" cy="687505"/>
              </a:xfrm>
              <a:custGeom>
                <a:avLst/>
                <a:gdLst>
                  <a:gd name="connsiteX0" fmla="*/ 160248 w 961293"/>
                  <a:gd name="connsiteY0" fmla="*/ 0 h 1207477"/>
                  <a:gd name="connsiteX1" fmla="*/ 961293 w 961293"/>
                  <a:gd name="connsiteY1" fmla="*/ 0 h 1207477"/>
                  <a:gd name="connsiteX2" fmla="*/ 804301 w 961293"/>
                  <a:gd name="connsiteY2" fmla="*/ 482079 h 1207477"/>
                  <a:gd name="connsiteX3" fmla="*/ 802928 w 961293"/>
                  <a:gd name="connsiteY3" fmla="*/ 533399 h 1207477"/>
                  <a:gd name="connsiteX4" fmla="*/ 802480 w 961293"/>
                  <a:gd name="connsiteY4" fmla="*/ 533399 h 1207477"/>
                  <a:gd name="connsiteX5" fmla="*/ 802480 w 961293"/>
                  <a:gd name="connsiteY5" fmla="*/ 550130 h 1207477"/>
                  <a:gd name="connsiteX6" fmla="*/ 801046 w 961293"/>
                  <a:gd name="connsiteY6" fmla="*/ 603739 h 1207477"/>
                  <a:gd name="connsiteX7" fmla="*/ 802480 w 961293"/>
                  <a:gd name="connsiteY7" fmla="*/ 657348 h 1207477"/>
                  <a:gd name="connsiteX8" fmla="*/ 802480 w 961293"/>
                  <a:gd name="connsiteY8" fmla="*/ 1207476 h 1207477"/>
                  <a:gd name="connsiteX9" fmla="*/ 946236 w 961293"/>
                  <a:gd name="connsiteY9" fmla="*/ 1207476 h 1207477"/>
                  <a:gd name="connsiteX10" fmla="*/ 946236 w 961293"/>
                  <a:gd name="connsiteY10" fmla="*/ 1201759 h 1207477"/>
                  <a:gd name="connsiteX11" fmla="*/ 961293 w 961293"/>
                  <a:gd name="connsiteY11" fmla="*/ 1207477 h 1207477"/>
                  <a:gd name="connsiteX12" fmla="*/ 160248 w 961293"/>
                  <a:gd name="connsiteY12" fmla="*/ 1207477 h 1207477"/>
                  <a:gd name="connsiteX13" fmla="*/ 143757 w 961293"/>
                  <a:gd name="connsiteY13" fmla="*/ 1201215 h 1207477"/>
                  <a:gd name="connsiteX14" fmla="*/ 143757 w 961293"/>
                  <a:gd name="connsiteY14" fmla="*/ 1207477 h 1207477"/>
                  <a:gd name="connsiteX15" fmla="*/ 1 w 961293"/>
                  <a:gd name="connsiteY15" fmla="*/ 1207477 h 1207477"/>
                  <a:gd name="connsiteX16" fmla="*/ 1 w 961293"/>
                  <a:gd name="connsiteY16" fmla="*/ 603776 h 1207477"/>
                  <a:gd name="connsiteX17" fmla="*/ 0 w 961293"/>
                  <a:gd name="connsiteY17" fmla="*/ 603739 h 1207477"/>
                  <a:gd name="connsiteX18" fmla="*/ 1 w 961293"/>
                  <a:gd name="connsiteY18" fmla="*/ 603701 h 1207477"/>
                  <a:gd name="connsiteX19" fmla="*/ 1 w 961293"/>
                  <a:gd name="connsiteY19" fmla="*/ 533400 h 1207477"/>
                  <a:gd name="connsiteX20" fmla="*/ 1882 w 961293"/>
                  <a:gd name="connsiteY20" fmla="*/ 533400 h 1207477"/>
                  <a:gd name="connsiteX21" fmla="*/ 3255 w 961293"/>
                  <a:gd name="connsiteY21" fmla="*/ 482079 h 1207477"/>
                  <a:gd name="connsiteX22" fmla="*/ 160248 w 961293"/>
                  <a:gd name="connsiteY22" fmla="*/ 0 h 12074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961293" h="1207477">
                    <a:moveTo>
                      <a:pt x="160248" y="0"/>
                    </a:moveTo>
                    <a:lnTo>
                      <a:pt x="961293" y="0"/>
                    </a:lnTo>
                    <a:cubicBezTo>
                      <a:pt x="883825" y="0"/>
                      <a:pt x="819237" y="206990"/>
                      <a:pt x="804301" y="482079"/>
                    </a:cubicBezTo>
                    <a:lnTo>
                      <a:pt x="802928" y="533399"/>
                    </a:lnTo>
                    <a:lnTo>
                      <a:pt x="802480" y="533399"/>
                    </a:lnTo>
                    <a:lnTo>
                      <a:pt x="802480" y="550130"/>
                    </a:lnTo>
                    <a:lnTo>
                      <a:pt x="801046" y="603739"/>
                    </a:lnTo>
                    <a:lnTo>
                      <a:pt x="802480" y="657348"/>
                    </a:lnTo>
                    <a:lnTo>
                      <a:pt x="802480" y="1207476"/>
                    </a:lnTo>
                    <a:lnTo>
                      <a:pt x="946236" y="1207476"/>
                    </a:lnTo>
                    <a:lnTo>
                      <a:pt x="946236" y="1201759"/>
                    </a:lnTo>
                    <a:lnTo>
                      <a:pt x="961293" y="1207477"/>
                    </a:lnTo>
                    <a:lnTo>
                      <a:pt x="160248" y="1207477"/>
                    </a:lnTo>
                    <a:lnTo>
                      <a:pt x="143757" y="1201215"/>
                    </a:lnTo>
                    <a:lnTo>
                      <a:pt x="143757" y="1207477"/>
                    </a:lnTo>
                    <a:lnTo>
                      <a:pt x="1" y="1207477"/>
                    </a:lnTo>
                    <a:lnTo>
                      <a:pt x="1" y="603776"/>
                    </a:lnTo>
                    <a:lnTo>
                      <a:pt x="0" y="603739"/>
                    </a:lnTo>
                    <a:lnTo>
                      <a:pt x="1" y="603701"/>
                    </a:lnTo>
                    <a:lnTo>
                      <a:pt x="1" y="533400"/>
                    </a:lnTo>
                    <a:lnTo>
                      <a:pt x="1882" y="533400"/>
                    </a:lnTo>
                    <a:lnTo>
                      <a:pt x="3255" y="482079"/>
                    </a:lnTo>
                    <a:cubicBezTo>
                      <a:pt x="18191" y="206990"/>
                      <a:pt x="82780" y="0"/>
                      <a:pt x="160248" y="0"/>
                    </a:cubicBezTo>
                    <a:close/>
                  </a:path>
                </a:pathLst>
              </a:custGeom>
              <a:solidFill>
                <a:srgbClr val="70AD47">
                  <a:lumMod val="60000"/>
                  <a:lumOff val="4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34" charset="-127"/>
                  <a:cs typeface="+mn-cs"/>
                </a:endParaRPr>
              </a:p>
            </p:txBody>
          </p:sp>
          <p:sp>
            <p:nvSpPr>
              <p:cNvPr id="27" name="타원 29">
                <a:extLst>
                  <a:ext uri="{FF2B5EF4-FFF2-40B4-BE49-F238E27FC236}">
                    <a16:creationId xmlns:a16="http://schemas.microsoft.com/office/drawing/2014/main" id="{1713878F-9456-44FD-B0CD-A029E926022F}"/>
                  </a:ext>
                </a:extLst>
              </p:cNvPr>
              <p:cNvSpPr/>
              <p:nvPr/>
            </p:nvSpPr>
            <p:spPr>
              <a:xfrm>
                <a:off x="867089" y="4072228"/>
                <a:ext cx="3356348" cy="397134"/>
              </a:xfrm>
              <a:prstGeom prst="ellipse">
                <a:avLst/>
              </a:prstGeom>
              <a:solidFill>
                <a:sysClr val="windowText" lastClr="000000">
                  <a:alpha val="27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>
                <a:softEdge rad="12700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34" charset="-127"/>
                  <a:cs typeface="+mn-cs"/>
                </a:endParaRPr>
              </a:p>
            </p:txBody>
          </p:sp>
          <p:sp>
            <p:nvSpPr>
              <p:cNvPr id="28" name="타원 30">
                <a:extLst>
                  <a:ext uri="{FF2B5EF4-FFF2-40B4-BE49-F238E27FC236}">
                    <a16:creationId xmlns:a16="http://schemas.microsoft.com/office/drawing/2014/main" id="{18685EC9-9EF2-4C6D-A31F-AFA367296E09}"/>
                  </a:ext>
                </a:extLst>
              </p:cNvPr>
              <p:cNvSpPr/>
              <p:nvPr/>
            </p:nvSpPr>
            <p:spPr>
              <a:xfrm>
                <a:off x="1345980" y="4043437"/>
                <a:ext cx="138250" cy="333740"/>
              </a:xfrm>
              <a:prstGeom prst="ellipse">
                <a:avLst/>
              </a:prstGeom>
              <a:gradFill flip="none" rotWithShape="1">
                <a:gsLst>
                  <a:gs pos="0">
                    <a:srgbClr val="ED7D31">
                      <a:shade val="30000"/>
                      <a:satMod val="115000"/>
                    </a:srgbClr>
                  </a:gs>
                  <a:gs pos="50000">
                    <a:srgbClr val="ED7D31">
                      <a:shade val="67500"/>
                      <a:satMod val="115000"/>
                    </a:srgbClr>
                  </a:gs>
                  <a:gs pos="100000">
                    <a:srgbClr val="ED7D31">
                      <a:shade val="100000"/>
                      <a:satMod val="115000"/>
                    </a:srgbClr>
                  </a:gs>
                </a:gsLst>
                <a:lin ang="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34" charset="-127"/>
                  <a:cs typeface="+mn-cs"/>
                </a:endParaRPr>
              </a:p>
            </p:txBody>
          </p:sp>
          <p:sp>
            <p:nvSpPr>
              <p:cNvPr id="29" name="직사각형 31">
                <a:extLst>
                  <a:ext uri="{FF2B5EF4-FFF2-40B4-BE49-F238E27FC236}">
                    <a16:creationId xmlns:a16="http://schemas.microsoft.com/office/drawing/2014/main" id="{652D508F-0432-42DA-98B7-9E4C0385D50E}"/>
                  </a:ext>
                </a:extLst>
              </p:cNvPr>
              <p:cNvSpPr/>
              <p:nvPr/>
            </p:nvSpPr>
            <p:spPr>
              <a:xfrm>
                <a:off x="877185" y="4210306"/>
                <a:ext cx="3247621" cy="520635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34" charset="-127"/>
                  <a:cs typeface="+mn-cs"/>
                </a:endParaRPr>
              </a:p>
            </p:txBody>
          </p:sp>
          <p:sp>
            <p:nvSpPr>
              <p:cNvPr id="30" name="자유형 32">
                <a:extLst>
                  <a:ext uri="{FF2B5EF4-FFF2-40B4-BE49-F238E27FC236}">
                    <a16:creationId xmlns:a16="http://schemas.microsoft.com/office/drawing/2014/main" id="{F30CC07E-26FA-4095-B42D-76CDE5773DAE}"/>
                  </a:ext>
                </a:extLst>
              </p:cNvPr>
              <p:cNvSpPr/>
              <p:nvPr/>
            </p:nvSpPr>
            <p:spPr>
              <a:xfrm>
                <a:off x="845402" y="4043437"/>
                <a:ext cx="589549" cy="687505"/>
              </a:xfrm>
              <a:custGeom>
                <a:avLst/>
                <a:gdLst>
                  <a:gd name="connsiteX0" fmla="*/ 160248 w 961293"/>
                  <a:gd name="connsiteY0" fmla="*/ 0 h 1207477"/>
                  <a:gd name="connsiteX1" fmla="*/ 961293 w 961293"/>
                  <a:gd name="connsiteY1" fmla="*/ 0 h 1207477"/>
                  <a:gd name="connsiteX2" fmla="*/ 804301 w 961293"/>
                  <a:gd name="connsiteY2" fmla="*/ 482079 h 1207477"/>
                  <a:gd name="connsiteX3" fmla="*/ 802928 w 961293"/>
                  <a:gd name="connsiteY3" fmla="*/ 533399 h 1207477"/>
                  <a:gd name="connsiteX4" fmla="*/ 802480 w 961293"/>
                  <a:gd name="connsiteY4" fmla="*/ 533399 h 1207477"/>
                  <a:gd name="connsiteX5" fmla="*/ 802480 w 961293"/>
                  <a:gd name="connsiteY5" fmla="*/ 550130 h 1207477"/>
                  <a:gd name="connsiteX6" fmla="*/ 801046 w 961293"/>
                  <a:gd name="connsiteY6" fmla="*/ 603739 h 1207477"/>
                  <a:gd name="connsiteX7" fmla="*/ 802480 w 961293"/>
                  <a:gd name="connsiteY7" fmla="*/ 657348 h 1207477"/>
                  <a:gd name="connsiteX8" fmla="*/ 802480 w 961293"/>
                  <a:gd name="connsiteY8" fmla="*/ 1207476 h 1207477"/>
                  <a:gd name="connsiteX9" fmla="*/ 946236 w 961293"/>
                  <a:gd name="connsiteY9" fmla="*/ 1207476 h 1207477"/>
                  <a:gd name="connsiteX10" fmla="*/ 946236 w 961293"/>
                  <a:gd name="connsiteY10" fmla="*/ 1201759 h 1207477"/>
                  <a:gd name="connsiteX11" fmla="*/ 961293 w 961293"/>
                  <a:gd name="connsiteY11" fmla="*/ 1207477 h 1207477"/>
                  <a:gd name="connsiteX12" fmla="*/ 160248 w 961293"/>
                  <a:gd name="connsiteY12" fmla="*/ 1207477 h 1207477"/>
                  <a:gd name="connsiteX13" fmla="*/ 143757 w 961293"/>
                  <a:gd name="connsiteY13" fmla="*/ 1201215 h 1207477"/>
                  <a:gd name="connsiteX14" fmla="*/ 143757 w 961293"/>
                  <a:gd name="connsiteY14" fmla="*/ 1207477 h 1207477"/>
                  <a:gd name="connsiteX15" fmla="*/ 1 w 961293"/>
                  <a:gd name="connsiteY15" fmla="*/ 1207477 h 1207477"/>
                  <a:gd name="connsiteX16" fmla="*/ 1 w 961293"/>
                  <a:gd name="connsiteY16" fmla="*/ 603776 h 1207477"/>
                  <a:gd name="connsiteX17" fmla="*/ 0 w 961293"/>
                  <a:gd name="connsiteY17" fmla="*/ 603739 h 1207477"/>
                  <a:gd name="connsiteX18" fmla="*/ 1 w 961293"/>
                  <a:gd name="connsiteY18" fmla="*/ 603701 h 1207477"/>
                  <a:gd name="connsiteX19" fmla="*/ 1 w 961293"/>
                  <a:gd name="connsiteY19" fmla="*/ 533400 h 1207477"/>
                  <a:gd name="connsiteX20" fmla="*/ 1882 w 961293"/>
                  <a:gd name="connsiteY20" fmla="*/ 533400 h 1207477"/>
                  <a:gd name="connsiteX21" fmla="*/ 3255 w 961293"/>
                  <a:gd name="connsiteY21" fmla="*/ 482079 h 1207477"/>
                  <a:gd name="connsiteX22" fmla="*/ 160248 w 961293"/>
                  <a:gd name="connsiteY22" fmla="*/ 0 h 12074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961293" h="1207477">
                    <a:moveTo>
                      <a:pt x="160248" y="0"/>
                    </a:moveTo>
                    <a:lnTo>
                      <a:pt x="961293" y="0"/>
                    </a:lnTo>
                    <a:cubicBezTo>
                      <a:pt x="883825" y="0"/>
                      <a:pt x="819237" y="206990"/>
                      <a:pt x="804301" y="482079"/>
                    </a:cubicBezTo>
                    <a:lnTo>
                      <a:pt x="802928" y="533399"/>
                    </a:lnTo>
                    <a:lnTo>
                      <a:pt x="802480" y="533399"/>
                    </a:lnTo>
                    <a:lnTo>
                      <a:pt x="802480" y="550130"/>
                    </a:lnTo>
                    <a:lnTo>
                      <a:pt x="801046" y="603739"/>
                    </a:lnTo>
                    <a:lnTo>
                      <a:pt x="802480" y="657348"/>
                    </a:lnTo>
                    <a:lnTo>
                      <a:pt x="802480" y="1207476"/>
                    </a:lnTo>
                    <a:lnTo>
                      <a:pt x="946236" y="1207476"/>
                    </a:lnTo>
                    <a:lnTo>
                      <a:pt x="946236" y="1201759"/>
                    </a:lnTo>
                    <a:lnTo>
                      <a:pt x="961293" y="1207477"/>
                    </a:lnTo>
                    <a:lnTo>
                      <a:pt x="160248" y="1207477"/>
                    </a:lnTo>
                    <a:lnTo>
                      <a:pt x="143757" y="1201215"/>
                    </a:lnTo>
                    <a:lnTo>
                      <a:pt x="143757" y="1207477"/>
                    </a:lnTo>
                    <a:lnTo>
                      <a:pt x="1" y="1207477"/>
                    </a:lnTo>
                    <a:lnTo>
                      <a:pt x="1" y="603776"/>
                    </a:lnTo>
                    <a:lnTo>
                      <a:pt x="0" y="603739"/>
                    </a:lnTo>
                    <a:lnTo>
                      <a:pt x="1" y="603701"/>
                    </a:lnTo>
                    <a:lnTo>
                      <a:pt x="1" y="533400"/>
                    </a:lnTo>
                    <a:lnTo>
                      <a:pt x="1882" y="533400"/>
                    </a:lnTo>
                    <a:lnTo>
                      <a:pt x="3255" y="482079"/>
                    </a:lnTo>
                    <a:cubicBezTo>
                      <a:pt x="18191" y="206990"/>
                      <a:pt x="82780" y="0"/>
                      <a:pt x="160248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34" charset="-127"/>
                  <a:cs typeface="+mn-cs"/>
                </a:endParaRPr>
              </a:p>
            </p:txBody>
          </p:sp>
          <p:sp>
            <p:nvSpPr>
              <p:cNvPr id="31" name="타원 33">
                <a:extLst>
                  <a:ext uri="{FF2B5EF4-FFF2-40B4-BE49-F238E27FC236}">
                    <a16:creationId xmlns:a16="http://schemas.microsoft.com/office/drawing/2014/main" id="{9C8CCB99-42C9-4B04-9E56-A376AB54F3B8}"/>
                  </a:ext>
                </a:extLst>
              </p:cNvPr>
              <p:cNvSpPr/>
              <p:nvPr/>
            </p:nvSpPr>
            <p:spPr>
              <a:xfrm>
                <a:off x="455989" y="4604918"/>
                <a:ext cx="3767448" cy="397134"/>
              </a:xfrm>
              <a:prstGeom prst="ellipse">
                <a:avLst/>
              </a:prstGeom>
              <a:solidFill>
                <a:sysClr val="windowText" lastClr="000000">
                  <a:alpha val="27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>
                <a:softEdge rad="12700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34" charset="-127"/>
                  <a:cs typeface="+mn-cs"/>
                </a:endParaRPr>
              </a:p>
            </p:txBody>
          </p:sp>
          <p:sp>
            <p:nvSpPr>
              <p:cNvPr id="32" name="타원 34">
                <a:extLst>
                  <a:ext uri="{FF2B5EF4-FFF2-40B4-BE49-F238E27FC236}">
                    <a16:creationId xmlns:a16="http://schemas.microsoft.com/office/drawing/2014/main" id="{EDEDB5E0-0F3B-4FEA-8E96-907ED78A7558}"/>
                  </a:ext>
                </a:extLst>
              </p:cNvPr>
              <p:cNvSpPr/>
              <p:nvPr/>
            </p:nvSpPr>
            <p:spPr>
              <a:xfrm>
                <a:off x="934880" y="4564071"/>
                <a:ext cx="141132" cy="333740"/>
              </a:xfrm>
              <a:prstGeom prst="ellipse">
                <a:avLst/>
              </a:prstGeom>
              <a:gradFill flip="none" rotWithShape="1">
                <a:gsLst>
                  <a:gs pos="0">
                    <a:srgbClr val="5B9BD5">
                      <a:shade val="30000"/>
                      <a:satMod val="115000"/>
                    </a:srgbClr>
                  </a:gs>
                  <a:gs pos="50000">
                    <a:srgbClr val="5B9BD5">
                      <a:shade val="67500"/>
                      <a:satMod val="115000"/>
                    </a:srgbClr>
                  </a:gs>
                  <a:gs pos="100000">
                    <a:srgbClr val="5B9BD5">
                      <a:shade val="100000"/>
                      <a:satMod val="115000"/>
                    </a:srgbClr>
                  </a:gs>
                </a:gsLst>
                <a:lin ang="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34" charset="-127"/>
                  <a:cs typeface="+mn-cs"/>
                </a:endParaRPr>
              </a:p>
            </p:txBody>
          </p:sp>
          <p:sp>
            <p:nvSpPr>
              <p:cNvPr id="33" name="직사각형 35">
                <a:extLst>
                  <a:ext uri="{FF2B5EF4-FFF2-40B4-BE49-F238E27FC236}">
                    <a16:creationId xmlns:a16="http://schemas.microsoft.com/office/drawing/2014/main" id="{3FE803F5-DBA4-41F5-B132-8E4D9CE63C4C}"/>
                  </a:ext>
                </a:extLst>
              </p:cNvPr>
              <p:cNvSpPr/>
              <p:nvPr/>
            </p:nvSpPr>
            <p:spPr>
              <a:xfrm>
                <a:off x="473379" y="4730941"/>
                <a:ext cx="3651426" cy="520635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34" charset="-127"/>
                  <a:cs typeface="+mn-cs"/>
                </a:endParaRPr>
              </a:p>
            </p:txBody>
          </p:sp>
          <p:sp>
            <p:nvSpPr>
              <p:cNvPr id="34" name="자유형 36">
                <a:extLst>
                  <a:ext uri="{FF2B5EF4-FFF2-40B4-BE49-F238E27FC236}">
                    <a16:creationId xmlns:a16="http://schemas.microsoft.com/office/drawing/2014/main" id="{43036896-79F4-4DE0-8E56-859640A04287}"/>
                  </a:ext>
                </a:extLst>
              </p:cNvPr>
              <p:cNvSpPr/>
              <p:nvPr/>
            </p:nvSpPr>
            <p:spPr>
              <a:xfrm>
                <a:off x="434302" y="4564071"/>
                <a:ext cx="589549" cy="687505"/>
              </a:xfrm>
              <a:custGeom>
                <a:avLst/>
                <a:gdLst>
                  <a:gd name="connsiteX0" fmla="*/ 160248 w 961293"/>
                  <a:gd name="connsiteY0" fmla="*/ 0 h 1207477"/>
                  <a:gd name="connsiteX1" fmla="*/ 961293 w 961293"/>
                  <a:gd name="connsiteY1" fmla="*/ 0 h 1207477"/>
                  <a:gd name="connsiteX2" fmla="*/ 804301 w 961293"/>
                  <a:gd name="connsiteY2" fmla="*/ 482079 h 1207477"/>
                  <a:gd name="connsiteX3" fmla="*/ 802928 w 961293"/>
                  <a:gd name="connsiteY3" fmla="*/ 533399 h 1207477"/>
                  <a:gd name="connsiteX4" fmla="*/ 802480 w 961293"/>
                  <a:gd name="connsiteY4" fmla="*/ 533399 h 1207477"/>
                  <a:gd name="connsiteX5" fmla="*/ 802480 w 961293"/>
                  <a:gd name="connsiteY5" fmla="*/ 550130 h 1207477"/>
                  <a:gd name="connsiteX6" fmla="*/ 801046 w 961293"/>
                  <a:gd name="connsiteY6" fmla="*/ 603739 h 1207477"/>
                  <a:gd name="connsiteX7" fmla="*/ 802480 w 961293"/>
                  <a:gd name="connsiteY7" fmla="*/ 657348 h 1207477"/>
                  <a:gd name="connsiteX8" fmla="*/ 802480 w 961293"/>
                  <a:gd name="connsiteY8" fmla="*/ 1207476 h 1207477"/>
                  <a:gd name="connsiteX9" fmla="*/ 946236 w 961293"/>
                  <a:gd name="connsiteY9" fmla="*/ 1207476 h 1207477"/>
                  <a:gd name="connsiteX10" fmla="*/ 946236 w 961293"/>
                  <a:gd name="connsiteY10" fmla="*/ 1201759 h 1207477"/>
                  <a:gd name="connsiteX11" fmla="*/ 961293 w 961293"/>
                  <a:gd name="connsiteY11" fmla="*/ 1207477 h 1207477"/>
                  <a:gd name="connsiteX12" fmla="*/ 160248 w 961293"/>
                  <a:gd name="connsiteY12" fmla="*/ 1207477 h 1207477"/>
                  <a:gd name="connsiteX13" fmla="*/ 143757 w 961293"/>
                  <a:gd name="connsiteY13" fmla="*/ 1201215 h 1207477"/>
                  <a:gd name="connsiteX14" fmla="*/ 143757 w 961293"/>
                  <a:gd name="connsiteY14" fmla="*/ 1207477 h 1207477"/>
                  <a:gd name="connsiteX15" fmla="*/ 1 w 961293"/>
                  <a:gd name="connsiteY15" fmla="*/ 1207477 h 1207477"/>
                  <a:gd name="connsiteX16" fmla="*/ 1 w 961293"/>
                  <a:gd name="connsiteY16" fmla="*/ 603776 h 1207477"/>
                  <a:gd name="connsiteX17" fmla="*/ 0 w 961293"/>
                  <a:gd name="connsiteY17" fmla="*/ 603739 h 1207477"/>
                  <a:gd name="connsiteX18" fmla="*/ 1 w 961293"/>
                  <a:gd name="connsiteY18" fmla="*/ 603701 h 1207477"/>
                  <a:gd name="connsiteX19" fmla="*/ 1 w 961293"/>
                  <a:gd name="connsiteY19" fmla="*/ 533400 h 1207477"/>
                  <a:gd name="connsiteX20" fmla="*/ 1882 w 961293"/>
                  <a:gd name="connsiteY20" fmla="*/ 533400 h 1207477"/>
                  <a:gd name="connsiteX21" fmla="*/ 3255 w 961293"/>
                  <a:gd name="connsiteY21" fmla="*/ 482079 h 1207477"/>
                  <a:gd name="connsiteX22" fmla="*/ 160248 w 961293"/>
                  <a:gd name="connsiteY22" fmla="*/ 0 h 12074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961293" h="1207477">
                    <a:moveTo>
                      <a:pt x="160248" y="0"/>
                    </a:moveTo>
                    <a:lnTo>
                      <a:pt x="961293" y="0"/>
                    </a:lnTo>
                    <a:cubicBezTo>
                      <a:pt x="883825" y="0"/>
                      <a:pt x="819237" y="206990"/>
                      <a:pt x="804301" y="482079"/>
                    </a:cubicBezTo>
                    <a:lnTo>
                      <a:pt x="802928" y="533399"/>
                    </a:lnTo>
                    <a:lnTo>
                      <a:pt x="802480" y="533399"/>
                    </a:lnTo>
                    <a:lnTo>
                      <a:pt x="802480" y="550130"/>
                    </a:lnTo>
                    <a:lnTo>
                      <a:pt x="801046" y="603739"/>
                    </a:lnTo>
                    <a:lnTo>
                      <a:pt x="802480" y="657348"/>
                    </a:lnTo>
                    <a:lnTo>
                      <a:pt x="802480" y="1207476"/>
                    </a:lnTo>
                    <a:lnTo>
                      <a:pt x="946236" y="1207476"/>
                    </a:lnTo>
                    <a:lnTo>
                      <a:pt x="946236" y="1201759"/>
                    </a:lnTo>
                    <a:lnTo>
                      <a:pt x="961293" y="1207477"/>
                    </a:lnTo>
                    <a:lnTo>
                      <a:pt x="160248" y="1207477"/>
                    </a:lnTo>
                    <a:lnTo>
                      <a:pt x="143757" y="1201215"/>
                    </a:lnTo>
                    <a:lnTo>
                      <a:pt x="143757" y="1207477"/>
                    </a:lnTo>
                    <a:lnTo>
                      <a:pt x="1" y="1207477"/>
                    </a:lnTo>
                    <a:lnTo>
                      <a:pt x="1" y="603776"/>
                    </a:lnTo>
                    <a:lnTo>
                      <a:pt x="0" y="603739"/>
                    </a:lnTo>
                    <a:lnTo>
                      <a:pt x="1" y="603701"/>
                    </a:lnTo>
                    <a:lnTo>
                      <a:pt x="1" y="533400"/>
                    </a:lnTo>
                    <a:lnTo>
                      <a:pt x="1882" y="533400"/>
                    </a:lnTo>
                    <a:lnTo>
                      <a:pt x="3255" y="482079"/>
                    </a:lnTo>
                    <a:cubicBezTo>
                      <a:pt x="18191" y="206990"/>
                      <a:pt x="82780" y="0"/>
                      <a:pt x="160248" y="0"/>
                    </a:cubicBezTo>
                    <a:close/>
                  </a:path>
                </a:pathLst>
              </a:custGeom>
              <a:solidFill>
                <a:srgbClr val="5B9BD5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34" charset="-127"/>
                  <a:cs typeface="+mn-cs"/>
                </a:endParaRPr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25AAF580-41F9-409A-947A-41BDFE8E8667}"/>
                  </a:ext>
                </a:extLst>
              </p:cNvPr>
              <p:cNvSpPr/>
              <p:nvPr/>
            </p:nvSpPr>
            <p:spPr>
              <a:xfrm>
                <a:off x="4114590" y="3171257"/>
                <a:ext cx="171273" cy="2080320"/>
              </a:xfrm>
              <a:prstGeom prst="rect">
                <a:avLst/>
              </a:prstGeom>
              <a:gradFill flip="none" rotWithShape="1">
                <a:gsLst>
                  <a:gs pos="0">
                    <a:srgbClr val="FFFFFF">
                      <a:shade val="30000"/>
                      <a:satMod val="115000"/>
                    </a:srgbClr>
                  </a:gs>
                  <a:gs pos="50000">
                    <a:srgbClr val="FFFFFF">
                      <a:shade val="67500"/>
                      <a:satMod val="115000"/>
                    </a:srgbClr>
                  </a:gs>
                  <a:gs pos="100000">
                    <a:srgbClr val="FFFFFF">
                      <a:shade val="100000"/>
                      <a:satMod val="115000"/>
                    </a:srgbClr>
                  </a:gs>
                </a:gsLst>
                <a:lin ang="10800000" scaled="1"/>
                <a:tileRect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1273254-2DB0-47C8-B244-54AB5E669167}"/>
                </a:ext>
              </a:extLst>
            </p:cNvPr>
            <p:cNvSpPr txBox="1"/>
            <p:nvPr/>
          </p:nvSpPr>
          <p:spPr>
            <a:xfrm>
              <a:off x="376039" y="4740442"/>
              <a:ext cx="62475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800" b="1" i="0" u="none" strike="noStrike" kern="1200" cap="none" spc="-3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맑은 고딕" panose="020F0502020204030204"/>
                  <a:ea typeface="맑은 고딕" panose="020B0503020000020004" pitchFamily="34" charset="-127"/>
                  <a:cs typeface="+mn-cs"/>
                </a:rPr>
                <a:t>L0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1D621CD-D759-44C3-A428-EF3582ACD840}"/>
                </a:ext>
              </a:extLst>
            </p:cNvPr>
            <p:cNvSpPr txBox="1"/>
            <p:nvPr/>
          </p:nvSpPr>
          <p:spPr>
            <a:xfrm>
              <a:off x="970050" y="4835920"/>
              <a:ext cx="1542654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6858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Tahoma" panose="020B0604030504040204" pitchFamily="34" charset="0"/>
                  <a:cs typeface="TH Sarabun New" panose="020B0500040200020003" pitchFamily="34" charset="-34"/>
                </a:rPr>
                <a:t>ไม่มีระบบออนไลน์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78D5A39-4C81-4D74-9F7F-4A92DD8F8FFB}"/>
                </a:ext>
              </a:extLst>
            </p:cNvPr>
            <p:cNvSpPr txBox="1"/>
            <p:nvPr/>
          </p:nvSpPr>
          <p:spPr>
            <a:xfrm>
              <a:off x="1399864" y="4295451"/>
              <a:ext cx="222190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6858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Tahoma" panose="020B0604030504040204" pitchFamily="34" charset="0"/>
                  <a:cs typeface="TH Sarabun New" panose="020B0500040200020003" pitchFamily="34" charset="-34"/>
                </a:rPr>
                <a:t>ยื่นคำขอทางระบบออนไลน์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Tahoma" panose="020B0604030504040204" pitchFamily="34" charset="0"/>
                  <a:cs typeface="TH Sarabun New" panose="020B0500040200020003" pitchFamily="34" charset="-34"/>
                </a:rPr>
                <a:t> 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CC4500F-6B37-493D-88D2-6AAE7691E7ED}"/>
                </a:ext>
              </a:extLst>
            </p:cNvPr>
            <p:cNvSpPr txBox="1"/>
            <p:nvPr/>
          </p:nvSpPr>
          <p:spPr>
            <a:xfrm>
              <a:off x="1694256" y="3752981"/>
              <a:ext cx="17257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6858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Tahoma" panose="020B0604030504040204" pitchFamily="34" charset="0"/>
                  <a:cs typeface="TH Sarabun New" panose="020B0500040200020003" pitchFamily="34" charset="-34"/>
                </a:rPr>
                <a:t>ชำระเงินผ่านระบบออนไลน์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Tahoma" panose="020B0604030504040204" pitchFamily="34" charset="0"/>
                  <a:cs typeface="TH Sarabun New" panose="020B0500040200020003" pitchFamily="34" charset="-34"/>
                </a:rPr>
                <a:t> 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67EC623-E7B3-4E5D-9057-1EBCC6EDD889}"/>
                </a:ext>
              </a:extLst>
            </p:cNvPr>
            <p:cNvSpPr txBox="1"/>
            <p:nvPr/>
          </p:nvSpPr>
          <p:spPr>
            <a:xfrm>
              <a:off x="2075330" y="3188851"/>
              <a:ext cx="2074674" cy="66941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685817" rtl="0" eaLnBrk="1" fontAlgn="auto" latinLnBrk="0" hangingPunct="1">
                <a:lnSpc>
                  <a:spcPct val="7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Tahoma" panose="020B0604030504040204" pitchFamily="34" charset="0"/>
                  <a:cs typeface="TH Sarabun New" panose="020B0500040200020003" pitchFamily="34" charset="-34"/>
                </a:rPr>
                <a:t>รับเอกสาร/ออกใบอนุญาต</a:t>
              </a:r>
              <a:br>
                <a:rPr kumimoji="0" lang="th-TH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Tahoma" panose="020B0604030504040204" pitchFamily="34" charset="0"/>
                  <a:cs typeface="TH Sarabun New" panose="020B0500040200020003" pitchFamily="34" charset="-34"/>
                </a:rPr>
              </a:br>
              <a:r>
                <a:rPr kumimoji="0" lang="th-TH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Tahoma" panose="020B0604030504040204" pitchFamily="34" charset="0"/>
                  <a:cs typeface="TH Sarabun New" panose="020B0500040200020003" pitchFamily="34" charset="-34"/>
                </a:rPr>
                <a:t>ได้เบ็ดเสร็จ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0C32CCA-D00B-47BE-9FDB-8DCC19D42D86}"/>
                </a:ext>
              </a:extLst>
            </p:cNvPr>
            <p:cNvSpPr txBox="1"/>
            <p:nvPr/>
          </p:nvSpPr>
          <p:spPr>
            <a:xfrm>
              <a:off x="785280" y="4100430"/>
              <a:ext cx="62475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800" b="1" i="0" u="none" strike="noStrike" kern="1200" cap="none" spc="-3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맑은 고딕" panose="020F0502020204030204"/>
                  <a:ea typeface="맑은 고딕" panose="020B0503020000020004" pitchFamily="34" charset="-127"/>
                  <a:cs typeface="+mn-cs"/>
                </a:rPr>
                <a:t>L1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3263927-80D9-4A3E-A5B9-BB937F65547E}"/>
                </a:ext>
              </a:extLst>
            </p:cNvPr>
            <p:cNvSpPr txBox="1"/>
            <p:nvPr/>
          </p:nvSpPr>
          <p:spPr>
            <a:xfrm>
              <a:off x="1193414" y="3587758"/>
              <a:ext cx="62475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800" b="1" i="0" u="none" strike="noStrike" kern="1200" cap="none" spc="-3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맑은 고딕" panose="020F0502020204030204"/>
                  <a:ea typeface="맑은 고딕" panose="020B0503020000020004" pitchFamily="34" charset="-127"/>
                  <a:cs typeface="+mn-cs"/>
                </a:rPr>
                <a:t>L2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35E7A2F-EA8C-4938-9BA7-A2183E6C7653}"/>
                </a:ext>
              </a:extLst>
            </p:cNvPr>
            <p:cNvSpPr txBox="1"/>
            <p:nvPr/>
          </p:nvSpPr>
          <p:spPr>
            <a:xfrm>
              <a:off x="1512874" y="3045968"/>
              <a:ext cx="62475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800" b="1" i="0" u="none" strike="noStrike" kern="1200" cap="none" spc="-3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맑은 고딕" panose="020F0502020204030204"/>
                  <a:ea typeface="맑은 고딕" panose="020B0503020000020004" pitchFamily="34" charset="-127"/>
                  <a:cs typeface="+mn-cs"/>
                </a:rPr>
                <a:t>L3</a:t>
              </a: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9B0217F6-408E-4AFD-AD47-FF98BE48486C}"/>
              </a:ext>
            </a:extLst>
          </p:cNvPr>
          <p:cNvSpPr txBox="1"/>
          <p:nvPr/>
        </p:nvSpPr>
        <p:spPr>
          <a:xfrm>
            <a:off x="3820385" y="4500200"/>
            <a:ext cx="19816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47 </a:t>
            </a:r>
            <a:r>
              <a:rPr kumimoji="0" lang="th-TH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งาน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5D981EF-EEDF-46B3-97BB-DC461A33A3F2}"/>
              </a:ext>
            </a:extLst>
          </p:cNvPr>
          <p:cNvSpPr txBox="1"/>
          <p:nvPr/>
        </p:nvSpPr>
        <p:spPr>
          <a:xfrm>
            <a:off x="4196604" y="864042"/>
            <a:ext cx="1467348" cy="1107996"/>
          </a:xfrm>
          <a:prstGeom prst="rect">
            <a:avLst/>
          </a:prstGeom>
          <a:noFill/>
          <a:effectLst>
            <a:glow rad="127000">
              <a:schemeClr val="bg1"/>
            </a:glow>
            <a:outerShdw blurRad="63500" sx="102000" sy="102000" algn="ctr" rotWithShape="0">
              <a:schemeClr val="bg1">
                <a:alpha val="40000"/>
              </a:schemeClr>
            </a:outerShdw>
          </a:effectLst>
        </p:spPr>
        <p:txBody>
          <a:bodyPr wrap="square">
            <a:spAutoFit/>
          </a:bodyPr>
          <a:lstStyle/>
          <a:p>
            <a:r>
              <a:rPr lang="en-US" sz="6600" b="1" i="1" dirty="0">
                <a:solidFill>
                  <a:srgbClr val="2F55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bertus Extra Bold" panose="020E0802040304020204" pitchFamily="34" charset="0"/>
                <a:ea typeface="Tahoma" panose="020B0604030504040204" pitchFamily="34" charset="0"/>
              </a:rPr>
              <a:t>64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C38F6C1-927B-4D4E-BFA0-F998DE7D6030}"/>
              </a:ext>
            </a:extLst>
          </p:cNvPr>
          <p:cNvSpPr txBox="1"/>
          <p:nvPr/>
        </p:nvSpPr>
        <p:spPr>
          <a:xfrm>
            <a:off x="3850088" y="3929375"/>
            <a:ext cx="19795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19 </a:t>
            </a:r>
            <a:r>
              <a:rPr kumimoji="0" lang="th-TH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งาน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68B261F-2A89-4D42-B972-5FF1941DB687}"/>
              </a:ext>
            </a:extLst>
          </p:cNvPr>
          <p:cNvSpPr txBox="1"/>
          <p:nvPr/>
        </p:nvSpPr>
        <p:spPr>
          <a:xfrm>
            <a:off x="3837220" y="3461313"/>
            <a:ext cx="19816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14 </a:t>
            </a:r>
            <a:r>
              <a:rPr kumimoji="0" lang="th-TH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งาน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2F122DA-41EF-444D-AEF4-E7EEB7B3A6AD}"/>
              </a:ext>
            </a:extLst>
          </p:cNvPr>
          <p:cNvSpPr txBox="1"/>
          <p:nvPr/>
        </p:nvSpPr>
        <p:spPr>
          <a:xfrm>
            <a:off x="3676387" y="5679993"/>
            <a:ext cx="25389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80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kumimoji="0" lang="th-TH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งานบริการ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78 </a:t>
            </a:r>
            <a:r>
              <a:rPr kumimoji="0" lang="th-TH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กรม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1" name="Arrow: Down 40">
            <a:extLst>
              <a:ext uri="{FF2B5EF4-FFF2-40B4-BE49-F238E27FC236}">
                <a16:creationId xmlns:a16="http://schemas.microsoft.com/office/drawing/2014/main" id="{3C444065-9B32-4F09-8A9B-E1A3657D21D7}"/>
              </a:ext>
            </a:extLst>
          </p:cNvPr>
          <p:cNvSpPr/>
          <p:nvPr/>
        </p:nvSpPr>
        <p:spPr>
          <a:xfrm>
            <a:off x="5063252" y="5086613"/>
            <a:ext cx="504056" cy="406668"/>
          </a:xfrm>
          <a:prstGeom prst="downArrow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Arrow: Chevron 41">
            <a:extLst>
              <a:ext uri="{FF2B5EF4-FFF2-40B4-BE49-F238E27FC236}">
                <a16:creationId xmlns:a16="http://schemas.microsoft.com/office/drawing/2014/main" id="{40EFB58A-C90F-4C9E-94D1-32399C019164}"/>
              </a:ext>
            </a:extLst>
          </p:cNvPr>
          <p:cNvSpPr/>
          <p:nvPr/>
        </p:nvSpPr>
        <p:spPr>
          <a:xfrm>
            <a:off x="5787524" y="1095605"/>
            <a:ext cx="601831" cy="610208"/>
          </a:xfrm>
          <a:prstGeom prst="chevron">
            <a:avLst/>
          </a:prstGeom>
          <a:solidFill>
            <a:srgbClr val="276399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29CC8F95-828D-441B-8970-45DE0FA094FC}"/>
              </a:ext>
            </a:extLst>
          </p:cNvPr>
          <p:cNvCxnSpPr>
            <a:cxnSpLocks/>
          </p:cNvCxnSpPr>
          <p:nvPr/>
        </p:nvCxnSpPr>
        <p:spPr>
          <a:xfrm>
            <a:off x="7176120" y="1813031"/>
            <a:ext cx="3384376" cy="0"/>
          </a:xfrm>
          <a:prstGeom prst="line">
            <a:avLst/>
          </a:prstGeom>
          <a:noFill/>
          <a:ln w="19050" cap="flat" cmpd="sng" algn="ctr">
            <a:solidFill>
              <a:srgbClr val="125AC4"/>
            </a:solidFill>
            <a:prstDash val="solid"/>
            <a:miter lim="800000"/>
            <a:headEnd type="oval"/>
            <a:tailEnd type="none"/>
          </a:ln>
          <a:effectLst/>
        </p:spPr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C8DBC5A3-4532-4069-954C-8E9FEF00A2FF}"/>
              </a:ext>
            </a:extLst>
          </p:cNvPr>
          <p:cNvSpPr txBox="1"/>
          <p:nvPr/>
        </p:nvSpPr>
        <p:spPr>
          <a:xfrm>
            <a:off x="6516387" y="817617"/>
            <a:ext cx="1467348" cy="1107996"/>
          </a:xfrm>
          <a:prstGeom prst="rect">
            <a:avLst/>
          </a:prstGeom>
          <a:noFill/>
          <a:effectLst>
            <a:glow rad="127000">
              <a:schemeClr val="bg1"/>
            </a:glow>
            <a:outerShdw blurRad="63500" sx="102000" sy="102000" algn="ctr" rotWithShape="0">
              <a:schemeClr val="bg1">
                <a:alpha val="40000"/>
              </a:schemeClr>
            </a:outerShdw>
          </a:effectLst>
        </p:spPr>
        <p:txBody>
          <a:bodyPr wrap="square">
            <a:spAutoFit/>
          </a:bodyPr>
          <a:lstStyle/>
          <a:p>
            <a:r>
              <a:rPr lang="en-US" sz="6600" b="1" i="1" dirty="0">
                <a:solidFill>
                  <a:srgbClr val="2F55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bertus Extra Bold" panose="020E0802040304020204" pitchFamily="34" charset="0"/>
                <a:ea typeface="Tahoma" panose="020B0604030504040204" pitchFamily="34" charset="0"/>
              </a:rPr>
              <a:t>65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FCEE002-B284-4C3B-9FEA-5FBA14046D7C}"/>
              </a:ext>
            </a:extLst>
          </p:cNvPr>
          <p:cNvSpPr txBox="1"/>
          <p:nvPr/>
        </p:nvSpPr>
        <p:spPr>
          <a:xfrm>
            <a:off x="7983563" y="932209"/>
            <a:ext cx="4112465" cy="793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การขับเคลื่อนการให้บริการ (</a:t>
            </a:r>
            <a:r>
              <a:rPr kumimoji="0" lang="en-US" altLang="ko-KR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e-Service)</a:t>
            </a:r>
            <a:br>
              <a:rPr kumimoji="0" lang="th-TH" altLang="ko-KR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</a:br>
            <a:r>
              <a:rPr kumimoji="0" lang="th-TH" altLang="ko-KR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ใน </a:t>
            </a:r>
            <a:r>
              <a:rPr kumimoji="0" lang="en-US" altLang="ko-KR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2 </a:t>
            </a:r>
            <a:r>
              <a:rPr kumimoji="0" lang="th-TH" altLang="ko-KR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ระดับ</a:t>
            </a:r>
            <a:endParaRPr kumimoji="0" lang="ko-KR" altLang="en-US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54533AD-67B9-4696-9B3A-BA374725D1D8}"/>
              </a:ext>
            </a:extLst>
          </p:cNvPr>
          <p:cNvSpPr txBox="1"/>
          <p:nvPr/>
        </p:nvSpPr>
        <p:spPr>
          <a:xfrm>
            <a:off x="7114760" y="1788768"/>
            <a:ext cx="46312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Performance Base</a:t>
            </a:r>
          </a:p>
        </p:txBody>
      </p:sp>
      <p:sp>
        <p:nvSpPr>
          <p:cNvPr id="47" name="Oval 16">
            <a:extLst>
              <a:ext uri="{FF2B5EF4-FFF2-40B4-BE49-F238E27FC236}">
                <a16:creationId xmlns:a16="http://schemas.microsoft.com/office/drawing/2014/main" id="{C5EA1B43-CA7D-445A-BD23-7283A638F86F}"/>
              </a:ext>
            </a:extLst>
          </p:cNvPr>
          <p:cNvSpPr/>
          <p:nvPr/>
        </p:nvSpPr>
        <p:spPr bwMode="gray">
          <a:xfrm>
            <a:off x="6431460" y="1999943"/>
            <a:ext cx="456628" cy="444405"/>
          </a:xfrm>
          <a:prstGeom prst="ellipse">
            <a:avLst/>
          </a:prstGeom>
          <a:solidFill>
            <a:srgbClr val="FF9900"/>
          </a:solidFill>
          <a:ln w="3810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>
              <a:spcAft>
                <a:spcPts val="300"/>
              </a:spcAft>
              <a:defRPr/>
            </a:pPr>
            <a:r>
              <a:rPr lang="en-US" sz="2400" b="1" kern="0" dirty="0">
                <a:solidFill>
                  <a:schemeClr val="bg1"/>
                </a:solidFill>
                <a:ea typeface="Tahoma" panose="020B0604030504040204" pitchFamily="34" charset="0"/>
              </a:rPr>
              <a:t>1</a:t>
            </a:r>
            <a:endParaRPr lang="en-US" sz="3600" b="1" kern="0" dirty="0">
              <a:solidFill>
                <a:schemeClr val="bg1"/>
              </a:solidFill>
              <a:ea typeface="Tahoma" panose="020B0604030504040204" pitchFamily="34" charset="0"/>
            </a:endParaRPr>
          </a:p>
        </p:txBody>
      </p:sp>
      <p:pic>
        <p:nvPicPr>
          <p:cNvPr id="48" name="Picture 2" descr="Digitization of business:8 advantages of the digital transformation">
            <a:extLst>
              <a:ext uri="{FF2B5EF4-FFF2-40B4-BE49-F238E27FC236}">
                <a16:creationId xmlns:a16="http://schemas.microsoft.com/office/drawing/2014/main" id="{C2E3B02A-9ED8-4089-B1F6-26EED5E0BC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1203" y="1390263"/>
            <a:ext cx="2058032" cy="1082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2911656C-8B6C-4793-A57C-2FCCF7F0C610}"/>
              </a:ext>
            </a:extLst>
          </p:cNvPr>
          <p:cNvSpPr txBox="1"/>
          <p:nvPr/>
        </p:nvSpPr>
        <p:spPr>
          <a:xfrm>
            <a:off x="7207847" y="2851557"/>
            <a:ext cx="49293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มติ ครม. </a:t>
            </a: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3</a:t>
            </a:r>
            <a:r>
              <a:rPr lang="th-TH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สิงหาคม </a:t>
            </a: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2564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8A623FC-1F4E-4D91-941E-6BBC5E09A6EA}"/>
              </a:ext>
            </a:extLst>
          </p:cNvPr>
          <p:cNvSpPr txBox="1"/>
          <p:nvPr/>
        </p:nvSpPr>
        <p:spPr>
          <a:xfrm>
            <a:off x="7114760" y="2389425"/>
            <a:ext cx="429420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-6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Impact" panose="020B0806030902050204" pitchFamily="34" charset="0"/>
                <a:ea typeface="Tahoma" panose="020B0604030504040204" pitchFamily="34" charset="0"/>
                <a:cs typeface="DB Helvethaica X 55 Regular" panose="02000506090000020004" pitchFamily="2" charset="-34"/>
              </a:rPr>
              <a:t>12 </a:t>
            </a:r>
            <a:r>
              <a:rPr kumimoji="0" lang="th-TH" sz="3600" b="0" i="0" u="none" strike="noStrike" kern="1200" cap="none" spc="-6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Impact" panose="020B0806030902050204" pitchFamily="34" charset="0"/>
                <a:ea typeface="Tahoma" panose="020B0604030504040204" pitchFamily="34" charset="0"/>
                <a:cs typeface="DB Helvethaica X 55 Regular" panose="02000506090000020004" pitchFamily="2" charset="-34"/>
              </a:rPr>
              <a:t>งานบริการ </a:t>
            </a:r>
            <a:r>
              <a:rPr kumimoji="0" lang="en-US" sz="3600" b="0" i="0" u="none" strike="noStrike" kern="1200" cap="none" spc="-6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Impact" panose="020B080603090205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Agenda </a:t>
            </a:r>
            <a:r>
              <a:rPr kumimoji="0" lang="th-TH" sz="3600" b="0" i="0" u="none" strike="noStrike" kern="1200" cap="none" spc="-6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Impact" panose="020B0806030902050204" pitchFamily="34" charset="0"/>
                <a:ea typeface="Tahoma" panose="020B0604030504040204" pitchFamily="34" charset="0"/>
                <a:cs typeface="DB Helvethaica X 55 Regular" panose="02000506090000020004" pitchFamily="2" charset="-34"/>
              </a:rPr>
              <a:t>สำคัญ</a:t>
            </a:r>
            <a:endParaRPr kumimoji="0" lang="en-US" sz="2800" b="0" i="0" u="none" strike="noStrike" kern="1200" cap="none" spc="-3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Impact" panose="020B080603090205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A14790A-6425-4730-9983-77042AEC3C48}"/>
              </a:ext>
            </a:extLst>
          </p:cNvPr>
          <p:cNvSpPr txBox="1"/>
          <p:nvPr/>
        </p:nvSpPr>
        <p:spPr>
          <a:xfrm>
            <a:off x="7280610" y="4395970"/>
            <a:ext cx="46312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Potential Base</a:t>
            </a:r>
          </a:p>
        </p:txBody>
      </p:sp>
      <p:sp>
        <p:nvSpPr>
          <p:cNvPr id="52" name="Oval 16">
            <a:extLst>
              <a:ext uri="{FF2B5EF4-FFF2-40B4-BE49-F238E27FC236}">
                <a16:creationId xmlns:a16="http://schemas.microsoft.com/office/drawing/2014/main" id="{7CBA4652-A1D0-49E8-BB14-B2A6358DE99E}"/>
              </a:ext>
            </a:extLst>
          </p:cNvPr>
          <p:cNvSpPr/>
          <p:nvPr/>
        </p:nvSpPr>
        <p:spPr bwMode="gray">
          <a:xfrm>
            <a:off x="6596983" y="4583202"/>
            <a:ext cx="456628" cy="444405"/>
          </a:xfrm>
          <a:prstGeom prst="ellipse">
            <a:avLst/>
          </a:prstGeom>
          <a:solidFill>
            <a:srgbClr val="FF9900"/>
          </a:solidFill>
          <a:ln w="3810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>
              <a:spcAft>
                <a:spcPts val="300"/>
              </a:spcAft>
              <a:defRPr/>
            </a:pPr>
            <a:r>
              <a:rPr lang="en-US" sz="2400" b="1" kern="0" dirty="0">
                <a:solidFill>
                  <a:schemeClr val="bg1"/>
                </a:solidFill>
                <a:ea typeface="Tahoma" panose="020B0604030504040204" pitchFamily="34" charset="0"/>
              </a:rPr>
              <a:t>2</a:t>
            </a:r>
            <a:endParaRPr lang="en-US" sz="3600" b="1" kern="0" dirty="0">
              <a:solidFill>
                <a:schemeClr val="bg1"/>
              </a:solidFill>
              <a:ea typeface="Tahoma" panose="020B060403050404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647A6AAF-A686-40AD-A877-1C13064065CC}"/>
              </a:ext>
            </a:extLst>
          </p:cNvPr>
          <p:cNvSpPr txBox="1"/>
          <p:nvPr/>
        </p:nvSpPr>
        <p:spPr>
          <a:xfrm>
            <a:off x="7280610" y="3414923"/>
            <a:ext cx="4174438" cy="10400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ts val="200"/>
              </a:spcBef>
            </a:pPr>
            <a:r>
              <a:rPr lang="th-TH" sz="2400" b="1" spc="40" dirty="0">
                <a:solidFill>
                  <a:srgbClr val="1F497D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  <a:sym typeface="Wingdings 2" panose="05020102010507070707" pitchFamily="18" charset="2"/>
              </a:rPr>
              <a:t></a:t>
            </a:r>
            <a:r>
              <a:rPr lang="en-US" sz="2400" b="1" spc="40" dirty="0">
                <a:solidFill>
                  <a:srgbClr val="1F497D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  <a:sym typeface="Wingdings 2" panose="05020102010507070707" pitchFamily="18" charset="2"/>
              </a:rPr>
              <a:t> </a:t>
            </a:r>
            <a:r>
              <a:rPr lang="th-TH" sz="2400" b="1" spc="40" dirty="0">
                <a:solidFill>
                  <a:srgbClr val="1F497D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แผนการปฏิรูปประเทศ</a:t>
            </a:r>
            <a:r>
              <a:rPr lang="en-US" sz="2400" b="1" spc="40" dirty="0">
                <a:solidFill>
                  <a:srgbClr val="1F497D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  <a:r>
              <a:rPr lang="th-TH" sz="2400" b="1" dirty="0">
                <a:solidFill>
                  <a:srgbClr val="1F497D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(ฉบับปรับปรุง)</a:t>
            </a:r>
          </a:p>
          <a:p>
            <a:pPr>
              <a:lnSpc>
                <a:spcPct val="80000"/>
              </a:lnSpc>
              <a:spcBef>
                <a:spcPts val="200"/>
              </a:spcBef>
            </a:pPr>
            <a:r>
              <a:rPr lang="th-TH" sz="2400" b="1" dirty="0">
                <a:solidFill>
                  <a:srgbClr val="1F497D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  <a:sym typeface="Wingdings 2" panose="05020102010507070707" pitchFamily="18" charset="2"/>
              </a:rPr>
              <a:t></a:t>
            </a:r>
            <a:r>
              <a:rPr lang="en-US" sz="2400" b="1" dirty="0">
                <a:solidFill>
                  <a:srgbClr val="1F497D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  <a:sym typeface="Wingdings 2" panose="05020102010507070707" pitchFamily="18" charset="2"/>
              </a:rPr>
              <a:t> </a:t>
            </a:r>
            <a:r>
              <a:rPr lang="th-TH" sz="2400" b="1" dirty="0">
                <a:solidFill>
                  <a:srgbClr val="1F497D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แผนพัฒนารัฐบาลดิจิทัล</a:t>
            </a:r>
            <a:r>
              <a:rPr lang="en-US" sz="2400" b="1" dirty="0">
                <a:solidFill>
                  <a:srgbClr val="1F497D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  <a:r>
              <a:rPr lang="th-TH" sz="2400" b="1" dirty="0">
                <a:solidFill>
                  <a:srgbClr val="1F497D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2563 – 2565</a:t>
            </a:r>
          </a:p>
          <a:p>
            <a:pPr>
              <a:lnSpc>
                <a:spcPct val="80000"/>
              </a:lnSpc>
              <a:spcBef>
                <a:spcPts val="200"/>
              </a:spcBef>
            </a:pPr>
            <a:r>
              <a:rPr lang="en-US" sz="2400" b="1" dirty="0">
                <a:solidFill>
                  <a:srgbClr val="1F497D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  <a:sym typeface="Wingdings 2" panose="05020102010507070707" pitchFamily="18" charset="2"/>
              </a:rPr>
              <a:t> </a:t>
            </a:r>
            <a:r>
              <a:rPr lang="en-US" sz="2400" b="1" dirty="0">
                <a:solidFill>
                  <a:srgbClr val="1F497D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Ease of Doing Business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54140957-C370-49B6-86DB-C8ECE2EDCD11}"/>
              </a:ext>
            </a:extLst>
          </p:cNvPr>
          <p:cNvSpPr txBox="1"/>
          <p:nvPr/>
        </p:nvSpPr>
        <p:spPr>
          <a:xfrm>
            <a:off x="7234598" y="4956718"/>
            <a:ext cx="492938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spc="-3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งานบริการรายส่วนราชการ </a:t>
            </a:r>
            <a:r>
              <a:rPr lang="en-US" sz="3200" b="1" spc="-3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:</a:t>
            </a:r>
            <a:r>
              <a:rPr lang="en-US" sz="3200" b="1" spc="-3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 </a:t>
            </a:r>
            <a:r>
              <a:rPr kumimoji="0" lang="th-TH" sz="2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งานบริการที่</a:t>
            </a:r>
            <a:b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</a:br>
            <a:r>
              <a:rPr kumimoji="0" lang="th-TH" sz="2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แต่ละส่วนราชการเลือกมาดำเนินการพัฒนา</a:t>
            </a:r>
            <a:b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</a:br>
            <a:r>
              <a:rPr kumimoji="0" lang="th-TH" sz="2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เป็นระบบบริการ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e-Service</a:t>
            </a:r>
            <a:endParaRPr 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6565225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99464A7-A18C-4453-8A78-E75A0B2A04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B9D31A9A-24B9-410D-AAB1-83171F88F9F6}" type="slidenum">
              <a:rPr lang="th-TH" smtClean="0">
                <a:solidFill>
                  <a:prstClr val="black"/>
                </a:solidFill>
              </a:rPr>
              <a:pPr>
                <a:defRPr/>
              </a:pPr>
              <a:t>29</a:t>
            </a:fld>
            <a:endParaRPr lang="th-TH">
              <a:solidFill>
                <a:prstClr val="black"/>
              </a:solidFill>
            </a:endParaRPr>
          </a:p>
        </p:txBody>
      </p:sp>
      <p:sp>
        <p:nvSpPr>
          <p:cNvPr id="3" name="Text Box 2">
            <a:extLst>
              <a:ext uri="{FF2B5EF4-FFF2-40B4-BE49-F238E27FC236}">
                <a16:creationId xmlns:a16="http://schemas.microsoft.com/office/drawing/2014/main" id="{F1D3BA7E-F1E8-4A53-A3A0-4246E9CAA1E3}"/>
              </a:ext>
            </a:extLst>
          </p:cNvPr>
          <p:cNvSpPr txBox="1">
            <a:spLocks noChangeArrowheads="1"/>
          </p:cNvSpPr>
          <p:nvPr/>
        </p:nvSpPr>
        <p:spPr bwMode="black">
          <a:xfrm>
            <a:off x="246513" y="-65256"/>
            <a:ext cx="1044665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1pPr>
            <a:lvl2pPr marL="742950" indent="-285750"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2pPr>
            <a:lvl3pPr marL="1143000" indent="-228600"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3pPr>
            <a:lvl4pPr marL="1600200" indent="-228600"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4pPr>
            <a:lvl5pPr marL="2057400" indent="-228600"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th-TH" sz="3600" dirty="0">
                <a:solidFill>
                  <a:srgbClr val="000096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การขับเคลื่อน </a:t>
            </a:r>
            <a:r>
              <a:rPr lang="en-US" sz="3600" dirty="0">
                <a:solidFill>
                  <a:srgbClr val="000096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e-Service </a:t>
            </a:r>
            <a:r>
              <a:rPr lang="th-TH" sz="3600" dirty="0">
                <a:solidFill>
                  <a:srgbClr val="000096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ปี</a:t>
            </a:r>
            <a:r>
              <a:rPr lang="en-US" sz="3600" dirty="0">
                <a:solidFill>
                  <a:srgbClr val="000096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3600" dirty="0">
                <a:solidFill>
                  <a:srgbClr val="000096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2565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967ABC6-6099-41AD-A5C0-EC5D4F9CEB80}"/>
              </a:ext>
            </a:extLst>
          </p:cNvPr>
          <p:cNvSpPr/>
          <p:nvPr/>
        </p:nvSpPr>
        <p:spPr>
          <a:xfrm>
            <a:off x="4484455" y="938999"/>
            <a:ext cx="3816424" cy="4167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th-TH" sz="2400" b="1" i="0" u="none" strike="noStrike" kern="0" cap="none" spc="-4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มติ ครม.</a:t>
            </a:r>
            <a:r>
              <a:rPr kumimoji="0" lang="en-US" altLang="th-TH" sz="2400" b="1" i="0" u="none" strike="noStrike" kern="0" cap="none" spc="-4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  <a:r>
              <a:rPr kumimoji="0" lang="th-TH" altLang="th-TH" sz="2400" b="1" i="0" u="none" strike="noStrike" kern="0" cap="none" spc="-4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3 ส.ค. 2564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E4FF7F2-6598-4265-B42B-20C6FAF04DED}"/>
              </a:ext>
            </a:extLst>
          </p:cNvPr>
          <p:cNvSpPr/>
          <p:nvPr/>
        </p:nvSpPr>
        <p:spPr>
          <a:xfrm>
            <a:off x="906474" y="4618000"/>
            <a:ext cx="11155680" cy="27432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43000">
                <a:srgbClr val="D3D3D3"/>
              </a:gs>
              <a:gs pos="83000">
                <a:srgbClr val="A6A6A6"/>
              </a:gs>
              <a:gs pos="100000">
                <a:srgbClr val="A6A6A6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5B8C341-3329-4D17-971C-8C9E71975BF9}"/>
              </a:ext>
            </a:extLst>
          </p:cNvPr>
          <p:cNvSpPr/>
          <p:nvPr/>
        </p:nvSpPr>
        <p:spPr>
          <a:xfrm>
            <a:off x="916984" y="2941581"/>
            <a:ext cx="11155680" cy="27432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43000">
                <a:srgbClr val="D3D3D3"/>
              </a:gs>
              <a:gs pos="83000">
                <a:srgbClr val="A6A6A6"/>
              </a:gs>
              <a:gs pos="100000">
                <a:srgbClr val="A6A6A6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66AC7E7-4BEE-4DAD-B0C1-841F665C563F}"/>
              </a:ext>
            </a:extLst>
          </p:cNvPr>
          <p:cNvSpPr/>
          <p:nvPr/>
        </p:nvSpPr>
        <p:spPr>
          <a:xfrm>
            <a:off x="942792" y="1446379"/>
            <a:ext cx="11155680" cy="27432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43000">
                <a:srgbClr val="D3D3D3"/>
              </a:gs>
              <a:gs pos="83000">
                <a:srgbClr val="A6A6A6"/>
              </a:gs>
              <a:gs pos="100000">
                <a:srgbClr val="A6A6A6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B26C856-BAB5-4DBA-BC61-7C9C0E6F08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" y="1303434"/>
            <a:ext cx="491587" cy="3989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F38E655-434D-4642-803D-E7F5B71806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22398" y="775752"/>
            <a:ext cx="669624" cy="631121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795E2A16-7CDB-4C81-9FC9-15067FFFF336}"/>
              </a:ext>
            </a:extLst>
          </p:cNvPr>
          <p:cNvGrpSpPr/>
          <p:nvPr/>
        </p:nvGrpSpPr>
        <p:grpSpPr>
          <a:xfrm>
            <a:off x="212365" y="1442492"/>
            <a:ext cx="1371600" cy="1371600"/>
            <a:chOff x="3442214" y="3080728"/>
            <a:chExt cx="1737360" cy="1737360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8487C8E-4136-462E-93B2-BB9E95804AC9}"/>
                </a:ext>
              </a:extLst>
            </p:cNvPr>
            <p:cNvSpPr/>
            <p:nvPr/>
          </p:nvSpPr>
          <p:spPr>
            <a:xfrm>
              <a:off x="3442214" y="3080728"/>
              <a:ext cx="1737360" cy="173736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FDA09A94-BC72-4516-B257-00035E8F1A54}"/>
                </a:ext>
              </a:extLst>
            </p:cNvPr>
            <p:cNvSpPr/>
            <p:nvPr/>
          </p:nvSpPr>
          <p:spPr>
            <a:xfrm>
              <a:off x="3533654" y="3172168"/>
              <a:ext cx="1554480" cy="155448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61000">
                  <a:schemeClr val="bg1">
                    <a:lumMod val="85000"/>
                  </a:schemeClr>
                </a:gs>
                <a:gs pos="83000">
                  <a:schemeClr val="bg1">
                    <a:lumMod val="75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3D2B5C91-442A-4C81-A0A9-9A0D7BDFEB67}"/>
                </a:ext>
              </a:extLst>
            </p:cNvPr>
            <p:cNvSpPr/>
            <p:nvPr/>
          </p:nvSpPr>
          <p:spPr>
            <a:xfrm>
              <a:off x="3592686" y="3204575"/>
              <a:ext cx="1463041" cy="1463041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C6D60F7-EB5B-4B91-AD04-C15C96B345BB}"/>
              </a:ext>
            </a:extLst>
          </p:cNvPr>
          <p:cNvGrpSpPr/>
          <p:nvPr/>
        </p:nvGrpSpPr>
        <p:grpSpPr>
          <a:xfrm>
            <a:off x="212365" y="2941581"/>
            <a:ext cx="1371600" cy="1371600"/>
            <a:chOff x="3442214" y="3080728"/>
            <a:chExt cx="1737360" cy="1737360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C1D07FB-72A0-424E-ACAC-F87AB4B11EDF}"/>
                </a:ext>
              </a:extLst>
            </p:cNvPr>
            <p:cNvSpPr/>
            <p:nvPr/>
          </p:nvSpPr>
          <p:spPr>
            <a:xfrm>
              <a:off x="3442214" y="3080728"/>
              <a:ext cx="1737360" cy="173736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6BAA9A7A-8A70-4A0E-B824-C46CF1E12090}"/>
                </a:ext>
              </a:extLst>
            </p:cNvPr>
            <p:cNvSpPr/>
            <p:nvPr/>
          </p:nvSpPr>
          <p:spPr>
            <a:xfrm>
              <a:off x="3533654" y="3172168"/>
              <a:ext cx="1554480" cy="155448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61000">
                  <a:schemeClr val="bg1">
                    <a:lumMod val="85000"/>
                  </a:schemeClr>
                </a:gs>
                <a:gs pos="83000">
                  <a:schemeClr val="bg1">
                    <a:lumMod val="75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F450DF2A-8A5B-4EAA-A129-FA3F6257141B}"/>
                </a:ext>
              </a:extLst>
            </p:cNvPr>
            <p:cNvSpPr/>
            <p:nvPr/>
          </p:nvSpPr>
          <p:spPr>
            <a:xfrm>
              <a:off x="3592686" y="3204575"/>
              <a:ext cx="1463041" cy="1463041"/>
            </a:xfrm>
            <a:prstGeom prst="ellipse">
              <a:avLst/>
            </a:prstGeom>
            <a:noFill/>
            <a:ln w="38100">
              <a:solidFill>
                <a:srgbClr val="0000FF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243EF29-0055-4037-BAB1-8B24254F9F15}"/>
              </a:ext>
            </a:extLst>
          </p:cNvPr>
          <p:cNvGrpSpPr/>
          <p:nvPr/>
        </p:nvGrpSpPr>
        <p:grpSpPr>
          <a:xfrm>
            <a:off x="212364" y="4614448"/>
            <a:ext cx="1371600" cy="1371600"/>
            <a:chOff x="3442214" y="3080728"/>
            <a:chExt cx="1737360" cy="1737360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C4E9CD7C-C46D-4777-B181-B2AF526AC19F}"/>
                </a:ext>
              </a:extLst>
            </p:cNvPr>
            <p:cNvSpPr/>
            <p:nvPr/>
          </p:nvSpPr>
          <p:spPr>
            <a:xfrm>
              <a:off x="3442214" y="3080728"/>
              <a:ext cx="1737360" cy="173736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EA18AFC1-BD6D-4EFC-A745-7F7D611833DB}"/>
                </a:ext>
              </a:extLst>
            </p:cNvPr>
            <p:cNvSpPr/>
            <p:nvPr/>
          </p:nvSpPr>
          <p:spPr>
            <a:xfrm>
              <a:off x="3533654" y="3172168"/>
              <a:ext cx="1554480" cy="155448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61000">
                  <a:schemeClr val="bg1">
                    <a:lumMod val="85000"/>
                  </a:schemeClr>
                </a:gs>
                <a:gs pos="83000">
                  <a:schemeClr val="bg1">
                    <a:lumMod val="75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5B5D97E1-FF7B-4A82-8315-D005F481B817}"/>
                </a:ext>
              </a:extLst>
            </p:cNvPr>
            <p:cNvSpPr/>
            <p:nvPr/>
          </p:nvSpPr>
          <p:spPr>
            <a:xfrm>
              <a:off x="3592686" y="3204575"/>
              <a:ext cx="1463041" cy="1463041"/>
            </a:xfrm>
            <a:prstGeom prst="ellipse">
              <a:avLst/>
            </a:prstGeom>
            <a:noFill/>
            <a:ln w="38100">
              <a:solidFill>
                <a:srgbClr val="00FF0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706986D8-C0D2-4DC6-985B-8084E3273A63}"/>
              </a:ext>
            </a:extLst>
          </p:cNvPr>
          <p:cNvSpPr txBox="1"/>
          <p:nvPr/>
        </p:nvSpPr>
        <p:spPr>
          <a:xfrm>
            <a:off x="571259" y="1518575"/>
            <a:ext cx="64691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-6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Impact" panose="020B0806030902050204" pitchFamily="34" charset="0"/>
                <a:ea typeface="DotumChe" panose="020B0609000101010101" pitchFamily="49" charset="-127"/>
                <a:cs typeface="Quark" panose="02000000000000000000" pitchFamily="50" charset="-34"/>
              </a:rPr>
              <a:t>1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Impact" panose="020B0806030902050204" pitchFamily="34" charset="0"/>
              <a:ea typeface="DotumChe" panose="020B0609000101010101" pitchFamily="49" charset="-127"/>
              <a:cs typeface="Quark" panose="02000000000000000000" pitchFamily="50" charset="-34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54C833A-D44C-41D2-9986-66BE7EFDB15D}"/>
              </a:ext>
            </a:extLst>
          </p:cNvPr>
          <p:cNvSpPr txBox="1"/>
          <p:nvPr/>
        </p:nvSpPr>
        <p:spPr>
          <a:xfrm>
            <a:off x="571259" y="3007117"/>
            <a:ext cx="64691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mpact" panose="020B0806030902050204" pitchFamily="34" charset="0"/>
                <a:ea typeface="DotumChe" panose="020B0609000101010101" pitchFamily="49" charset="-127"/>
                <a:cs typeface="Quark" panose="02000000000000000000" pitchFamily="50" charset="-34"/>
              </a:rPr>
              <a:t>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0073ECC-1915-4B33-9621-9DC7ED42A1B0}"/>
              </a:ext>
            </a:extLst>
          </p:cNvPr>
          <p:cNvSpPr txBox="1"/>
          <p:nvPr/>
        </p:nvSpPr>
        <p:spPr>
          <a:xfrm>
            <a:off x="581769" y="4655107"/>
            <a:ext cx="64691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mpact" panose="020B0806030902050204" pitchFamily="34" charset="0"/>
                <a:ea typeface="DotumChe" panose="020B0609000101010101" pitchFamily="49" charset="-127"/>
                <a:cs typeface="Quark" panose="02000000000000000000" pitchFamily="50" charset="-34"/>
              </a:rPr>
              <a:t>3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166D5BA-FD93-4DF3-9FEC-866CA1998DBF}"/>
              </a:ext>
            </a:extLst>
          </p:cNvPr>
          <p:cNvSpPr txBox="1"/>
          <p:nvPr/>
        </p:nvSpPr>
        <p:spPr>
          <a:xfrm>
            <a:off x="205467" y="1974440"/>
            <a:ext cx="138555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6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itchFamily="34" charset="0"/>
                <a:ea typeface="Tahoma" panose="020B0604030504040204" pitchFamily="34" charset="0"/>
                <a:cs typeface="Tahoma" pitchFamily="34" charset="0"/>
              </a:rPr>
              <a:t>Agenda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0" i="0" u="none" strike="noStrike" kern="1200" cap="none" spc="-6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itchFamily="34" charset="0"/>
                <a:ea typeface="Tahoma" panose="020B0604030504040204" pitchFamily="34" charset="0"/>
                <a:cs typeface="Tahoma" pitchFamily="34" charset="0"/>
              </a:rPr>
              <a:t>เร่งด่วน</a:t>
            </a:r>
            <a:endParaRPr kumimoji="0" lang="en-US" sz="1400" b="0" i="0" u="none" strike="noStrike" kern="1200" cap="none" spc="-3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ahoma" pitchFamily="34" charset="0"/>
              <a:ea typeface="Tahoma" panose="020B0604030504040204" pitchFamily="34" charset="0"/>
              <a:cs typeface="Tahoma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2611242-E94D-4220-96C9-52D818663D8A}"/>
              </a:ext>
            </a:extLst>
          </p:cNvPr>
          <p:cNvSpPr txBox="1"/>
          <p:nvPr/>
        </p:nvSpPr>
        <p:spPr>
          <a:xfrm>
            <a:off x="205117" y="3383789"/>
            <a:ext cx="1385559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6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itchFamily="34" charset="0"/>
                <a:ea typeface="Tahoma" panose="020B0604030504040204" pitchFamily="34" charset="0"/>
                <a:cs typeface="Tahoma" pitchFamily="34" charset="0"/>
              </a:rPr>
              <a:t>Agenda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0" i="0" u="none" strike="noStrike" kern="1200" cap="none" spc="-6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itchFamily="34" charset="0"/>
                <a:ea typeface="Tahoma" panose="020B0604030504040204" pitchFamily="34" charset="0"/>
                <a:cs typeface="Tahoma" pitchFamily="34" charset="0"/>
              </a:rPr>
              <a:t>โครงสร้าง</a:t>
            </a:r>
            <a:br>
              <a:rPr kumimoji="0" lang="th-TH" sz="1400" b="0" i="0" u="none" strike="noStrike" kern="1200" cap="none" spc="-6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itchFamily="34" charset="0"/>
                <a:ea typeface="Tahoma" panose="020B0604030504040204" pitchFamily="34" charset="0"/>
                <a:cs typeface="Tahoma" pitchFamily="34" charset="0"/>
              </a:rPr>
            </a:br>
            <a:r>
              <a:rPr kumimoji="0" lang="th-TH" sz="1400" b="0" i="0" u="none" strike="noStrike" kern="1200" cap="none" spc="-6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itchFamily="34" charset="0"/>
                <a:ea typeface="Tahoma" panose="020B0604030504040204" pitchFamily="34" charset="0"/>
                <a:cs typeface="Tahoma" pitchFamily="34" charset="0"/>
              </a:rPr>
              <a:t>พื้นฐาน</a:t>
            </a:r>
            <a:endParaRPr kumimoji="0" lang="en-US" sz="1100" b="0" i="0" u="none" strike="noStrike" kern="1200" cap="none" spc="-3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ahoma" pitchFamily="34" charset="0"/>
              <a:ea typeface="Tahoma" panose="020B0604030504040204" pitchFamily="34" charset="0"/>
              <a:cs typeface="Tahoma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327A49C-5C0F-49AA-80CE-1EB81EA384B0}"/>
              </a:ext>
            </a:extLst>
          </p:cNvPr>
          <p:cNvSpPr txBox="1"/>
          <p:nvPr/>
        </p:nvSpPr>
        <p:spPr>
          <a:xfrm>
            <a:off x="191344" y="5141161"/>
            <a:ext cx="138555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6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itchFamily="34" charset="0"/>
                <a:ea typeface="Tahoma" panose="020B0604030504040204" pitchFamily="34" charset="0"/>
                <a:cs typeface="Tahoma" pitchFamily="34" charset="0"/>
              </a:rPr>
              <a:t>Agenda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0" i="0" u="none" strike="noStrike" kern="1200" cap="none" spc="-3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itchFamily="34" charset="0"/>
                <a:ea typeface="Tahoma" panose="020B0604030504040204" pitchFamily="34" charset="0"/>
                <a:cs typeface="Tahoma" pitchFamily="34" charset="0"/>
              </a:rPr>
              <a:t>ระยะยาว</a:t>
            </a:r>
            <a:endParaRPr kumimoji="0" lang="en-US" sz="1400" b="0" i="0" u="none" strike="noStrike" kern="1200" cap="none" spc="-3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ahoma" pitchFamily="34" charset="0"/>
              <a:ea typeface="Tahoma" panose="020B0604030504040204" pitchFamily="34" charset="0"/>
              <a:cs typeface="Tahoma" pitchFamily="34" charset="0"/>
            </a:endParaRPr>
          </a:p>
        </p:txBody>
      </p:sp>
      <p:graphicFrame>
        <p:nvGraphicFramePr>
          <p:cNvPr id="28" name="Table 56">
            <a:extLst>
              <a:ext uri="{FF2B5EF4-FFF2-40B4-BE49-F238E27FC236}">
                <a16:creationId xmlns:a16="http://schemas.microsoft.com/office/drawing/2014/main" id="{B3B2A690-AC07-4316-A455-6714E4B1A4C6}"/>
              </a:ext>
            </a:extLst>
          </p:cNvPr>
          <p:cNvGraphicFramePr>
            <a:graphicFrameLocks noGrp="1"/>
          </p:cNvGraphicFramePr>
          <p:nvPr/>
        </p:nvGraphicFramePr>
        <p:xfrm>
          <a:off x="1751875" y="1740684"/>
          <a:ext cx="10361376" cy="1042416"/>
        </p:xfrm>
        <a:graphic>
          <a:graphicData uri="http://schemas.openxmlformats.org/drawingml/2006/table">
            <a:tbl>
              <a:tblPr firstRow="1" bandRow="1"/>
              <a:tblGrid>
                <a:gridCol w="6900668">
                  <a:extLst>
                    <a:ext uri="{9D8B030D-6E8A-4147-A177-3AD203B41FA5}">
                      <a16:colId xmlns:a16="http://schemas.microsoft.com/office/drawing/2014/main" val="414189362"/>
                    </a:ext>
                  </a:extLst>
                </a:gridCol>
                <a:gridCol w="3460708">
                  <a:extLst>
                    <a:ext uri="{9D8B030D-6E8A-4147-A177-3AD203B41FA5}">
                      <a16:colId xmlns:a16="http://schemas.microsoft.com/office/drawing/2014/main" val="1860802943"/>
                    </a:ext>
                  </a:extLst>
                </a:gridCol>
              </a:tblGrid>
              <a:tr h="347472">
                <a:tc>
                  <a:txBody>
                    <a:bodyPr/>
                    <a:lstStyle>
                      <a:lvl1pPr marL="0" algn="l" defTabSz="844083" rtl="0" eaLnBrk="1" latinLnBrk="0" hangingPunct="1">
                        <a:defRPr sz="25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22041" algn="l" defTabSz="844083" rtl="0" eaLnBrk="1" latinLnBrk="0" hangingPunct="1">
                        <a:defRPr sz="25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844083" algn="l" defTabSz="844083" rtl="0" eaLnBrk="1" latinLnBrk="0" hangingPunct="1">
                        <a:defRPr sz="25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266124" algn="l" defTabSz="844083" rtl="0" eaLnBrk="1" latinLnBrk="0" hangingPunct="1">
                        <a:defRPr sz="25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688165" algn="l" defTabSz="844083" rtl="0" eaLnBrk="1" latinLnBrk="0" hangingPunct="1">
                        <a:defRPr sz="25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110207" algn="l" defTabSz="844083" rtl="0" eaLnBrk="1" latinLnBrk="0" hangingPunct="1">
                        <a:defRPr sz="25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532248" algn="l" defTabSz="844083" rtl="0" eaLnBrk="1" latinLnBrk="0" hangingPunct="1">
                        <a:defRPr sz="25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954289" algn="l" defTabSz="844083" rtl="0" eaLnBrk="1" latinLnBrk="0" hangingPunct="1">
                        <a:defRPr sz="25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376331" algn="l" defTabSz="844083" rtl="0" eaLnBrk="1" latinLnBrk="0" hangingPunct="1">
                        <a:defRPr sz="25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6858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400" b="1" kern="1200" spc="0" baseline="0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1. </a:t>
                      </a:r>
                      <a:r>
                        <a:rPr lang="th-TH" sz="1400" b="1" kern="1200" spc="0" baseline="0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ระบบการอำนวยความสะดวกให้แก่ผู้เดินทาง (</a:t>
                      </a:r>
                      <a:r>
                        <a:rPr lang="en-US" sz="1400" b="1" kern="1200" spc="0" baseline="0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Ease of traveling)</a:t>
                      </a:r>
                    </a:p>
                  </a:txBody>
                  <a:tcPr marL="45720" marR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44083" rtl="0" eaLnBrk="1" latinLnBrk="0" hangingPunct="1">
                        <a:defRPr sz="25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22041" algn="l" defTabSz="844083" rtl="0" eaLnBrk="1" latinLnBrk="0" hangingPunct="1">
                        <a:defRPr sz="25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844083" algn="l" defTabSz="844083" rtl="0" eaLnBrk="1" latinLnBrk="0" hangingPunct="1">
                        <a:defRPr sz="25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266124" algn="l" defTabSz="844083" rtl="0" eaLnBrk="1" latinLnBrk="0" hangingPunct="1">
                        <a:defRPr sz="25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688165" algn="l" defTabSz="844083" rtl="0" eaLnBrk="1" latinLnBrk="0" hangingPunct="1">
                        <a:defRPr sz="25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110207" algn="l" defTabSz="844083" rtl="0" eaLnBrk="1" latinLnBrk="0" hangingPunct="1">
                        <a:defRPr sz="25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532248" algn="l" defTabSz="844083" rtl="0" eaLnBrk="1" latinLnBrk="0" hangingPunct="1">
                        <a:defRPr sz="25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954289" algn="l" defTabSz="844083" rtl="0" eaLnBrk="1" latinLnBrk="0" hangingPunct="1">
                        <a:defRPr sz="25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376331" algn="l" defTabSz="844083" rtl="0" eaLnBrk="1" latinLnBrk="0" hangingPunct="1">
                        <a:defRPr sz="25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6858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0" spc="-50" baseline="0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สำนักงานปลัดกระทรวงการท่องเที่ยวฯ</a:t>
                      </a:r>
                      <a:endParaRPr lang="en-US" sz="1400" b="0" spc="-50" baseline="0" dirty="0">
                        <a:solidFill>
                          <a:srgbClr val="00206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52725554"/>
                  </a:ext>
                </a:extLst>
              </a:tr>
              <a:tr h="347472">
                <a:tc>
                  <a:txBody>
                    <a:bodyPr/>
                    <a:lstStyle>
                      <a:lvl1pPr marL="0" algn="l" defTabSz="844083" rtl="0" eaLnBrk="1" latinLnBrk="0" hangingPunct="1">
                        <a:defRPr sz="25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22041" algn="l" defTabSz="844083" rtl="0" eaLnBrk="1" latinLnBrk="0" hangingPunct="1">
                        <a:defRPr sz="25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844083" algn="l" defTabSz="844083" rtl="0" eaLnBrk="1" latinLnBrk="0" hangingPunct="1">
                        <a:defRPr sz="25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266124" algn="l" defTabSz="844083" rtl="0" eaLnBrk="1" latinLnBrk="0" hangingPunct="1">
                        <a:defRPr sz="25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688165" algn="l" defTabSz="844083" rtl="0" eaLnBrk="1" latinLnBrk="0" hangingPunct="1">
                        <a:defRPr sz="25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110207" algn="l" defTabSz="844083" rtl="0" eaLnBrk="1" latinLnBrk="0" hangingPunct="1">
                        <a:defRPr sz="25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532248" algn="l" defTabSz="844083" rtl="0" eaLnBrk="1" latinLnBrk="0" hangingPunct="1">
                        <a:defRPr sz="25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954289" algn="l" defTabSz="844083" rtl="0" eaLnBrk="1" latinLnBrk="0" hangingPunct="1">
                        <a:defRPr sz="25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376331" algn="l" defTabSz="844083" rtl="0" eaLnBrk="1" latinLnBrk="0" hangingPunct="1">
                        <a:defRPr sz="25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6858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400" b="1" kern="1200" spc="0" baseline="0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2. </a:t>
                      </a:r>
                      <a:r>
                        <a:rPr lang="th-TH" sz="1400" b="1" kern="1200" spc="0" baseline="0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ระบบการออกบัตรสุขภาพอิเล็กทรอนิกส์</a:t>
                      </a:r>
                      <a:endParaRPr lang="en-US" sz="1400" b="1" kern="1200" spc="0" baseline="0" dirty="0">
                        <a:solidFill>
                          <a:srgbClr val="00206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44083" rtl="0" eaLnBrk="1" latinLnBrk="0" hangingPunct="1">
                        <a:defRPr sz="25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22041" algn="l" defTabSz="844083" rtl="0" eaLnBrk="1" latinLnBrk="0" hangingPunct="1">
                        <a:defRPr sz="25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844083" algn="l" defTabSz="844083" rtl="0" eaLnBrk="1" latinLnBrk="0" hangingPunct="1">
                        <a:defRPr sz="25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266124" algn="l" defTabSz="844083" rtl="0" eaLnBrk="1" latinLnBrk="0" hangingPunct="1">
                        <a:defRPr sz="25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688165" algn="l" defTabSz="844083" rtl="0" eaLnBrk="1" latinLnBrk="0" hangingPunct="1">
                        <a:defRPr sz="25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110207" algn="l" defTabSz="844083" rtl="0" eaLnBrk="1" latinLnBrk="0" hangingPunct="1">
                        <a:defRPr sz="25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532248" algn="l" defTabSz="844083" rtl="0" eaLnBrk="1" latinLnBrk="0" hangingPunct="1">
                        <a:defRPr sz="25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954289" algn="l" defTabSz="844083" rtl="0" eaLnBrk="1" latinLnBrk="0" hangingPunct="1">
                        <a:defRPr sz="25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376331" algn="l" defTabSz="844083" rtl="0" eaLnBrk="1" latinLnBrk="0" hangingPunct="1">
                        <a:defRPr sz="25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6858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0" spc="-50" baseline="0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กรมควบคุมโรค</a:t>
                      </a:r>
                      <a:endParaRPr lang="en-US" sz="1400" b="0" spc="-50" baseline="0" dirty="0">
                        <a:solidFill>
                          <a:srgbClr val="00206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06176991"/>
                  </a:ext>
                </a:extLst>
              </a:tr>
              <a:tr h="347472">
                <a:tc>
                  <a:txBody>
                    <a:bodyPr/>
                    <a:lstStyle>
                      <a:lvl1pPr marL="0" algn="l" defTabSz="844083" rtl="0" eaLnBrk="1" latinLnBrk="0" hangingPunct="1">
                        <a:defRPr sz="25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22041" algn="l" defTabSz="844083" rtl="0" eaLnBrk="1" latinLnBrk="0" hangingPunct="1">
                        <a:defRPr sz="25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844083" algn="l" defTabSz="844083" rtl="0" eaLnBrk="1" latinLnBrk="0" hangingPunct="1">
                        <a:defRPr sz="25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266124" algn="l" defTabSz="844083" rtl="0" eaLnBrk="1" latinLnBrk="0" hangingPunct="1">
                        <a:defRPr sz="25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688165" algn="l" defTabSz="844083" rtl="0" eaLnBrk="1" latinLnBrk="0" hangingPunct="1">
                        <a:defRPr sz="25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110207" algn="l" defTabSz="844083" rtl="0" eaLnBrk="1" latinLnBrk="0" hangingPunct="1">
                        <a:defRPr sz="25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532248" algn="l" defTabSz="844083" rtl="0" eaLnBrk="1" latinLnBrk="0" hangingPunct="1">
                        <a:defRPr sz="25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954289" algn="l" defTabSz="844083" rtl="0" eaLnBrk="1" latinLnBrk="0" hangingPunct="1">
                        <a:defRPr sz="25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376331" algn="l" defTabSz="844083" rtl="0" eaLnBrk="1" latinLnBrk="0" hangingPunct="1">
                        <a:defRPr sz="25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6858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400" b="1" kern="1200" spc="0" baseline="0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3. </a:t>
                      </a:r>
                      <a:r>
                        <a:rPr lang="th-TH" sz="1400" b="1" kern="1200" spc="0" baseline="0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ระบบช่วยเหลือผู้ว่างงานให้กลับเข้าสู่ตลาดแรงงาน</a:t>
                      </a:r>
                      <a:endParaRPr lang="en-US" sz="1400" b="1" kern="1200" spc="0" baseline="0" dirty="0">
                        <a:solidFill>
                          <a:srgbClr val="00206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44083" rtl="0" eaLnBrk="1" latinLnBrk="0" hangingPunct="1">
                        <a:defRPr sz="25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22041" algn="l" defTabSz="844083" rtl="0" eaLnBrk="1" latinLnBrk="0" hangingPunct="1">
                        <a:defRPr sz="25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844083" algn="l" defTabSz="844083" rtl="0" eaLnBrk="1" latinLnBrk="0" hangingPunct="1">
                        <a:defRPr sz="25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266124" algn="l" defTabSz="844083" rtl="0" eaLnBrk="1" latinLnBrk="0" hangingPunct="1">
                        <a:defRPr sz="25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688165" algn="l" defTabSz="844083" rtl="0" eaLnBrk="1" latinLnBrk="0" hangingPunct="1">
                        <a:defRPr sz="25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110207" algn="l" defTabSz="844083" rtl="0" eaLnBrk="1" latinLnBrk="0" hangingPunct="1">
                        <a:defRPr sz="25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532248" algn="l" defTabSz="844083" rtl="0" eaLnBrk="1" latinLnBrk="0" hangingPunct="1">
                        <a:defRPr sz="25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954289" algn="l" defTabSz="844083" rtl="0" eaLnBrk="1" latinLnBrk="0" hangingPunct="1">
                        <a:defRPr sz="25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376331" algn="l" defTabSz="844083" rtl="0" eaLnBrk="1" latinLnBrk="0" hangingPunct="1">
                        <a:defRPr sz="25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6858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0" spc="-50" baseline="0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กรมการจัดหางาน</a:t>
                      </a:r>
                      <a:endParaRPr lang="en-US" sz="1400" b="0" spc="-50" baseline="0" dirty="0">
                        <a:solidFill>
                          <a:srgbClr val="00206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07495102"/>
                  </a:ext>
                </a:extLst>
              </a:tr>
            </a:tbl>
          </a:graphicData>
        </a:graphic>
      </p:graphicFrame>
      <p:sp>
        <p:nvSpPr>
          <p:cNvPr id="29" name="TextBox 28">
            <a:extLst>
              <a:ext uri="{FF2B5EF4-FFF2-40B4-BE49-F238E27FC236}">
                <a16:creationId xmlns:a16="http://schemas.microsoft.com/office/drawing/2014/main" id="{3318F444-8349-4808-BECD-12147E70FAB5}"/>
              </a:ext>
            </a:extLst>
          </p:cNvPr>
          <p:cNvSpPr txBox="1"/>
          <p:nvPr/>
        </p:nvSpPr>
        <p:spPr>
          <a:xfrm>
            <a:off x="7563005" y="817586"/>
            <a:ext cx="429420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0" i="0" u="none" strike="noStrike" kern="1200" cap="none" spc="-6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Impact" panose="020B0806030902050204" pitchFamily="34" charset="0"/>
                <a:ea typeface="Tahoma" panose="020B0604030504040204" pitchFamily="34" charset="0"/>
                <a:cs typeface="DB Helvethaica X 55 Regular" panose="02000506090000020004" pitchFamily="2" charset="-34"/>
              </a:rPr>
              <a:t>งานบริการ </a:t>
            </a:r>
            <a:r>
              <a:rPr kumimoji="0" lang="en-US" sz="3600" b="0" i="0" u="none" strike="noStrike" kern="1200" cap="none" spc="-6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Impact" panose="020B080603090205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Agenda </a:t>
            </a:r>
            <a:r>
              <a:rPr kumimoji="0" lang="th-TH" sz="3600" b="0" i="0" u="none" strike="noStrike" kern="1200" cap="none" spc="-6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Impact" panose="020B0806030902050204" pitchFamily="34" charset="0"/>
                <a:ea typeface="Tahoma" panose="020B0604030504040204" pitchFamily="34" charset="0"/>
                <a:cs typeface="DB Helvethaica X 55 Regular" panose="02000506090000020004" pitchFamily="2" charset="-34"/>
              </a:rPr>
              <a:t>สำคัญ</a:t>
            </a:r>
            <a:endParaRPr kumimoji="0" lang="en-US" sz="2800" b="0" i="0" u="none" strike="noStrike" kern="1200" cap="none" spc="-3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Impact" panose="020B080603090205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30" name="Table 56">
            <a:extLst>
              <a:ext uri="{FF2B5EF4-FFF2-40B4-BE49-F238E27FC236}">
                <a16:creationId xmlns:a16="http://schemas.microsoft.com/office/drawing/2014/main" id="{4B9F8CE5-3A22-4D46-9D4B-37C393557831}"/>
              </a:ext>
            </a:extLst>
          </p:cNvPr>
          <p:cNvGraphicFramePr>
            <a:graphicFrameLocks noGrp="1"/>
          </p:cNvGraphicFramePr>
          <p:nvPr/>
        </p:nvGraphicFramePr>
        <p:xfrm>
          <a:off x="1751875" y="3241976"/>
          <a:ext cx="10328388" cy="1280160"/>
        </p:xfrm>
        <a:graphic>
          <a:graphicData uri="http://schemas.openxmlformats.org/drawingml/2006/table">
            <a:tbl>
              <a:tblPr firstRow="1" bandRow="1"/>
              <a:tblGrid>
                <a:gridCol w="6838553">
                  <a:extLst>
                    <a:ext uri="{9D8B030D-6E8A-4147-A177-3AD203B41FA5}">
                      <a16:colId xmlns:a16="http://schemas.microsoft.com/office/drawing/2014/main" val="414189362"/>
                    </a:ext>
                  </a:extLst>
                </a:gridCol>
                <a:gridCol w="3489835">
                  <a:extLst>
                    <a:ext uri="{9D8B030D-6E8A-4147-A177-3AD203B41FA5}">
                      <a16:colId xmlns:a16="http://schemas.microsoft.com/office/drawing/2014/main" val="1860802943"/>
                    </a:ext>
                  </a:extLst>
                </a:gridCol>
              </a:tblGrid>
              <a:tr h="320040">
                <a:tc>
                  <a:txBody>
                    <a:bodyPr/>
                    <a:lstStyle>
                      <a:lvl1pPr marL="0" algn="l" defTabSz="844083" rtl="0" eaLnBrk="1" latinLnBrk="0" hangingPunct="1">
                        <a:defRPr sz="2585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22041" algn="l" defTabSz="844083" rtl="0" eaLnBrk="1" latinLnBrk="0" hangingPunct="1">
                        <a:defRPr sz="2585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844083" algn="l" defTabSz="844083" rtl="0" eaLnBrk="1" latinLnBrk="0" hangingPunct="1">
                        <a:defRPr sz="2585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266124" algn="l" defTabSz="844083" rtl="0" eaLnBrk="1" latinLnBrk="0" hangingPunct="1">
                        <a:defRPr sz="2585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688165" algn="l" defTabSz="844083" rtl="0" eaLnBrk="1" latinLnBrk="0" hangingPunct="1">
                        <a:defRPr sz="2585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110207" algn="l" defTabSz="844083" rtl="0" eaLnBrk="1" latinLnBrk="0" hangingPunct="1">
                        <a:defRPr sz="2585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532248" algn="l" defTabSz="844083" rtl="0" eaLnBrk="1" latinLnBrk="0" hangingPunct="1">
                        <a:defRPr sz="2585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2954289" algn="l" defTabSz="844083" rtl="0" eaLnBrk="1" latinLnBrk="0" hangingPunct="1">
                        <a:defRPr sz="2585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376331" algn="l" defTabSz="844083" rtl="0" eaLnBrk="1" latinLnBrk="0" hangingPunct="1">
                        <a:defRPr sz="2585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indent="0">
                        <a:lnSpc>
                          <a:spcPts val="2000"/>
                        </a:lnSpc>
                        <a:buNone/>
                      </a:pPr>
                      <a:r>
                        <a:rPr lang="en-US" sz="1400" b="1" spc="0" baseline="0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1. </a:t>
                      </a:r>
                      <a:r>
                        <a:rPr lang="th-TH" sz="1400" b="1" spc="0" baseline="0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ระบบการพิสูจน์และยืนยันตัวตนทางดิจิทัล (</a:t>
                      </a:r>
                      <a:r>
                        <a:rPr lang="en-US" sz="1400" b="1" spc="0" baseline="0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DOPA-Digital ID)</a:t>
                      </a:r>
                    </a:p>
                  </a:txBody>
                  <a:tcPr marL="45720" marR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44083" rtl="0" eaLnBrk="1" latinLnBrk="0" hangingPunct="1">
                        <a:defRPr sz="2585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22041" algn="l" defTabSz="844083" rtl="0" eaLnBrk="1" latinLnBrk="0" hangingPunct="1">
                        <a:defRPr sz="2585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844083" algn="l" defTabSz="844083" rtl="0" eaLnBrk="1" latinLnBrk="0" hangingPunct="1">
                        <a:defRPr sz="2585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266124" algn="l" defTabSz="844083" rtl="0" eaLnBrk="1" latinLnBrk="0" hangingPunct="1">
                        <a:defRPr sz="2585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688165" algn="l" defTabSz="844083" rtl="0" eaLnBrk="1" latinLnBrk="0" hangingPunct="1">
                        <a:defRPr sz="2585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110207" algn="l" defTabSz="844083" rtl="0" eaLnBrk="1" latinLnBrk="0" hangingPunct="1">
                        <a:defRPr sz="2585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532248" algn="l" defTabSz="844083" rtl="0" eaLnBrk="1" latinLnBrk="0" hangingPunct="1">
                        <a:defRPr sz="2585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2954289" algn="l" defTabSz="844083" rtl="0" eaLnBrk="1" latinLnBrk="0" hangingPunct="1">
                        <a:defRPr sz="2585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376331" algn="l" defTabSz="844083" rtl="0" eaLnBrk="1" latinLnBrk="0" hangingPunct="1">
                        <a:defRPr sz="2585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6858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0" spc="-50" baseline="0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กรมการปกครอง</a:t>
                      </a:r>
                      <a:endParaRPr lang="en-US" sz="1400" b="0" spc="-50" baseline="0" dirty="0">
                        <a:solidFill>
                          <a:srgbClr val="00206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52725554"/>
                  </a:ext>
                </a:extLst>
              </a:tr>
              <a:tr h="320040">
                <a:tc>
                  <a:txBody>
                    <a:bodyPr/>
                    <a:lstStyle>
                      <a:lvl1pPr marL="0" algn="l" defTabSz="844083" rtl="0" eaLnBrk="1" latinLnBrk="0" hangingPunct="1">
                        <a:defRPr sz="25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22041" algn="l" defTabSz="844083" rtl="0" eaLnBrk="1" latinLnBrk="0" hangingPunct="1">
                        <a:defRPr sz="25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844083" algn="l" defTabSz="844083" rtl="0" eaLnBrk="1" latinLnBrk="0" hangingPunct="1">
                        <a:defRPr sz="25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266124" algn="l" defTabSz="844083" rtl="0" eaLnBrk="1" latinLnBrk="0" hangingPunct="1">
                        <a:defRPr sz="25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688165" algn="l" defTabSz="844083" rtl="0" eaLnBrk="1" latinLnBrk="0" hangingPunct="1">
                        <a:defRPr sz="25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110207" algn="l" defTabSz="844083" rtl="0" eaLnBrk="1" latinLnBrk="0" hangingPunct="1">
                        <a:defRPr sz="25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532248" algn="l" defTabSz="844083" rtl="0" eaLnBrk="1" latinLnBrk="0" hangingPunct="1">
                        <a:defRPr sz="25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954289" algn="l" defTabSz="844083" rtl="0" eaLnBrk="1" latinLnBrk="0" hangingPunct="1">
                        <a:defRPr sz="25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376331" algn="l" defTabSz="844083" rtl="0" eaLnBrk="1" latinLnBrk="0" hangingPunct="1">
                        <a:defRPr sz="25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6858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400" b="1" kern="1200" spc="0" baseline="0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2. </a:t>
                      </a:r>
                      <a:r>
                        <a:rPr lang="th-TH" sz="1400" b="1" kern="1200" spc="0" baseline="0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หนึ่งรหัส หนึ่งผู้ประกอบการ (</a:t>
                      </a:r>
                      <a:r>
                        <a:rPr lang="en-US" sz="1400" b="1" kern="1200" spc="0" baseline="0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One Identification : ID One SMEs)</a:t>
                      </a:r>
                    </a:p>
                  </a:txBody>
                  <a:tcPr marL="45720" marR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44083" rtl="0" eaLnBrk="1" latinLnBrk="0" hangingPunct="1">
                        <a:defRPr sz="25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22041" algn="l" defTabSz="844083" rtl="0" eaLnBrk="1" latinLnBrk="0" hangingPunct="1">
                        <a:defRPr sz="25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844083" algn="l" defTabSz="844083" rtl="0" eaLnBrk="1" latinLnBrk="0" hangingPunct="1">
                        <a:defRPr sz="25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266124" algn="l" defTabSz="844083" rtl="0" eaLnBrk="1" latinLnBrk="0" hangingPunct="1">
                        <a:defRPr sz="25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688165" algn="l" defTabSz="844083" rtl="0" eaLnBrk="1" latinLnBrk="0" hangingPunct="1">
                        <a:defRPr sz="25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110207" algn="l" defTabSz="844083" rtl="0" eaLnBrk="1" latinLnBrk="0" hangingPunct="1">
                        <a:defRPr sz="25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532248" algn="l" defTabSz="844083" rtl="0" eaLnBrk="1" latinLnBrk="0" hangingPunct="1">
                        <a:defRPr sz="25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954289" algn="l" defTabSz="844083" rtl="0" eaLnBrk="1" latinLnBrk="0" hangingPunct="1">
                        <a:defRPr sz="25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376331" algn="l" defTabSz="844083" rtl="0" eaLnBrk="1" latinLnBrk="0" hangingPunct="1">
                        <a:defRPr sz="25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6858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0" spc="-80" baseline="0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สำนักงานส่งเสริมวิสาหกิจขนาดกลางและขนาดย่อม</a:t>
                      </a:r>
                      <a:endParaRPr lang="en-US" sz="1400" b="0" spc="-80" baseline="0" dirty="0">
                        <a:solidFill>
                          <a:srgbClr val="00206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05705387"/>
                  </a:ext>
                </a:extLst>
              </a:tr>
              <a:tr h="320040">
                <a:tc>
                  <a:txBody>
                    <a:bodyPr/>
                    <a:lstStyle>
                      <a:lvl1pPr marL="0" algn="l" defTabSz="844083" rtl="0" eaLnBrk="1" latinLnBrk="0" hangingPunct="1">
                        <a:defRPr sz="25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22041" algn="l" defTabSz="844083" rtl="0" eaLnBrk="1" latinLnBrk="0" hangingPunct="1">
                        <a:defRPr sz="25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844083" algn="l" defTabSz="844083" rtl="0" eaLnBrk="1" latinLnBrk="0" hangingPunct="1">
                        <a:defRPr sz="25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266124" algn="l" defTabSz="844083" rtl="0" eaLnBrk="1" latinLnBrk="0" hangingPunct="1">
                        <a:defRPr sz="25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688165" algn="l" defTabSz="844083" rtl="0" eaLnBrk="1" latinLnBrk="0" hangingPunct="1">
                        <a:defRPr sz="25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110207" algn="l" defTabSz="844083" rtl="0" eaLnBrk="1" latinLnBrk="0" hangingPunct="1">
                        <a:defRPr sz="25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532248" algn="l" defTabSz="844083" rtl="0" eaLnBrk="1" latinLnBrk="0" hangingPunct="1">
                        <a:defRPr sz="25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954289" algn="l" defTabSz="844083" rtl="0" eaLnBrk="1" latinLnBrk="0" hangingPunct="1">
                        <a:defRPr sz="25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376331" algn="l" defTabSz="844083" rtl="0" eaLnBrk="1" latinLnBrk="0" hangingPunct="1">
                        <a:defRPr sz="25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228600" marR="0" lvl="0" indent="-228600" algn="l" defTabSz="6858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400" b="1" kern="1200" spc="0" baseline="0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3. </a:t>
                      </a:r>
                      <a:r>
                        <a:rPr lang="th-TH" sz="1400" b="1" kern="1200" spc="-50" baseline="0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ระบบการแจ้งเตือนสิทธิ์และช่วยเหลือในการรับสวัสดิการของประชาชนตลอดช่วงชีวิต</a:t>
                      </a:r>
                      <a:endParaRPr lang="en-US" sz="1400" b="1" kern="1200" spc="-50" baseline="0" dirty="0">
                        <a:solidFill>
                          <a:srgbClr val="00206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44083" rtl="0" eaLnBrk="1" latinLnBrk="0" hangingPunct="1">
                        <a:defRPr sz="25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22041" algn="l" defTabSz="844083" rtl="0" eaLnBrk="1" latinLnBrk="0" hangingPunct="1">
                        <a:defRPr sz="25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844083" algn="l" defTabSz="844083" rtl="0" eaLnBrk="1" latinLnBrk="0" hangingPunct="1">
                        <a:defRPr sz="25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266124" algn="l" defTabSz="844083" rtl="0" eaLnBrk="1" latinLnBrk="0" hangingPunct="1">
                        <a:defRPr sz="25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688165" algn="l" defTabSz="844083" rtl="0" eaLnBrk="1" latinLnBrk="0" hangingPunct="1">
                        <a:defRPr sz="25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110207" algn="l" defTabSz="844083" rtl="0" eaLnBrk="1" latinLnBrk="0" hangingPunct="1">
                        <a:defRPr sz="25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532248" algn="l" defTabSz="844083" rtl="0" eaLnBrk="1" latinLnBrk="0" hangingPunct="1">
                        <a:defRPr sz="25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954289" algn="l" defTabSz="844083" rtl="0" eaLnBrk="1" latinLnBrk="0" hangingPunct="1">
                        <a:defRPr sz="25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376331" algn="l" defTabSz="844083" rtl="0" eaLnBrk="1" latinLnBrk="0" hangingPunct="1">
                        <a:defRPr sz="25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6858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0" spc="-50" baseline="0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สำนักงานปลัดกระทรวง</a:t>
                      </a:r>
                      <a:r>
                        <a:rPr lang="th-TH" sz="1400" b="0" spc="-70" baseline="0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การพัฒนาสังคมฯ</a:t>
                      </a:r>
                      <a:endParaRPr lang="en-US" sz="1400" b="0" spc="-70" baseline="0" dirty="0">
                        <a:solidFill>
                          <a:srgbClr val="00206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06176991"/>
                  </a:ext>
                </a:extLst>
              </a:tr>
              <a:tr h="320040">
                <a:tc>
                  <a:txBody>
                    <a:bodyPr/>
                    <a:lstStyle>
                      <a:lvl1pPr marL="0" algn="l" defTabSz="844083" rtl="0" eaLnBrk="1" latinLnBrk="0" hangingPunct="1">
                        <a:defRPr sz="25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22041" algn="l" defTabSz="844083" rtl="0" eaLnBrk="1" latinLnBrk="0" hangingPunct="1">
                        <a:defRPr sz="25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844083" algn="l" defTabSz="844083" rtl="0" eaLnBrk="1" latinLnBrk="0" hangingPunct="1">
                        <a:defRPr sz="25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266124" algn="l" defTabSz="844083" rtl="0" eaLnBrk="1" latinLnBrk="0" hangingPunct="1">
                        <a:defRPr sz="25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688165" algn="l" defTabSz="844083" rtl="0" eaLnBrk="1" latinLnBrk="0" hangingPunct="1">
                        <a:defRPr sz="25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110207" algn="l" defTabSz="844083" rtl="0" eaLnBrk="1" latinLnBrk="0" hangingPunct="1">
                        <a:defRPr sz="25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532248" algn="l" defTabSz="844083" rtl="0" eaLnBrk="1" latinLnBrk="0" hangingPunct="1">
                        <a:defRPr sz="25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954289" algn="l" defTabSz="844083" rtl="0" eaLnBrk="1" latinLnBrk="0" hangingPunct="1">
                        <a:defRPr sz="25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376331" algn="l" defTabSz="844083" rtl="0" eaLnBrk="1" latinLnBrk="0" hangingPunct="1">
                        <a:defRPr sz="25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6858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400" b="1" kern="1200" spc="0" baseline="0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4. </a:t>
                      </a:r>
                      <a:r>
                        <a:rPr lang="th-TH" sz="1400" b="1" kern="1200" spc="0" baseline="0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ศูนย์การร้องเรียนแบบเบ็ดเสร็จ</a:t>
                      </a:r>
                      <a:endParaRPr lang="en-US" sz="1400" b="1" kern="1200" spc="0" baseline="0" dirty="0">
                        <a:solidFill>
                          <a:srgbClr val="00206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44083" rtl="0" eaLnBrk="1" latinLnBrk="0" hangingPunct="1">
                        <a:defRPr sz="25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22041" algn="l" defTabSz="844083" rtl="0" eaLnBrk="1" latinLnBrk="0" hangingPunct="1">
                        <a:defRPr sz="25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844083" algn="l" defTabSz="844083" rtl="0" eaLnBrk="1" latinLnBrk="0" hangingPunct="1">
                        <a:defRPr sz="25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266124" algn="l" defTabSz="844083" rtl="0" eaLnBrk="1" latinLnBrk="0" hangingPunct="1">
                        <a:defRPr sz="25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688165" algn="l" defTabSz="844083" rtl="0" eaLnBrk="1" latinLnBrk="0" hangingPunct="1">
                        <a:defRPr sz="25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110207" algn="l" defTabSz="844083" rtl="0" eaLnBrk="1" latinLnBrk="0" hangingPunct="1">
                        <a:defRPr sz="25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532248" algn="l" defTabSz="844083" rtl="0" eaLnBrk="1" latinLnBrk="0" hangingPunct="1">
                        <a:defRPr sz="25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954289" algn="l" defTabSz="844083" rtl="0" eaLnBrk="1" latinLnBrk="0" hangingPunct="1">
                        <a:defRPr sz="25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376331" algn="l" defTabSz="844083" rtl="0" eaLnBrk="1" latinLnBrk="0" hangingPunct="1">
                        <a:defRPr sz="25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6858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0" spc="-50" baseline="0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สำนักงานปลัดสำนักนายกรัฐมนตรี</a:t>
                      </a:r>
                      <a:endParaRPr lang="en-US" sz="1400" b="0" spc="-50" baseline="0" dirty="0">
                        <a:solidFill>
                          <a:srgbClr val="00206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07495102"/>
                  </a:ext>
                </a:extLst>
              </a:tr>
            </a:tbl>
          </a:graphicData>
        </a:graphic>
      </p:graphicFrame>
      <p:graphicFrame>
        <p:nvGraphicFramePr>
          <p:cNvPr id="31" name="Table 56">
            <a:extLst>
              <a:ext uri="{FF2B5EF4-FFF2-40B4-BE49-F238E27FC236}">
                <a16:creationId xmlns:a16="http://schemas.microsoft.com/office/drawing/2014/main" id="{91A3EE87-185D-4C8C-9A1C-314D0B36811A}"/>
              </a:ext>
            </a:extLst>
          </p:cNvPr>
          <p:cNvGraphicFramePr>
            <a:graphicFrameLocks noGrp="1"/>
          </p:cNvGraphicFramePr>
          <p:nvPr/>
        </p:nvGraphicFramePr>
        <p:xfrm>
          <a:off x="1751875" y="4913203"/>
          <a:ext cx="10328388" cy="1806893"/>
        </p:xfrm>
        <a:graphic>
          <a:graphicData uri="http://schemas.openxmlformats.org/drawingml/2006/table">
            <a:tbl>
              <a:tblPr firstRow="1" bandRow="1"/>
              <a:tblGrid>
                <a:gridCol w="6885833">
                  <a:extLst>
                    <a:ext uri="{9D8B030D-6E8A-4147-A177-3AD203B41FA5}">
                      <a16:colId xmlns:a16="http://schemas.microsoft.com/office/drawing/2014/main" val="414189362"/>
                    </a:ext>
                  </a:extLst>
                </a:gridCol>
                <a:gridCol w="3442555">
                  <a:extLst>
                    <a:ext uri="{9D8B030D-6E8A-4147-A177-3AD203B41FA5}">
                      <a16:colId xmlns:a16="http://schemas.microsoft.com/office/drawing/2014/main" val="1860802943"/>
                    </a:ext>
                  </a:extLst>
                </a:gridCol>
              </a:tblGrid>
              <a:tr h="320040">
                <a:tc>
                  <a:txBody>
                    <a:bodyPr/>
                    <a:lstStyle>
                      <a:lvl1pPr marL="0" algn="l" defTabSz="844083" rtl="0" eaLnBrk="1" latinLnBrk="0" hangingPunct="1">
                        <a:defRPr sz="25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22041" algn="l" defTabSz="844083" rtl="0" eaLnBrk="1" latinLnBrk="0" hangingPunct="1">
                        <a:defRPr sz="25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844083" algn="l" defTabSz="844083" rtl="0" eaLnBrk="1" latinLnBrk="0" hangingPunct="1">
                        <a:defRPr sz="25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266124" algn="l" defTabSz="844083" rtl="0" eaLnBrk="1" latinLnBrk="0" hangingPunct="1">
                        <a:defRPr sz="25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688165" algn="l" defTabSz="844083" rtl="0" eaLnBrk="1" latinLnBrk="0" hangingPunct="1">
                        <a:defRPr sz="25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110207" algn="l" defTabSz="844083" rtl="0" eaLnBrk="1" latinLnBrk="0" hangingPunct="1">
                        <a:defRPr sz="25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532248" algn="l" defTabSz="844083" rtl="0" eaLnBrk="1" latinLnBrk="0" hangingPunct="1">
                        <a:defRPr sz="25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954289" algn="l" defTabSz="844083" rtl="0" eaLnBrk="1" latinLnBrk="0" hangingPunct="1">
                        <a:defRPr sz="25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376331" algn="l" defTabSz="844083" rtl="0" eaLnBrk="1" latinLnBrk="0" hangingPunct="1">
                        <a:defRPr sz="25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6858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400" b="1" kern="1200" spc="0" baseline="0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1. </a:t>
                      </a:r>
                      <a:r>
                        <a:rPr lang="th-TH" sz="1400" b="1" kern="1200" spc="0" baseline="0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ระบบการรับชำระภาษีที่ดินและสิ่งปลูกสร้าง</a:t>
                      </a:r>
                      <a:endParaRPr lang="en-US" sz="1400" b="1" kern="1200" spc="0" baseline="0" dirty="0">
                        <a:solidFill>
                          <a:srgbClr val="00206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44083" rtl="0" eaLnBrk="1" latinLnBrk="0" hangingPunct="1">
                        <a:defRPr sz="25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22041" algn="l" defTabSz="844083" rtl="0" eaLnBrk="1" latinLnBrk="0" hangingPunct="1">
                        <a:defRPr sz="25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844083" algn="l" defTabSz="844083" rtl="0" eaLnBrk="1" latinLnBrk="0" hangingPunct="1">
                        <a:defRPr sz="25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266124" algn="l" defTabSz="844083" rtl="0" eaLnBrk="1" latinLnBrk="0" hangingPunct="1">
                        <a:defRPr sz="25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688165" algn="l" defTabSz="844083" rtl="0" eaLnBrk="1" latinLnBrk="0" hangingPunct="1">
                        <a:defRPr sz="25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110207" algn="l" defTabSz="844083" rtl="0" eaLnBrk="1" latinLnBrk="0" hangingPunct="1">
                        <a:defRPr sz="25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532248" algn="l" defTabSz="844083" rtl="0" eaLnBrk="1" latinLnBrk="0" hangingPunct="1">
                        <a:defRPr sz="25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954289" algn="l" defTabSz="844083" rtl="0" eaLnBrk="1" latinLnBrk="0" hangingPunct="1">
                        <a:defRPr sz="25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376331" algn="l" defTabSz="844083" rtl="0" eaLnBrk="1" latinLnBrk="0" hangingPunct="1">
                        <a:defRPr sz="25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6858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0" spc="-50" baseline="0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กรมที่ดิน</a:t>
                      </a:r>
                      <a:endParaRPr lang="en-US" sz="1400" b="0" spc="-50" baseline="0" dirty="0">
                        <a:solidFill>
                          <a:srgbClr val="00206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52725554"/>
                  </a:ext>
                </a:extLst>
              </a:tr>
              <a:tr h="320040">
                <a:tc>
                  <a:txBody>
                    <a:bodyPr/>
                    <a:lstStyle>
                      <a:lvl1pPr marL="0" algn="l" defTabSz="844083" rtl="0" eaLnBrk="1" latinLnBrk="0" hangingPunct="1">
                        <a:defRPr sz="25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22041" algn="l" defTabSz="844083" rtl="0" eaLnBrk="1" latinLnBrk="0" hangingPunct="1">
                        <a:defRPr sz="25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844083" algn="l" defTabSz="844083" rtl="0" eaLnBrk="1" latinLnBrk="0" hangingPunct="1">
                        <a:defRPr sz="25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266124" algn="l" defTabSz="844083" rtl="0" eaLnBrk="1" latinLnBrk="0" hangingPunct="1">
                        <a:defRPr sz="25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688165" algn="l" defTabSz="844083" rtl="0" eaLnBrk="1" latinLnBrk="0" hangingPunct="1">
                        <a:defRPr sz="25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110207" algn="l" defTabSz="844083" rtl="0" eaLnBrk="1" latinLnBrk="0" hangingPunct="1">
                        <a:defRPr sz="25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532248" algn="l" defTabSz="844083" rtl="0" eaLnBrk="1" latinLnBrk="0" hangingPunct="1">
                        <a:defRPr sz="25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954289" algn="l" defTabSz="844083" rtl="0" eaLnBrk="1" latinLnBrk="0" hangingPunct="1">
                        <a:defRPr sz="25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376331" algn="l" defTabSz="844083" rtl="0" eaLnBrk="1" latinLnBrk="0" hangingPunct="1">
                        <a:defRPr sz="25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228600" marR="0" lvl="0" indent="-228600" algn="l" defTabSz="6858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400" b="1" kern="1200" spc="0" baseline="0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2. </a:t>
                      </a:r>
                      <a:r>
                        <a:rPr lang="th-TH" sz="1400" b="1" kern="1200" spc="0" baseline="0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ระบบการอนุญาตวัตถุอันตราย ณ จุดเดียว (</a:t>
                      </a:r>
                      <a:r>
                        <a:rPr lang="en-US" sz="1400" b="1" kern="1200" spc="0" baseline="0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HSSS)</a:t>
                      </a:r>
                    </a:p>
                  </a:txBody>
                  <a:tcPr marL="45720" marR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44083" rtl="0" eaLnBrk="1" latinLnBrk="0" hangingPunct="1">
                        <a:defRPr sz="25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22041" algn="l" defTabSz="844083" rtl="0" eaLnBrk="1" latinLnBrk="0" hangingPunct="1">
                        <a:defRPr sz="25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844083" algn="l" defTabSz="844083" rtl="0" eaLnBrk="1" latinLnBrk="0" hangingPunct="1">
                        <a:defRPr sz="25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266124" algn="l" defTabSz="844083" rtl="0" eaLnBrk="1" latinLnBrk="0" hangingPunct="1">
                        <a:defRPr sz="25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688165" algn="l" defTabSz="844083" rtl="0" eaLnBrk="1" latinLnBrk="0" hangingPunct="1">
                        <a:defRPr sz="25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110207" algn="l" defTabSz="844083" rtl="0" eaLnBrk="1" latinLnBrk="0" hangingPunct="1">
                        <a:defRPr sz="25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532248" algn="l" defTabSz="844083" rtl="0" eaLnBrk="1" latinLnBrk="0" hangingPunct="1">
                        <a:defRPr sz="25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954289" algn="l" defTabSz="844083" rtl="0" eaLnBrk="1" latinLnBrk="0" hangingPunct="1">
                        <a:defRPr sz="25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376331" algn="l" defTabSz="844083" rtl="0" eaLnBrk="1" latinLnBrk="0" hangingPunct="1">
                        <a:defRPr sz="25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6858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0" spc="-50" baseline="0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กรมโรงงานอุตสาหกรรม</a:t>
                      </a:r>
                      <a:endParaRPr lang="en-US" sz="1400" b="0" spc="-50" baseline="0" dirty="0">
                        <a:solidFill>
                          <a:srgbClr val="00206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06176991"/>
                  </a:ext>
                </a:extLst>
              </a:tr>
              <a:tr h="320040">
                <a:tc>
                  <a:txBody>
                    <a:bodyPr/>
                    <a:lstStyle>
                      <a:lvl1pPr marL="0" algn="l" defTabSz="844083" rtl="0" eaLnBrk="1" latinLnBrk="0" hangingPunct="1">
                        <a:defRPr sz="25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22041" algn="l" defTabSz="844083" rtl="0" eaLnBrk="1" latinLnBrk="0" hangingPunct="1">
                        <a:defRPr sz="25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844083" algn="l" defTabSz="844083" rtl="0" eaLnBrk="1" latinLnBrk="0" hangingPunct="1">
                        <a:defRPr sz="25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266124" algn="l" defTabSz="844083" rtl="0" eaLnBrk="1" latinLnBrk="0" hangingPunct="1">
                        <a:defRPr sz="25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688165" algn="l" defTabSz="844083" rtl="0" eaLnBrk="1" latinLnBrk="0" hangingPunct="1">
                        <a:defRPr sz="25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110207" algn="l" defTabSz="844083" rtl="0" eaLnBrk="1" latinLnBrk="0" hangingPunct="1">
                        <a:defRPr sz="25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532248" algn="l" defTabSz="844083" rtl="0" eaLnBrk="1" latinLnBrk="0" hangingPunct="1">
                        <a:defRPr sz="25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954289" algn="l" defTabSz="844083" rtl="0" eaLnBrk="1" latinLnBrk="0" hangingPunct="1">
                        <a:defRPr sz="25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376331" algn="l" defTabSz="844083" rtl="0" eaLnBrk="1" latinLnBrk="0" hangingPunct="1">
                        <a:defRPr sz="25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6858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400" b="1" kern="1200" spc="0" baseline="0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3. </a:t>
                      </a:r>
                      <a:r>
                        <a:rPr lang="th-TH" sz="1400" b="1" kern="1200" spc="0" baseline="0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ระบบรับรองมาตรฐานสินค้าเกษตร (</a:t>
                      </a:r>
                      <a:r>
                        <a:rPr lang="en-US" sz="1400" b="1" kern="1200" spc="0" baseline="0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GAP) </a:t>
                      </a:r>
                      <a:r>
                        <a:rPr lang="th-TH" sz="1400" b="1" kern="1200" spc="0" baseline="0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พืช ประมง และปศุสัตว์</a:t>
                      </a:r>
                      <a:endParaRPr lang="en-US" sz="1400" b="1" kern="1200" spc="0" baseline="0" dirty="0">
                        <a:solidFill>
                          <a:srgbClr val="00206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44083" rtl="0" eaLnBrk="1" latinLnBrk="0" hangingPunct="1">
                        <a:defRPr sz="25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22041" algn="l" defTabSz="844083" rtl="0" eaLnBrk="1" latinLnBrk="0" hangingPunct="1">
                        <a:defRPr sz="25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844083" algn="l" defTabSz="844083" rtl="0" eaLnBrk="1" latinLnBrk="0" hangingPunct="1">
                        <a:defRPr sz="25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266124" algn="l" defTabSz="844083" rtl="0" eaLnBrk="1" latinLnBrk="0" hangingPunct="1">
                        <a:defRPr sz="25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688165" algn="l" defTabSz="844083" rtl="0" eaLnBrk="1" latinLnBrk="0" hangingPunct="1">
                        <a:defRPr sz="25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110207" algn="l" defTabSz="844083" rtl="0" eaLnBrk="1" latinLnBrk="0" hangingPunct="1">
                        <a:defRPr sz="25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532248" algn="l" defTabSz="844083" rtl="0" eaLnBrk="1" latinLnBrk="0" hangingPunct="1">
                        <a:defRPr sz="25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954289" algn="l" defTabSz="844083" rtl="0" eaLnBrk="1" latinLnBrk="0" hangingPunct="1">
                        <a:defRPr sz="25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376331" algn="l" defTabSz="844083" rtl="0" eaLnBrk="1" latinLnBrk="0" hangingPunct="1">
                        <a:defRPr sz="25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6858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0" spc="-80" baseline="0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สำนักงานมาตรฐานสินค้าเกษตรและอาหารแห่งชาติ</a:t>
                      </a:r>
                      <a:endParaRPr lang="en-US" sz="1400" b="0" spc="-80" baseline="0" dirty="0">
                        <a:solidFill>
                          <a:srgbClr val="00206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07495102"/>
                  </a:ext>
                </a:extLst>
              </a:tr>
              <a:tr h="320040">
                <a:tc>
                  <a:txBody>
                    <a:bodyPr/>
                    <a:lstStyle>
                      <a:lvl1pPr marL="0" algn="l" defTabSz="844083" rtl="0" eaLnBrk="1" latinLnBrk="0" hangingPunct="1">
                        <a:defRPr sz="25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22041" algn="l" defTabSz="844083" rtl="0" eaLnBrk="1" latinLnBrk="0" hangingPunct="1">
                        <a:defRPr sz="25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844083" algn="l" defTabSz="844083" rtl="0" eaLnBrk="1" latinLnBrk="0" hangingPunct="1">
                        <a:defRPr sz="25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266124" algn="l" defTabSz="844083" rtl="0" eaLnBrk="1" latinLnBrk="0" hangingPunct="1">
                        <a:defRPr sz="25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688165" algn="l" defTabSz="844083" rtl="0" eaLnBrk="1" latinLnBrk="0" hangingPunct="1">
                        <a:defRPr sz="25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110207" algn="l" defTabSz="844083" rtl="0" eaLnBrk="1" latinLnBrk="0" hangingPunct="1">
                        <a:defRPr sz="25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532248" algn="l" defTabSz="844083" rtl="0" eaLnBrk="1" latinLnBrk="0" hangingPunct="1">
                        <a:defRPr sz="25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954289" algn="l" defTabSz="844083" rtl="0" eaLnBrk="1" latinLnBrk="0" hangingPunct="1">
                        <a:defRPr sz="25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376331" algn="l" defTabSz="844083" rtl="0" eaLnBrk="1" latinLnBrk="0" hangingPunct="1">
                        <a:defRPr sz="25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6858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400" b="1" kern="1200" spc="0" baseline="0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4. </a:t>
                      </a:r>
                      <a:r>
                        <a:rPr lang="th-TH" sz="1400" b="1" kern="1200" spc="0" baseline="0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ระบบการขึ้นทะเบียนเกษตรกรและการขอรับความช่วยเหลือด้านการเกษตร</a:t>
                      </a:r>
                      <a:endParaRPr lang="en-US" sz="1400" b="1" kern="1200" spc="0" baseline="0" dirty="0">
                        <a:solidFill>
                          <a:srgbClr val="00206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44083" rtl="0" eaLnBrk="1" latinLnBrk="0" hangingPunct="1">
                        <a:defRPr sz="25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22041" algn="l" defTabSz="844083" rtl="0" eaLnBrk="1" latinLnBrk="0" hangingPunct="1">
                        <a:defRPr sz="25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844083" algn="l" defTabSz="844083" rtl="0" eaLnBrk="1" latinLnBrk="0" hangingPunct="1">
                        <a:defRPr sz="25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266124" algn="l" defTabSz="844083" rtl="0" eaLnBrk="1" latinLnBrk="0" hangingPunct="1">
                        <a:defRPr sz="25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688165" algn="l" defTabSz="844083" rtl="0" eaLnBrk="1" latinLnBrk="0" hangingPunct="1">
                        <a:defRPr sz="25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110207" algn="l" defTabSz="844083" rtl="0" eaLnBrk="1" latinLnBrk="0" hangingPunct="1">
                        <a:defRPr sz="25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532248" algn="l" defTabSz="844083" rtl="0" eaLnBrk="1" latinLnBrk="0" hangingPunct="1">
                        <a:defRPr sz="25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954289" algn="l" defTabSz="844083" rtl="0" eaLnBrk="1" latinLnBrk="0" hangingPunct="1">
                        <a:defRPr sz="25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376331" algn="l" defTabSz="844083" rtl="0" eaLnBrk="1" latinLnBrk="0" hangingPunct="1">
                        <a:defRPr sz="25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6858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0" spc="-50" baseline="0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สำนักงานเศรษฐกิจการเกษตร</a:t>
                      </a:r>
                      <a:endParaRPr lang="en-US" sz="1400" b="0" spc="-50" baseline="0" dirty="0">
                        <a:solidFill>
                          <a:srgbClr val="00206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8991298"/>
                  </a:ext>
                </a:extLst>
              </a:tr>
              <a:tr h="347472">
                <a:tc>
                  <a:txBody>
                    <a:bodyPr/>
                    <a:lstStyle>
                      <a:lvl1pPr marL="0" algn="l" defTabSz="844083" rtl="0" eaLnBrk="1" latinLnBrk="0" hangingPunct="1">
                        <a:defRPr sz="25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22041" algn="l" defTabSz="844083" rtl="0" eaLnBrk="1" latinLnBrk="0" hangingPunct="1">
                        <a:defRPr sz="25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844083" algn="l" defTabSz="844083" rtl="0" eaLnBrk="1" latinLnBrk="0" hangingPunct="1">
                        <a:defRPr sz="25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266124" algn="l" defTabSz="844083" rtl="0" eaLnBrk="1" latinLnBrk="0" hangingPunct="1">
                        <a:defRPr sz="25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688165" algn="l" defTabSz="844083" rtl="0" eaLnBrk="1" latinLnBrk="0" hangingPunct="1">
                        <a:defRPr sz="25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110207" algn="l" defTabSz="844083" rtl="0" eaLnBrk="1" latinLnBrk="0" hangingPunct="1">
                        <a:defRPr sz="25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532248" algn="l" defTabSz="844083" rtl="0" eaLnBrk="1" latinLnBrk="0" hangingPunct="1">
                        <a:defRPr sz="25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954289" algn="l" defTabSz="844083" rtl="0" eaLnBrk="1" latinLnBrk="0" hangingPunct="1">
                        <a:defRPr sz="25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376331" algn="l" defTabSz="844083" rtl="0" eaLnBrk="1" latinLnBrk="0" hangingPunct="1">
                        <a:defRPr sz="25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228600" marR="0" lvl="0" indent="-228600" algn="l" defTabSz="6858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400" b="1" kern="1200" spc="0" baseline="0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5. </a:t>
                      </a:r>
                      <a:r>
                        <a:rPr lang="th-TH" sz="1400" b="1" kern="1200" spc="0" baseline="0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ระบบเชื่อมโยงข้อมูลการนำเข้าและส่งออกสินค้าข้ามแดนทางบกของ</a:t>
                      </a:r>
                      <a:br>
                        <a:rPr lang="en-US" sz="1400" b="1" kern="1200" spc="0" baseline="0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</a:br>
                      <a:r>
                        <a:rPr lang="th-TH" sz="1400" b="1" kern="1200" spc="0" baseline="0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กลุ่มประเทศ </a:t>
                      </a:r>
                      <a:r>
                        <a:rPr lang="en-US" sz="1400" b="1" kern="1200" spc="0" baseline="0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ACMECS </a:t>
                      </a:r>
                      <a:r>
                        <a:rPr lang="th-TH" sz="1400" b="1" kern="1200" spc="0" baseline="0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ผ่านระบบ </a:t>
                      </a:r>
                      <a:r>
                        <a:rPr lang="en-US" sz="1400" b="1" kern="1200" spc="0" baseline="0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NSW</a:t>
                      </a:r>
                    </a:p>
                  </a:txBody>
                  <a:tcPr marL="45720" marR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844083" rtl="0" eaLnBrk="1" latinLnBrk="0" hangingPunct="1">
                        <a:defRPr sz="25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22041" algn="l" defTabSz="844083" rtl="0" eaLnBrk="1" latinLnBrk="0" hangingPunct="1">
                        <a:defRPr sz="25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844083" algn="l" defTabSz="844083" rtl="0" eaLnBrk="1" latinLnBrk="0" hangingPunct="1">
                        <a:defRPr sz="25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266124" algn="l" defTabSz="844083" rtl="0" eaLnBrk="1" latinLnBrk="0" hangingPunct="1">
                        <a:defRPr sz="25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688165" algn="l" defTabSz="844083" rtl="0" eaLnBrk="1" latinLnBrk="0" hangingPunct="1">
                        <a:defRPr sz="25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110207" algn="l" defTabSz="844083" rtl="0" eaLnBrk="1" latinLnBrk="0" hangingPunct="1">
                        <a:defRPr sz="25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532248" algn="l" defTabSz="844083" rtl="0" eaLnBrk="1" latinLnBrk="0" hangingPunct="1">
                        <a:defRPr sz="25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954289" algn="l" defTabSz="844083" rtl="0" eaLnBrk="1" latinLnBrk="0" hangingPunct="1">
                        <a:defRPr sz="25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376331" algn="l" defTabSz="844083" rtl="0" eaLnBrk="1" latinLnBrk="0" hangingPunct="1">
                        <a:defRPr sz="2585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6858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0" spc="-50" baseline="0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กรมศุลกากร</a:t>
                      </a:r>
                      <a:endParaRPr lang="en-US" sz="1400" b="0" spc="-50" baseline="0" dirty="0">
                        <a:solidFill>
                          <a:srgbClr val="00206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54079090"/>
                  </a:ext>
                </a:extLst>
              </a:tr>
            </a:tbl>
          </a:graphicData>
        </a:graphic>
      </p:graphicFrame>
      <p:sp>
        <p:nvSpPr>
          <p:cNvPr id="32" name="TextBox 31">
            <a:extLst>
              <a:ext uri="{FF2B5EF4-FFF2-40B4-BE49-F238E27FC236}">
                <a16:creationId xmlns:a16="http://schemas.microsoft.com/office/drawing/2014/main" id="{D74D1ABF-335B-4420-91C6-84AAFBE5E0EA}"/>
              </a:ext>
            </a:extLst>
          </p:cNvPr>
          <p:cNvSpPr txBox="1"/>
          <p:nvPr/>
        </p:nvSpPr>
        <p:spPr>
          <a:xfrm>
            <a:off x="1703512" y="1399651"/>
            <a:ext cx="76962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เพื่อรองรับสถานการณ์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COVID-19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483B164-2F51-481F-B8D6-9E8A3711CF4B}"/>
              </a:ext>
            </a:extLst>
          </p:cNvPr>
          <p:cNvSpPr txBox="1"/>
          <p:nvPr/>
        </p:nvSpPr>
        <p:spPr>
          <a:xfrm>
            <a:off x="1704259" y="2909734"/>
            <a:ext cx="76962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เพื่อให้ระบบอื่น ๆ สามารถขับเคลื่อนได้อย่างมีประสิทธิภาพ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1CF60BB-B027-44E2-80FE-80C317348C51}"/>
              </a:ext>
            </a:extLst>
          </p:cNvPr>
          <p:cNvSpPr txBox="1"/>
          <p:nvPr/>
        </p:nvSpPr>
        <p:spPr>
          <a:xfrm>
            <a:off x="1703512" y="4568609"/>
            <a:ext cx="76962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เพื่อสร้างความยั่งยืนในการพัฒนาเศรษฐกิจและสังคม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9188A32-AB8F-4C59-8604-EACAADC66211}"/>
              </a:ext>
            </a:extLst>
          </p:cNvPr>
          <p:cNvSpPr txBox="1"/>
          <p:nvPr/>
        </p:nvSpPr>
        <p:spPr>
          <a:xfrm>
            <a:off x="6633929" y="592812"/>
            <a:ext cx="195950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1" u="none" strike="noStrike" kern="1200" cap="none" spc="-6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Impact" panose="020B0806030902050204" pitchFamily="34" charset="0"/>
                <a:ea typeface="DotumChe" panose="020B0609000101010101" pitchFamily="49" charset="-127"/>
                <a:cs typeface="DB Helvethaica X 55 Regular" panose="02000506090000020004" pitchFamily="2" charset="-34"/>
              </a:rPr>
              <a:t>12</a:t>
            </a:r>
            <a:endParaRPr kumimoji="0" lang="en-US" sz="54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Impact" panose="020B0806030902050204" pitchFamily="34" charset="0"/>
              <a:ea typeface="DotumChe" panose="020B0609000101010101" pitchFamily="49" charset="-127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59568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AD627F-2061-4C2A-93CF-6B7DDC0BFA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B9D31A9A-24B9-410D-AAB1-83171F88F9F6}" type="slidenum">
              <a:rPr lang="th-TH" smtClean="0">
                <a:solidFill>
                  <a:prstClr val="black"/>
                </a:solidFill>
              </a:rPr>
              <a:pPr>
                <a:defRPr/>
              </a:pPr>
              <a:t>3</a:t>
            </a:fld>
            <a:endParaRPr lang="th-TH">
              <a:solidFill>
                <a:prstClr val="black"/>
              </a:solidFill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DD14216-9846-41F2-A3EF-E2C394DF7670}"/>
              </a:ext>
            </a:extLst>
          </p:cNvPr>
          <p:cNvSpPr/>
          <p:nvPr/>
        </p:nvSpPr>
        <p:spPr>
          <a:xfrm>
            <a:off x="180924" y="965200"/>
            <a:ext cx="11830153" cy="5706828"/>
          </a:xfrm>
          <a:prstGeom prst="roundRect">
            <a:avLst>
              <a:gd name="adj" fmla="val 586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A56BA8C-F46A-4798-A4AB-3B3EBF85F445}"/>
              </a:ext>
            </a:extLst>
          </p:cNvPr>
          <p:cNvGrpSpPr/>
          <p:nvPr/>
        </p:nvGrpSpPr>
        <p:grpSpPr>
          <a:xfrm>
            <a:off x="2137844" y="685579"/>
            <a:ext cx="4531383" cy="1976172"/>
            <a:chOff x="8921974" y="1003340"/>
            <a:chExt cx="4222301" cy="2634887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3E7E629-C87C-4F6F-B836-A7FF3A42FCF2}"/>
                </a:ext>
              </a:extLst>
            </p:cNvPr>
            <p:cNvSpPr txBox="1"/>
            <p:nvPr/>
          </p:nvSpPr>
          <p:spPr>
            <a:xfrm>
              <a:off x="8921977" y="1003340"/>
              <a:ext cx="2926079" cy="1057979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pPr>
                <a:lnSpc>
                  <a:spcPct val="80000"/>
                </a:lnSpc>
                <a:defRPr/>
              </a:pPr>
              <a:r>
                <a:rPr lang="en-US" sz="2800" b="1" kern="0" noProof="1">
                  <a:solidFill>
                    <a:srgbClr val="063951"/>
                  </a:solidFill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1. </a:t>
              </a:r>
              <a:r>
                <a:rPr lang="th-TH" sz="2800" b="1" kern="0" noProof="1">
                  <a:solidFill>
                    <a:srgbClr val="063951"/>
                  </a:solidFill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เน้นบทบาทกระทรวง</a:t>
              </a:r>
              <a:endParaRPr lang="en-US" sz="2800" b="1" kern="0" noProof="1">
                <a:solidFill>
                  <a:srgbClr val="063951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39EA61B-9D0F-4196-BB55-A17581D86DD3}"/>
                </a:ext>
              </a:extLst>
            </p:cNvPr>
            <p:cNvSpPr txBox="1"/>
            <p:nvPr/>
          </p:nvSpPr>
          <p:spPr>
            <a:xfrm>
              <a:off x="8921974" y="1925882"/>
              <a:ext cx="4222301" cy="1712345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 marL="115888" indent="-115888">
                <a:lnSpc>
                  <a:spcPct val="80000"/>
                </a:lnSpc>
                <a:buFont typeface="Arial" panose="020B0604020202020204" pitchFamily="34" charset="0"/>
                <a:buChar char="•"/>
                <a:defRPr/>
              </a:pPr>
              <a:r>
                <a:rPr lang="th-TH" sz="2400" b="1">
                  <a:solidFill>
                    <a:srgbClr val="0000FF"/>
                  </a:solidFill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กระทรวงกำหนดตัวชี้วัดและติดตาม</a:t>
              </a:r>
              <a:br>
                <a:rPr lang="en-US" sz="2400" b="1">
                  <a:solidFill>
                    <a:srgbClr val="0000FF"/>
                  </a:solidFill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</a:br>
              <a:r>
                <a:rPr lang="th-TH" sz="2400" b="1" spc="-30">
                  <a:solidFill>
                    <a:srgbClr val="0000FF"/>
                  </a:solidFill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ประเมินผลกระทรวงและกรมในสังกัด</a:t>
              </a:r>
              <a:endParaRPr lang="en-US" sz="2400" b="1" spc="-30">
                <a:solidFill>
                  <a:srgbClr val="0000FF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endParaRPr>
            </a:p>
            <a:p>
              <a:pPr marL="115888" indent="-115888">
                <a:lnSpc>
                  <a:spcPct val="80000"/>
                </a:lnSpc>
                <a:buFont typeface="Arial" panose="020B0604020202020204" pitchFamily="34" charset="0"/>
                <a:buChar char="•"/>
                <a:defRPr/>
              </a:pPr>
              <a:r>
                <a:rPr lang="th-TH" sz="2400" b="1">
                  <a:solidFill>
                    <a:prstClr val="black"/>
                  </a:solidFill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กำหนด</a:t>
              </a:r>
              <a:r>
                <a:rPr lang="th-TH" sz="2400" b="1" spc="-20">
                  <a:solidFill>
                    <a:prstClr val="black"/>
                  </a:solidFill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ตัวชี้วัด</a:t>
              </a:r>
              <a:r>
                <a:rPr lang="th-TH" sz="2400" b="1">
                  <a:solidFill>
                    <a:prstClr val="black"/>
                  </a:solidFill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ระดับกระทรวง </a:t>
              </a:r>
              <a:br>
                <a:rPr lang="en-US" sz="2400" b="1">
                  <a:solidFill>
                    <a:prstClr val="black"/>
                  </a:solidFill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</a:br>
              <a:r>
                <a:rPr lang="th-TH" sz="2400" b="1">
                  <a:solidFill>
                    <a:prstClr val="black"/>
                  </a:solidFill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และถ่ายทอดลงสู่ระดับกรม</a:t>
              </a:r>
              <a:endParaRPr lang="en-US" sz="2400" b="1" kern="0" noProof="1">
                <a:solidFill>
                  <a:prstClr val="black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54636FE-DB7A-4B9A-ACC8-0258A7CCFC3F}"/>
              </a:ext>
            </a:extLst>
          </p:cNvPr>
          <p:cNvGrpSpPr/>
          <p:nvPr/>
        </p:nvGrpSpPr>
        <p:grpSpPr>
          <a:xfrm>
            <a:off x="-24678" y="2599212"/>
            <a:ext cx="4566474" cy="2234627"/>
            <a:chOff x="8647958" y="1320178"/>
            <a:chExt cx="4315683" cy="2979494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82866FE-87A8-472F-8629-1C8B0C424DA2}"/>
                </a:ext>
              </a:extLst>
            </p:cNvPr>
            <p:cNvSpPr txBox="1"/>
            <p:nvPr/>
          </p:nvSpPr>
          <p:spPr>
            <a:xfrm>
              <a:off x="8647958" y="1320178"/>
              <a:ext cx="2926080" cy="598368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pPr>
                <a:lnSpc>
                  <a:spcPct val="80000"/>
                </a:lnSpc>
                <a:defRPr/>
              </a:pPr>
              <a:r>
                <a:rPr lang="en-US" sz="2800" b="1" kern="0" spc="-30" noProof="1">
                  <a:solidFill>
                    <a:srgbClr val="EB1E42"/>
                  </a:solidFill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     2. </a:t>
              </a:r>
              <a:r>
                <a:rPr lang="th-TH" sz="2800" b="1" kern="0" spc="-30" noProof="1">
                  <a:solidFill>
                    <a:srgbClr val="EB1E42"/>
                  </a:solidFill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กลไกการประเมินผล</a:t>
              </a:r>
              <a:endParaRPr lang="en-US" sz="2800" b="1" kern="0" spc="-30" noProof="1">
                <a:solidFill>
                  <a:srgbClr val="EB1E42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DA320EA-4B70-4D2D-8FE2-6D020FC0F97E}"/>
                </a:ext>
              </a:extLst>
            </p:cNvPr>
            <p:cNvSpPr txBox="1"/>
            <p:nvPr/>
          </p:nvSpPr>
          <p:spPr>
            <a:xfrm>
              <a:off x="8921978" y="1799422"/>
              <a:ext cx="4041663" cy="2500250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 marL="115888" indent="-115888">
                <a:lnSpc>
                  <a:spcPct val="80000"/>
                </a:lnSpc>
                <a:buFont typeface="Arial" panose="020B0604020202020204" pitchFamily="34" charset="0"/>
                <a:buChar char="•"/>
                <a:defRPr/>
              </a:pPr>
              <a:r>
                <a:rPr lang="th-TH" sz="2400" b="1">
                  <a:solidFill>
                    <a:prstClr val="black"/>
                  </a:solidFill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คณะทำงานเพื่อพิจารณาตัวชี้วัดตามมาตรการปรับปรุงประสิทธิภาพในการปฏิบัติราชการ </a:t>
              </a:r>
            </a:p>
            <a:p>
              <a:pPr marL="115888" indent="-115888">
                <a:lnSpc>
                  <a:spcPct val="80000"/>
                </a:lnSpc>
                <a:buFont typeface="Arial" panose="020B0604020202020204" pitchFamily="34" charset="0"/>
                <a:buChar char="•"/>
                <a:defRPr/>
              </a:pPr>
              <a:r>
                <a:rPr lang="th-TH" sz="2400" b="1">
                  <a:solidFill>
                    <a:srgbClr val="0000FF"/>
                  </a:solidFill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คณะกรรมการกำกับการประเมินผลการปฏิบัติราชการของส่วนราชการ</a:t>
              </a:r>
              <a:endParaRPr lang="en-US" sz="2400" b="1">
                <a:solidFill>
                  <a:srgbClr val="0000FF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endParaRPr>
            </a:p>
            <a:p>
              <a:pPr marL="115888" indent="-115888">
                <a:lnSpc>
                  <a:spcPct val="80000"/>
                </a:lnSpc>
                <a:buFont typeface="Arial" panose="020B0604020202020204" pitchFamily="34" charset="0"/>
                <a:buChar char="•"/>
                <a:defRPr/>
              </a:pPr>
              <a:r>
                <a:rPr lang="th-TH" sz="2400" b="1">
                  <a:solidFill>
                    <a:prstClr val="black"/>
                  </a:solidFill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จังหวัดใช้แนวทางและรูปแบบการกำหนดตัวชี้วัดและประเมินผล เช่นเดียวกับปี</a:t>
              </a:r>
              <a:r>
                <a:rPr lang="en-US" sz="2400" b="1">
                  <a:solidFill>
                    <a:prstClr val="black"/>
                  </a:solidFill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 2564</a:t>
              </a:r>
              <a:endParaRPr lang="en-US" sz="2400" b="1" kern="0" noProof="1">
                <a:solidFill>
                  <a:prstClr val="black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08D1B77-842D-40B9-A598-AB139C679FE8}"/>
              </a:ext>
            </a:extLst>
          </p:cNvPr>
          <p:cNvGrpSpPr/>
          <p:nvPr/>
        </p:nvGrpSpPr>
        <p:grpSpPr>
          <a:xfrm>
            <a:off x="757826" y="4819001"/>
            <a:ext cx="4276530" cy="1645708"/>
            <a:chOff x="8921977" y="1244150"/>
            <a:chExt cx="4403647" cy="2194276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BE98D72-DFFC-47DB-8230-534C44E08299}"/>
                </a:ext>
              </a:extLst>
            </p:cNvPr>
            <p:cNvSpPr txBox="1"/>
            <p:nvPr/>
          </p:nvSpPr>
          <p:spPr>
            <a:xfrm>
              <a:off x="8921977" y="1244150"/>
              <a:ext cx="4403647" cy="598369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>
                <a:lnSpc>
                  <a:spcPct val="80000"/>
                </a:lnSpc>
                <a:defRPr/>
              </a:pPr>
              <a:r>
                <a:rPr lang="en-US" sz="2800" b="1" kern="0" spc="-30" noProof="1">
                  <a:solidFill>
                    <a:schemeClr val="accent6">
                      <a:lumMod val="75000"/>
                    </a:schemeClr>
                  </a:solidFill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3. </a:t>
              </a:r>
              <a:r>
                <a:rPr lang="th-TH" sz="2800" b="1" kern="0" spc="-30" noProof="1">
                  <a:solidFill>
                    <a:schemeClr val="accent6">
                      <a:lumMod val="75000"/>
                    </a:schemeClr>
                  </a:solidFill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องค์ประกอบการประเมิน</a:t>
              </a:r>
              <a:endParaRPr lang="en-US" sz="2800" b="1" kern="0" spc="-30" noProof="1">
                <a:solidFill>
                  <a:schemeClr val="accent6">
                    <a:lumMod val="75000"/>
                  </a:schemeClr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4BFFB65-C786-4D09-AC59-38A1EC56A2A3}"/>
                </a:ext>
              </a:extLst>
            </p:cNvPr>
            <p:cNvSpPr txBox="1"/>
            <p:nvPr/>
          </p:nvSpPr>
          <p:spPr>
            <a:xfrm>
              <a:off x="8921977" y="1726078"/>
              <a:ext cx="3610718" cy="1712348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 marL="115888" indent="-115888">
                <a:lnSpc>
                  <a:spcPct val="80000"/>
                </a:lnSpc>
                <a:buFont typeface="Arial" panose="020B0604020202020204" pitchFamily="34" charset="0"/>
                <a:buChar char="•"/>
                <a:defRPr/>
              </a:pPr>
              <a:r>
                <a:rPr lang="th-TH" sz="2400" b="1">
                  <a:solidFill>
                    <a:prstClr val="black"/>
                  </a:solidFill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การประเมินประสิทธิผลการ</a:t>
              </a:r>
              <a:r>
                <a:rPr lang="th-TH" sz="2400" b="1" spc="-20">
                  <a:solidFill>
                    <a:prstClr val="black"/>
                  </a:solidFill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ดำเนินงาน (</a:t>
              </a:r>
              <a:r>
                <a:rPr lang="en-US" sz="2400" b="1" spc="-20">
                  <a:solidFill>
                    <a:prstClr val="black"/>
                  </a:solidFill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Performance Base)</a:t>
              </a:r>
              <a:endParaRPr lang="en-US" sz="2400" b="1">
                <a:solidFill>
                  <a:prstClr val="black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endParaRPr>
            </a:p>
            <a:p>
              <a:pPr marL="115888" indent="-115888">
                <a:lnSpc>
                  <a:spcPct val="80000"/>
                </a:lnSpc>
                <a:buFont typeface="Arial" panose="020B0604020202020204" pitchFamily="34" charset="0"/>
                <a:buChar char="•"/>
                <a:defRPr/>
              </a:pPr>
              <a:r>
                <a:rPr lang="th-TH" sz="2400" b="1">
                  <a:solidFill>
                    <a:prstClr val="black"/>
                  </a:solidFill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การประเมินศักยภาพในการดำเนินงาน (</a:t>
              </a:r>
              <a:r>
                <a:rPr lang="en-US" sz="2400" b="1">
                  <a:solidFill>
                    <a:prstClr val="black"/>
                  </a:solidFill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Potential Base)</a:t>
              </a:r>
              <a:endParaRPr lang="en-US" sz="2400" b="1" kern="0" noProof="1">
                <a:solidFill>
                  <a:prstClr val="black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9C9EB2F-A6BB-4394-AA4B-690997FE86A6}"/>
              </a:ext>
            </a:extLst>
          </p:cNvPr>
          <p:cNvGrpSpPr/>
          <p:nvPr/>
        </p:nvGrpSpPr>
        <p:grpSpPr>
          <a:xfrm>
            <a:off x="6037269" y="1063693"/>
            <a:ext cx="5856883" cy="1295727"/>
            <a:chOff x="8921977" y="1368123"/>
            <a:chExt cx="4391430" cy="1727628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689927A-46EF-4AFE-B7F3-B7F6BAEEE09C}"/>
                </a:ext>
              </a:extLst>
            </p:cNvPr>
            <p:cNvSpPr txBox="1"/>
            <p:nvPr/>
          </p:nvSpPr>
          <p:spPr>
            <a:xfrm>
              <a:off x="8921977" y="1368123"/>
              <a:ext cx="2926080" cy="598368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pPr>
                <a:lnSpc>
                  <a:spcPct val="80000"/>
                </a:lnSpc>
                <a:defRPr/>
              </a:pPr>
              <a:r>
                <a:rPr lang="en-US" sz="2800" b="1" kern="0" spc="-30" noProof="1">
                  <a:solidFill>
                    <a:srgbClr val="C96F07"/>
                  </a:solidFill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4. Joint KPIs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E4B43C8-13F2-43FA-94FA-58829068B246}"/>
                </a:ext>
              </a:extLst>
            </p:cNvPr>
            <p:cNvSpPr txBox="1"/>
            <p:nvPr/>
          </p:nvSpPr>
          <p:spPr>
            <a:xfrm>
              <a:off x="8921977" y="1777360"/>
              <a:ext cx="4391430" cy="1318391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 marL="115888" indent="-115888">
                <a:lnSpc>
                  <a:spcPct val="80000"/>
                </a:lnSpc>
                <a:buFont typeface="Arial" panose="020B0604020202020204" pitchFamily="34" charset="0"/>
                <a:buChar char="•"/>
                <a:defRPr/>
              </a:pPr>
              <a:r>
                <a:rPr lang="th-TH" sz="2400" b="1">
                  <a:solidFill>
                    <a:prstClr val="black"/>
                  </a:solidFill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การบูรณาการการดำเนินงานร่วมกันระหว่างกระทรวง (</a:t>
              </a:r>
              <a:r>
                <a:rPr lang="en-US" sz="2400" b="1">
                  <a:solidFill>
                    <a:prstClr val="black"/>
                  </a:solidFill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Joint KPIs) </a:t>
              </a:r>
              <a:r>
                <a:rPr lang="th-TH" sz="2400" b="1">
                  <a:solidFill>
                    <a:prstClr val="black"/>
                  </a:solidFill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และระหว่างกระทรวงกับจังหวัด (</a:t>
              </a:r>
              <a:r>
                <a:rPr lang="en-US" sz="2400" b="1">
                  <a:solidFill>
                    <a:prstClr val="black"/>
                  </a:solidFill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Function-Area KPIs) </a:t>
              </a:r>
              <a:r>
                <a:rPr lang="th-TH" sz="2400" b="1">
                  <a:solidFill>
                    <a:prstClr val="black"/>
                  </a:solidFill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รวมทั้ง  </a:t>
              </a:r>
              <a:br>
                <a:rPr lang="th-TH" sz="2400" b="1">
                  <a:solidFill>
                    <a:prstClr val="black"/>
                  </a:solidFill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</a:br>
              <a:r>
                <a:rPr lang="th-TH" sz="2400" b="1">
                  <a:solidFill>
                    <a:prstClr val="black"/>
                  </a:solidFill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                ระหว่างกระทรวงกับองค์การมหาชน</a:t>
              </a:r>
              <a:endParaRPr lang="en-US" sz="2400" b="1">
                <a:solidFill>
                  <a:prstClr val="black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3799EE4-B9B1-4DDD-8076-2A14EFBDE859}"/>
              </a:ext>
            </a:extLst>
          </p:cNvPr>
          <p:cNvGrpSpPr/>
          <p:nvPr/>
        </p:nvGrpSpPr>
        <p:grpSpPr>
          <a:xfrm>
            <a:off x="7784736" y="2342466"/>
            <a:ext cx="4431944" cy="1649357"/>
            <a:chOff x="8921977" y="1368123"/>
            <a:chExt cx="4174930" cy="2199136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F129FA1-DBEB-48AC-ABA3-2A867D7E7179}"/>
                </a:ext>
              </a:extLst>
            </p:cNvPr>
            <p:cNvSpPr txBox="1"/>
            <p:nvPr/>
          </p:nvSpPr>
          <p:spPr>
            <a:xfrm>
              <a:off x="8921977" y="1368123"/>
              <a:ext cx="2926080" cy="598368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pPr>
                <a:lnSpc>
                  <a:spcPct val="80000"/>
                </a:lnSpc>
                <a:defRPr/>
              </a:pPr>
              <a:r>
                <a:rPr lang="en-US" sz="2800" b="1" kern="0" spc="-30" noProof="1">
                  <a:solidFill>
                    <a:srgbClr val="13A1D9"/>
                  </a:solidFill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5. </a:t>
              </a:r>
              <a:r>
                <a:rPr lang="th-TH" sz="2800" b="1" kern="0" spc="-30" noProof="1">
                  <a:solidFill>
                    <a:srgbClr val="13A1D9"/>
                  </a:solidFill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ตัวชี้วัด</a:t>
              </a:r>
              <a:r>
                <a:rPr lang="en-US" sz="2800" b="1" kern="0" spc="-30" noProof="1">
                  <a:solidFill>
                    <a:srgbClr val="13A1D9"/>
                  </a:solidFill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 Monitor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3F0F84C-F48B-4F13-AE49-FBE0D8EB966F}"/>
                </a:ext>
              </a:extLst>
            </p:cNvPr>
            <p:cNvSpPr txBox="1"/>
            <p:nvPr/>
          </p:nvSpPr>
          <p:spPr>
            <a:xfrm>
              <a:off x="8921977" y="1854915"/>
              <a:ext cx="4174930" cy="1712344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 marL="115888" indent="-115888">
                <a:lnSpc>
                  <a:spcPct val="80000"/>
                </a:lnSpc>
                <a:buFont typeface="Arial" panose="020B0604020202020204" pitchFamily="34" charset="0"/>
                <a:buChar char="•"/>
                <a:defRPr/>
              </a:pPr>
              <a:r>
                <a:rPr lang="th-TH" sz="2400" b="1">
                  <a:solidFill>
                    <a:prstClr val="black"/>
                  </a:solidFill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ตัวชี้วัดที่มีความสำคัญและไม่สามารถวัดผลได้ในรอบปีการประเมิน ให้รายงานผลเพื่อนำข้อมูลมาประกอบการวางแผนการทำงาน</a:t>
              </a:r>
              <a:endParaRPr lang="en-US" sz="2400" b="1">
                <a:solidFill>
                  <a:prstClr val="black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654C419-C92F-4B4D-A4A5-06F83C5FD115}"/>
              </a:ext>
            </a:extLst>
          </p:cNvPr>
          <p:cNvGrpSpPr/>
          <p:nvPr/>
        </p:nvGrpSpPr>
        <p:grpSpPr>
          <a:xfrm>
            <a:off x="4334364" y="5640393"/>
            <a:ext cx="7603113" cy="1008022"/>
            <a:chOff x="8921976" y="1368126"/>
            <a:chExt cx="7321040" cy="1344022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B1F16F5-19AE-4BBD-A9AE-A031E6A57C1D}"/>
                </a:ext>
              </a:extLst>
            </p:cNvPr>
            <p:cNvSpPr txBox="1"/>
            <p:nvPr/>
          </p:nvSpPr>
          <p:spPr>
            <a:xfrm>
              <a:off x="8921976" y="1368126"/>
              <a:ext cx="4531416" cy="598366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pPr>
                <a:lnSpc>
                  <a:spcPct val="80000"/>
                </a:lnSpc>
                <a:defRPr/>
              </a:pPr>
              <a:r>
                <a:rPr lang="en-US" sz="2800" b="1" kern="0" spc="-50" noProof="1">
                  <a:solidFill>
                    <a:schemeClr val="accent4">
                      <a:lumMod val="50000"/>
                    </a:schemeClr>
                  </a:solidFill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7. </a:t>
              </a:r>
              <a:r>
                <a:rPr lang="th-TH" sz="2800" b="1" kern="0" spc="-50" noProof="1">
                  <a:solidFill>
                    <a:schemeClr val="accent4">
                      <a:lumMod val="50000"/>
                    </a:schemeClr>
                  </a:solidFill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เชื่อมโยงกับการประเมินผลงานรายบุคคล</a:t>
              </a:r>
              <a:endParaRPr lang="en-US" sz="2800" b="1" kern="0" spc="-50" noProof="1">
                <a:solidFill>
                  <a:schemeClr val="accent4">
                    <a:lumMod val="50000"/>
                  </a:schemeClr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263D547-E552-41CA-AE03-250CCEC46135}"/>
                </a:ext>
              </a:extLst>
            </p:cNvPr>
            <p:cNvSpPr txBox="1"/>
            <p:nvPr/>
          </p:nvSpPr>
          <p:spPr>
            <a:xfrm>
              <a:off x="8930440" y="1787712"/>
              <a:ext cx="7312576" cy="924436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 marL="115888" indent="-115888">
                <a:lnSpc>
                  <a:spcPct val="80000"/>
                </a:lnSpc>
                <a:buFont typeface="Arial" panose="020B0604020202020204" pitchFamily="34" charset="0"/>
                <a:buChar char="•"/>
                <a:defRPr/>
              </a:pPr>
              <a:r>
                <a:rPr lang="th-TH" sz="2400" b="1">
                  <a:solidFill>
                    <a:srgbClr val="0000FF"/>
                  </a:solidFill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นำผลการประเมินฯ ไปเป็นส่วนหนึ่งของการประเมินผล</a:t>
              </a:r>
              <a:r>
                <a:rPr lang="th-TH" sz="2400" b="1" spc="-40">
                  <a:solidFill>
                    <a:srgbClr val="0000FF"/>
                  </a:solidFill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การปฏิบัติงานรายบุคคลของ ก.พ. </a:t>
              </a:r>
              <a:r>
                <a:rPr lang="th-TH" sz="2400" b="1" spc="-40">
                  <a:solidFill>
                    <a:prstClr val="black"/>
                  </a:solidFill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(ปลัดกระทรวง/เทียบเท่า </a:t>
              </a:r>
              <a:r>
                <a:rPr lang="th-TH" sz="2400" b="1">
                  <a:solidFill>
                    <a:prstClr val="black"/>
                  </a:solidFill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อธิบดี/เทียบเท่า ผู้ว่าราชการจังหวัด) </a:t>
              </a:r>
              <a:endParaRPr lang="en-US" sz="2400" b="1" spc="-30">
                <a:solidFill>
                  <a:prstClr val="black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90D7221-F683-46C9-99D1-CBE9F29678E1}"/>
              </a:ext>
            </a:extLst>
          </p:cNvPr>
          <p:cNvGrpSpPr/>
          <p:nvPr/>
        </p:nvGrpSpPr>
        <p:grpSpPr>
          <a:xfrm>
            <a:off x="7824192" y="3972479"/>
            <a:ext cx="3614909" cy="1587113"/>
            <a:chOff x="8921977" y="1366279"/>
            <a:chExt cx="4265262" cy="2116145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D08641B-962F-4AF9-B869-4D42F3C93AAE}"/>
                </a:ext>
              </a:extLst>
            </p:cNvPr>
            <p:cNvSpPr txBox="1"/>
            <p:nvPr/>
          </p:nvSpPr>
          <p:spPr>
            <a:xfrm>
              <a:off x="8921977" y="1366279"/>
              <a:ext cx="3669572" cy="598368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pPr>
                <a:lnSpc>
                  <a:spcPct val="80000"/>
                </a:lnSpc>
                <a:defRPr/>
              </a:pPr>
              <a:r>
                <a:rPr lang="en-US" sz="2800" b="1" kern="0" spc="-30" noProof="1">
                  <a:solidFill>
                    <a:srgbClr val="C13018"/>
                  </a:solidFill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6. </a:t>
              </a:r>
              <a:r>
                <a:rPr lang="th-TH" sz="2800" b="1" kern="0" spc="-30" noProof="1">
                  <a:solidFill>
                    <a:srgbClr val="C13018"/>
                  </a:solidFill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พัฒนาศักยภาพองค์การ </a:t>
              </a:r>
              <a:endParaRPr lang="en-US" sz="2800" b="1" kern="0" spc="-30" noProof="1">
                <a:solidFill>
                  <a:srgbClr val="C13018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A1B5F4C-A82D-46FC-90A5-3233DA6A723C}"/>
                </a:ext>
              </a:extLst>
            </p:cNvPr>
            <p:cNvSpPr txBox="1"/>
            <p:nvPr/>
          </p:nvSpPr>
          <p:spPr>
            <a:xfrm>
              <a:off x="8946983" y="1770081"/>
              <a:ext cx="4240256" cy="1712343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 marL="115888" indent="-115888">
                <a:lnSpc>
                  <a:spcPct val="80000"/>
                </a:lnSpc>
                <a:buFont typeface="Arial" panose="020B0604020202020204" pitchFamily="34" charset="0"/>
                <a:buChar char="•"/>
                <a:defRPr/>
              </a:pPr>
              <a:r>
                <a:rPr lang="th-TH" sz="2400" b="1">
                  <a:solidFill>
                    <a:prstClr val="black"/>
                  </a:solidFill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การพัฒนาองค์การสู่ดิจิทัล เพื่อ</a:t>
              </a:r>
              <a:r>
                <a:rPr lang="th-TH" sz="2400" b="1" spc="-20">
                  <a:solidFill>
                    <a:prstClr val="black"/>
                  </a:solidFill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รองรับการทำงานแบบ </a:t>
              </a:r>
              <a:r>
                <a:rPr lang="en-US" sz="2400" b="1" spc="-20">
                  <a:solidFill>
                    <a:prstClr val="black"/>
                  </a:solidFill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New Normal </a:t>
              </a:r>
              <a:endParaRPr lang="th-TH" sz="2400" b="1" spc="-20">
                <a:solidFill>
                  <a:prstClr val="black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endParaRPr>
            </a:p>
            <a:p>
              <a:pPr marL="115888" indent="-115888">
                <a:lnSpc>
                  <a:spcPct val="80000"/>
                </a:lnSpc>
                <a:buFont typeface="Arial" panose="020B0604020202020204" pitchFamily="34" charset="0"/>
                <a:buChar char="•"/>
                <a:defRPr/>
              </a:pPr>
              <a:r>
                <a:rPr lang="th-TH" sz="2400" b="1" spc="-30">
                  <a:solidFill>
                    <a:prstClr val="black"/>
                  </a:solidFill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ประเมินสถานะของหน่วยงานฯ ในการเป็น</a:t>
              </a:r>
              <a:br>
                <a:rPr lang="th-TH" sz="2400" b="1" spc="-30">
                  <a:solidFill>
                    <a:prstClr val="black"/>
                  </a:solidFill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</a:br>
              <a:r>
                <a:rPr lang="th-TH" sz="2400" b="1" spc="-30">
                  <a:solidFill>
                    <a:prstClr val="black"/>
                  </a:solidFill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ระบบราชการ </a:t>
              </a:r>
              <a:r>
                <a:rPr lang="en-US" sz="2400" b="1" spc="-30">
                  <a:solidFill>
                    <a:prstClr val="black"/>
                  </a:solidFill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4.0 </a:t>
              </a:r>
              <a:r>
                <a:rPr lang="th-TH" sz="2400" b="1" spc="-30">
                  <a:solidFill>
                    <a:prstClr val="black"/>
                  </a:solidFill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(</a:t>
              </a:r>
              <a:r>
                <a:rPr lang="en-US" sz="2400" b="1" spc="-30">
                  <a:solidFill>
                    <a:prstClr val="black"/>
                  </a:solidFill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PMQA 4.0) 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CE7491D-07F1-41AE-AC7B-759F197608DF}"/>
              </a:ext>
            </a:extLst>
          </p:cNvPr>
          <p:cNvGrpSpPr/>
          <p:nvPr/>
        </p:nvGrpSpPr>
        <p:grpSpPr>
          <a:xfrm>
            <a:off x="4219920" y="2076235"/>
            <a:ext cx="3613720" cy="3580334"/>
            <a:chOff x="2883821" y="2214906"/>
            <a:chExt cx="3355339" cy="3324340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6D09994D-3723-4B7F-A518-471BB1216427}"/>
                </a:ext>
              </a:extLst>
            </p:cNvPr>
            <p:cNvSpPr/>
            <p:nvPr/>
          </p:nvSpPr>
          <p:spPr>
            <a:xfrm>
              <a:off x="3565262" y="2216758"/>
              <a:ext cx="943558" cy="1448046"/>
            </a:xfrm>
            <a:custGeom>
              <a:avLst/>
              <a:gdLst>
                <a:gd name="connsiteX0" fmla="*/ 737842 w 1558863"/>
                <a:gd name="connsiteY0" fmla="*/ 984 h 2392333"/>
                <a:gd name="connsiteX1" fmla="*/ 1477069 w 1558863"/>
                <a:gd name="connsiteY1" fmla="*/ 438904 h 2392333"/>
                <a:gd name="connsiteX2" fmla="*/ 1553851 w 1558863"/>
                <a:gd name="connsiteY2" fmla="*/ 737842 h 2392333"/>
                <a:gd name="connsiteX3" fmla="*/ 1552623 w 1558863"/>
                <a:gd name="connsiteY3" fmla="*/ 764158 h 2392333"/>
                <a:gd name="connsiteX4" fmla="*/ 1555507 w 1558863"/>
                <a:gd name="connsiteY4" fmla="*/ 762762 h 2392333"/>
                <a:gd name="connsiteX5" fmla="*/ 1558863 w 1558863"/>
                <a:gd name="connsiteY5" fmla="*/ 2392333 h 2392333"/>
                <a:gd name="connsiteX6" fmla="*/ 283028 w 1558863"/>
                <a:gd name="connsiteY6" fmla="*/ 1378427 h 2392333"/>
                <a:gd name="connsiteX7" fmla="*/ 285911 w 1558863"/>
                <a:gd name="connsiteY7" fmla="*/ 1377033 h 2392333"/>
                <a:gd name="connsiteX8" fmla="*/ 264514 w 1558863"/>
                <a:gd name="connsiteY8" fmla="*/ 1361664 h 2392333"/>
                <a:gd name="connsiteX9" fmla="*/ 77767 w 1558863"/>
                <a:gd name="connsiteY9" fmla="*/ 1115930 h 2392333"/>
                <a:gd name="connsiteX10" fmla="*/ 438905 w 1558863"/>
                <a:gd name="connsiteY10" fmla="*/ 77766 h 2392333"/>
                <a:gd name="connsiteX11" fmla="*/ 737842 w 1558863"/>
                <a:gd name="connsiteY11" fmla="*/ 984 h 2392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558863" h="2392333">
                  <a:moveTo>
                    <a:pt x="737842" y="984"/>
                  </a:moveTo>
                  <a:cubicBezTo>
                    <a:pt x="1040347" y="-14301"/>
                    <a:pt x="1336852" y="149099"/>
                    <a:pt x="1477069" y="438904"/>
                  </a:cubicBezTo>
                  <a:cubicBezTo>
                    <a:pt x="1523808" y="535506"/>
                    <a:pt x="1548757" y="637007"/>
                    <a:pt x="1553851" y="737842"/>
                  </a:cubicBezTo>
                  <a:lnTo>
                    <a:pt x="1552623" y="764158"/>
                  </a:lnTo>
                  <a:lnTo>
                    <a:pt x="1555507" y="762762"/>
                  </a:lnTo>
                  <a:lnTo>
                    <a:pt x="1558863" y="2392333"/>
                  </a:lnTo>
                  <a:lnTo>
                    <a:pt x="283028" y="1378427"/>
                  </a:lnTo>
                  <a:lnTo>
                    <a:pt x="285911" y="1377033"/>
                  </a:lnTo>
                  <a:lnTo>
                    <a:pt x="264514" y="1361664"/>
                  </a:lnTo>
                  <a:cubicBezTo>
                    <a:pt x="188610" y="1295088"/>
                    <a:pt x="124506" y="1212532"/>
                    <a:pt x="77767" y="1115930"/>
                  </a:cubicBezTo>
                  <a:cubicBezTo>
                    <a:pt x="-109189" y="729523"/>
                    <a:pt x="52498" y="264722"/>
                    <a:pt x="438905" y="77766"/>
                  </a:cubicBezTo>
                  <a:cubicBezTo>
                    <a:pt x="535506" y="31027"/>
                    <a:pt x="637008" y="6079"/>
                    <a:pt x="737842" y="984"/>
                  </a:cubicBezTo>
                  <a:close/>
                </a:path>
              </a:pathLst>
            </a:custGeom>
            <a:solidFill>
              <a:srgbClr val="06395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>
                <a:defRPr/>
              </a:pPr>
              <a:endParaRPr lang="en-US" sz="1350" kern="0">
                <a:solidFill>
                  <a:prstClr val="black"/>
                </a:solidFill>
                <a:cs typeface="Tahoma" pitchFamily="34" charset="0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5B9A4F9F-9EAB-47A0-9226-3F9180041968}"/>
                </a:ext>
              </a:extLst>
            </p:cNvPr>
            <p:cNvSpPr/>
            <p:nvPr/>
          </p:nvSpPr>
          <p:spPr>
            <a:xfrm>
              <a:off x="3696341" y="2347835"/>
              <a:ext cx="678965" cy="678966"/>
            </a:xfrm>
            <a:custGeom>
              <a:avLst/>
              <a:gdLst>
                <a:gd name="connsiteX0" fmla="*/ 532312 w 1121726"/>
                <a:gd name="connsiteY0" fmla="*/ 711 h 1121727"/>
                <a:gd name="connsiteX1" fmla="*/ 1065622 w 1121726"/>
                <a:gd name="connsiteY1" fmla="*/ 316646 h 1121727"/>
                <a:gd name="connsiteX2" fmla="*/ 805081 w 1121726"/>
                <a:gd name="connsiteY2" fmla="*/ 1065623 h 1121727"/>
                <a:gd name="connsiteX3" fmla="*/ 56105 w 1121726"/>
                <a:gd name="connsiteY3" fmla="*/ 805082 h 1121727"/>
                <a:gd name="connsiteX4" fmla="*/ 316645 w 1121726"/>
                <a:gd name="connsiteY4" fmla="*/ 56105 h 1121727"/>
                <a:gd name="connsiteX5" fmla="*/ 532312 w 1121726"/>
                <a:gd name="connsiteY5" fmla="*/ 711 h 1121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21726" h="1121727">
                  <a:moveTo>
                    <a:pt x="532312" y="711"/>
                  </a:moveTo>
                  <a:cubicBezTo>
                    <a:pt x="750552" y="-10316"/>
                    <a:pt x="964464" y="107568"/>
                    <a:pt x="1065622" y="316646"/>
                  </a:cubicBezTo>
                  <a:cubicBezTo>
                    <a:pt x="1200500" y="595416"/>
                    <a:pt x="1083852" y="930745"/>
                    <a:pt x="805081" y="1065623"/>
                  </a:cubicBezTo>
                  <a:cubicBezTo>
                    <a:pt x="526311" y="1200500"/>
                    <a:pt x="190982" y="1083852"/>
                    <a:pt x="56105" y="805082"/>
                  </a:cubicBezTo>
                  <a:cubicBezTo>
                    <a:pt x="-78773" y="526312"/>
                    <a:pt x="37875" y="190983"/>
                    <a:pt x="316645" y="56105"/>
                  </a:cubicBezTo>
                  <a:cubicBezTo>
                    <a:pt x="386338" y="22386"/>
                    <a:pt x="459565" y="4387"/>
                    <a:pt x="532312" y="711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50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85000"/>
                  </a:sysClr>
                </a:gs>
              </a:gsLst>
              <a:lin ang="5400000" scaled="0"/>
            </a:gradFill>
            <a:ln>
              <a:noFill/>
            </a:ln>
            <a:effectLst>
              <a:outerShdw blurRad="1651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en-US" sz="1350" kern="0">
                <a:solidFill>
                  <a:prstClr val="white"/>
                </a:solidFill>
                <a:cs typeface="Tahoma" pitchFamily="34" charset="0"/>
              </a:endParaRPr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F2EDE249-2DF2-4665-B86C-8EFFAD42A52F}"/>
                </a:ext>
              </a:extLst>
            </p:cNvPr>
            <p:cNvGrpSpPr/>
            <p:nvPr/>
          </p:nvGrpSpPr>
          <p:grpSpPr>
            <a:xfrm>
              <a:off x="2883821" y="3041769"/>
              <a:ext cx="1625000" cy="941111"/>
              <a:chOff x="3627120" y="2252430"/>
              <a:chExt cx="2391371" cy="1384951"/>
            </a:xfrm>
          </p:grpSpPr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8E5039D1-274F-41FA-85EF-B977F2D3B85A}"/>
                  </a:ext>
                </a:extLst>
              </p:cNvPr>
              <p:cNvSpPr/>
              <p:nvPr/>
            </p:nvSpPr>
            <p:spPr>
              <a:xfrm>
                <a:off x="3627120" y="2252430"/>
                <a:ext cx="2251049" cy="1384951"/>
              </a:xfrm>
              <a:custGeom>
                <a:avLst/>
                <a:gdLst>
                  <a:gd name="connsiteX0" fmla="*/ 792860 w 2527148"/>
                  <a:gd name="connsiteY0" fmla="*/ 169 h 1554819"/>
                  <a:gd name="connsiteX1" fmla="*/ 949119 w 2527148"/>
                  <a:gd name="connsiteY1" fmla="*/ 19374 h 1554819"/>
                  <a:gd name="connsiteX2" fmla="*/ 1230687 w 2527148"/>
                  <a:gd name="connsiteY2" fmla="*/ 145782 h 1554819"/>
                  <a:gd name="connsiteX3" fmla="*/ 1250492 w 2527148"/>
                  <a:gd name="connsiteY3" fmla="*/ 163154 h 1554819"/>
                  <a:gd name="connsiteX4" fmla="*/ 1251200 w 2527148"/>
                  <a:gd name="connsiteY4" fmla="*/ 160029 h 1554819"/>
                  <a:gd name="connsiteX5" fmla="*/ 2527148 w 2527148"/>
                  <a:gd name="connsiteY5" fmla="*/ 1173671 h 1554819"/>
                  <a:gd name="connsiteX6" fmla="*/ 938904 w 2527148"/>
                  <a:gd name="connsiteY6" fmla="*/ 1538695 h 1554819"/>
                  <a:gd name="connsiteX7" fmla="*/ 939612 w 2527148"/>
                  <a:gd name="connsiteY7" fmla="*/ 1535571 h 1554819"/>
                  <a:gd name="connsiteX8" fmla="*/ 914254 w 2527148"/>
                  <a:gd name="connsiteY8" fmla="*/ 1542713 h 1554819"/>
                  <a:gd name="connsiteX9" fmla="*/ 605699 w 2527148"/>
                  <a:gd name="connsiteY9" fmla="*/ 1535446 h 1554819"/>
                  <a:gd name="connsiteX10" fmla="*/ 19373 w 2527148"/>
                  <a:gd name="connsiteY10" fmla="*/ 605700 h 1554819"/>
                  <a:gd name="connsiteX11" fmla="*/ 792860 w 2527148"/>
                  <a:gd name="connsiteY11" fmla="*/ 169 h 1554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527148" h="1554819">
                    <a:moveTo>
                      <a:pt x="792860" y="169"/>
                    </a:moveTo>
                    <a:cubicBezTo>
                      <a:pt x="844493" y="1250"/>
                      <a:pt x="896787" y="7520"/>
                      <a:pt x="949119" y="19374"/>
                    </a:cubicBezTo>
                    <a:cubicBezTo>
                      <a:pt x="1053782" y="43083"/>
                      <a:pt x="1148686" y="86880"/>
                      <a:pt x="1230687" y="145782"/>
                    </a:cubicBezTo>
                    <a:lnTo>
                      <a:pt x="1250492" y="163154"/>
                    </a:lnTo>
                    <a:lnTo>
                      <a:pt x="1251200" y="160029"/>
                    </a:lnTo>
                    <a:lnTo>
                      <a:pt x="2527148" y="1173671"/>
                    </a:lnTo>
                    <a:lnTo>
                      <a:pt x="938904" y="1538695"/>
                    </a:lnTo>
                    <a:lnTo>
                      <a:pt x="939612" y="1535571"/>
                    </a:lnTo>
                    <a:lnTo>
                      <a:pt x="914254" y="1542713"/>
                    </a:lnTo>
                    <a:cubicBezTo>
                      <a:pt x="814875" y="1560528"/>
                      <a:pt x="710361" y="1559154"/>
                      <a:pt x="605699" y="1535446"/>
                    </a:cubicBezTo>
                    <a:cubicBezTo>
                      <a:pt x="187047" y="1440613"/>
                      <a:pt x="-75459" y="1024352"/>
                      <a:pt x="19373" y="605700"/>
                    </a:cubicBezTo>
                    <a:cubicBezTo>
                      <a:pt x="102352" y="239380"/>
                      <a:pt x="431424" y="-7392"/>
                      <a:pt x="792860" y="169"/>
                    </a:cubicBezTo>
                    <a:close/>
                  </a:path>
                </a:pathLst>
              </a:custGeom>
              <a:solidFill>
                <a:srgbClr val="EB1E42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defRPr/>
                </a:pPr>
                <a:endParaRPr lang="en-US" sz="1350" kern="0">
                  <a:solidFill>
                    <a:prstClr val="black"/>
                  </a:solidFill>
                  <a:cs typeface="Tahoma" pitchFamily="34" charset="0"/>
                </a:endParaRPr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9ADA03F8-1593-4063-81D4-95D085F7B3EB}"/>
                  </a:ext>
                </a:extLst>
              </p:cNvPr>
              <p:cNvSpPr/>
              <p:nvPr/>
            </p:nvSpPr>
            <p:spPr>
              <a:xfrm>
                <a:off x="3820013" y="2445323"/>
                <a:ext cx="999164" cy="999164"/>
              </a:xfrm>
              <a:custGeom>
                <a:avLst/>
                <a:gdLst>
                  <a:gd name="connsiteX0" fmla="*/ 572006 w 1121715"/>
                  <a:gd name="connsiteY0" fmla="*/ 122 h 1121714"/>
                  <a:gd name="connsiteX1" fmla="*/ 684738 w 1121715"/>
                  <a:gd name="connsiteY1" fmla="*/ 13977 h 1121714"/>
                  <a:gd name="connsiteX2" fmla="*/ 1107738 w 1121715"/>
                  <a:gd name="connsiteY2" fmla="*/ 684736 h 1121714"/>
                  <a:gd name="connsiteX3" fmla="*/ 436979 w 1121715"/>
                  <a:gd name="connsiteY3" fmla="*/ 1107737 h 1121714"/>
                  <a:gd name="connsiteX4" fmla="*/ 13978 w 1121715"/>
                  <a:gd name="connsiteY4" fmla="*/ 436978 h 1121714"/>
                  <a:gd name="connsiteX5" fmla="*/ 572006 w 1121715"/>
                  <a:gd name="connsiteY5" fmla="*/ 122 h 1121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21715" h="1121714">
                    <a:moveTo>
                      <a:pt x="572006" y="122"/>
                    </a:moveTo>
                    <a:cubicBezTo>
                      <a:pt x="609256" y="901"/>
                      <a:pt x="646984" y="5425"/>
                      <a:pt x="684738" y="13977"/>
                    </a:cubicBezTo>
                    <a:cubicBezTo>
                      <a:pt x="986771" y="82394"/>
                      <a:pt x="1176155" y="382703"/>
                      <a:pt x="1107738" y="684736"/>
                    </a:cubicBezTo>
                    <a:cubicBezTo>
                      <a:pt x="1039322" y="986770"/>
                      <a:pt x="739012" y="1176154"/>
                      <a:pt x="436979" y="1107737"/>
                    </a:cubicBezTo>
                    <a:cubicBezTo>
                      <a:pt x="134946" y="1039321"/>
                      <a:pt x="-54438" y="739011"/>
                      <a:pt x="13978" y="436978"/>
                    </a:cubicBezTo>
                    <a:cubicBezTo>
                      <a:pt x="73843" y="172699"/>
                      <a:pt x="311250" y="-5333"/>
                      <a:pt x="572006" y="122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ysClr val="window" lastClr="FFFFFF"/>
                  </a:gs>
                  <a:gs pos="50000">
                    <a:sysClr val="window" lastClr="FFFFFF">
                      <a:lumMod val="95000"/>
                    </a:sysClr>
                  </a:gs>
                  <a:gs pos="100000">
                    <a:sysClr val="window" lastClr="FFFFFF">
                      <a:lumMod val="85000"/>
                    </a:sysClr>
                  </a:gs>
                </a:gsLst>
                <a:lin ang="5400000" scaled="0"/>
              </a:gradFill>
              <a:ln>
                <a:noFill/>
              </a:ln>
              <a:effectLst>
                <a:outerShdw blurRad="1651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 anchor="ctr">
                <a:noAutofit/>
              </a:bodyPr>
              <a:lstStyle/>
              <a:p>
                <a:pPr algn="ctr">
                  <a:defRPr/>
                </a:pPr>
                <a:endParaRPr lang="en-US" sz="1350" kern="0">
                  <a:solidFill>
                    <a:prstClr val="white"/>
                  </a:solidFill>
                  <a:cs typeface="Tahoma" pitchFamily="34" charset="0"/>
                </a:endParaRPr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05A7E6BB-D9C9-4155-B1D9-6F933A964569}"/>
                  </a:ext>
                </a:extLst>
              </p:cNvPr>
              <p:cNvSpPr/>
              <p:nvPr/>
            </p:nvSpPr>
            <p:spPr>
              <a:xfrm>
                <a:off x="5248380" y="2911997"/>
                <a:ext cx="629789" cy="529279"/>
              </a:xfrm>
              <a:custGeom>
                <a:avLst/>
                <a:gdLst>
                  <a:gd name="connsiteX0" fmla="*/ 145550 w 636319"/>
                  <a:gd name="connsiteY0" fmla="*/ 0 h 534767"/>
                  <a:gd name="connsiteX1" fmla="*/ 636319 w 636319"/>
                  <a:gd name="connsiteY1" fmla="*/ 389878 h 534767"/>
                  <a:gd name="connsiteX2" fmla="*/ 5901 w 636319"/>
                  <a:gd name="connsiteY2" fmla="*/ 534767 h 534767"/>
                  <a:gd name="connsiteX3" fmla="*/ 0 w 636319"/>
                  <a:gd name="connsiteY3" fmla="*/ 476236 h 534767"/>
                  <a:gd name="connsiteX4" fmla="*/ 145423 w 636319"/>
                  <a:gd name="connsiteY4" fmla="*/ 154 h 534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6319" h="534767">
                    <a:moveTo>
                      <a:pt x="145550" y="0"/>
                    </a:moveTo>
                    <a:lnTo>
                      <a:pt x="636319" y="389878"/>
                    </a:lnTo>
                    <a:lnTo>
                      <a:pt x="5901" y="534767"/>
                    </a:lnTo>
                    <a:lnTo>
                      <a:pt x="0" y="476236"/>
                    </a:lnTo>
                    <a:cubicBezTo>
                      <a:pt x="0" y="299885"/>
                      <a:pt x="53611" y="136054"/>
                      <a:pt x="145423" y="154"/>
                    </a:cubicBezTo>
                    <a:close/>
                  </a:path>
                </a:pathLst>
              </a:custGeom>
              <a:solidFill>
                <a:sysClr val="windowText" lastClr="000000">
                  <a:alpha val="20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algn="ctr">
                  <a:defRPr/>
                </a:pPr>
                <a:endParaRPr lang="en-US" sz="1350" kern="0">
                  <a:solidFill>
                    <a:prstClr val="white"/>
                  </a:solidFill>
                  <a:cs typeface="Tahoma" pitchFamily="34" charset="0"/>
                </a:endParaRPr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A3404536-E702-4381-A8BA-B6D2C6B53F6B}"/>
                  </a:ext>
                </a:extLst>
              </p:cNvPr>
              <p:cNvSpPr/>
              <p:nvPr/>
            </p:nvSpPr>
            <p:spPr>
              <a:xfrm>
                <a:off x="5516191" y="2548036"/>
                <a:ext cx="502300" cy="621261"/>
              </a:xfrm>
              <a:custGeom>
                <a:avLst/>
                <a:gdLst>
                  <a:gd name="connsiteX0" fmla="*/ 506215 w 507508"/>
                  <a:gd name="connsiteY0" fmla="*/ 0 h 627703"/>
                  <a:gd name="connsiteX1" fmla="*/ 507508 w 507508"/>
                  <a:gd name="connsiteY1" fmla="*/ 627703 h 627703"/>
                  <a:gd name="connsiteX2" fmla="*/ 0 w 507508"/>
                  <a:gd name="connsiteY2" fmla="*/ 224386 h 627703"/>
                  <a:gd name="connsiteX3" fmla="*/ 104831 w 507508"/>
                  <a:gd name="connsiteY3" fmla="*/ 137893 h 627703"/>
                  <a:gd name="connsiteX4" fmla="*/ 409306 w 507508"/>
                  <a:gd name="connsiteY4" fmla="*/ 9770 h 627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7508" h="627703">
                    <a:moveTo>
                      <a:pt x="506215" y="0"/>
                    </a:moveTo>
                    <a:lnTo>
                      <a:pt x="507508" y="627703"/>
                    </a:lnTo>
                    <a:lnTo>
                      <a:pt x="0" y="224386"/>
                    </a:lnTo>
                    <a:lnTo>
                      <a:pt x="104831" y="137893"/>
                    </a:lnTo>
                    <a:cubicBezTo>
                      <a:pt x="195431" y="76685"/>
                      <a:pt x="298445" y="32455"/>
                      <a:pt x="409306" y="9770"/>
                    </a:cubicBezTo>
                    <a:close/>
                  </a:path>
                </a:pathLst>
              </a:custGeom>
              <a:solidFill>
                <a:sysClr val="windowText" lastClr="000000">
                  <a:alpha val="20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algn="ctr">
                  <a:defRPr/>
                </a:pPr>
                <a:endParaRPr lang="en-US" sz="1350" kern="0">
                  <a:solidFill>
                    <a:prstClr val="white"/>
                  </a:solidFill>
                  <a:cs typeface="Tahoma" pitchFamily="34" charset="0"/>
                </a:endParaRPr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715BB9E6-4103-446A-ADD8-80836D91CA58}"/>
                </a:ext>
              </a:extLst>
            </p:cNvPr>
            <p:cNvGrpSpPr/>
            <p:nvPr/>
          </p:nvGrpSpPr>
          <p:grpSpPr>
            <a:xfrm>
              <a:off x="4624795" y="2214906"/>
              <a:ext cx="941559" cy="1449898"/>
              <a:chOff x="6189160" y="1035609"/>
              <a:chExt cx="1385609" cy="2133688"/>
            </a:xfrm>
          </p:grpSpPr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C2390EE5-23D2-482B-A9E0-5E5FF4A0FFE7}"/>
                  </a:ext>
                </a:extLst>
              </p:cNvPr>
              <p:cNvSpPr/>
              <p:nvPr/>
            </p:nvSpPr>
            <p:spPr>
              <a:xfrm>
                <a:off x="6189160" y="1035609"/>
                <a:ext cx="1385609" cy="2133688"/>
              </a:xfrm>
              <a:custGeom>
                <a:avLst/>
                <a:gdLst>
                  <a:gd name="connsiteX0" fmla="*/ 814742 w 1555558"/>
                  <a:gd name="connsiteY0" fmla="*/ 841 h 2395392"/>
                  <a:gd name="connsiteX1" fmla="*/ 1113971 w 1555558"/>
                  <a:gd name="connsiteY1" fmla="*/ 76479 h 2395392"/>
                  <a:gd name="connsiteX2" fmla="*/ 1479079 w 1555558"/>
                  <a:gd name="connsiteY2" fmla="*/ 1113253 h 2395392"/>
                  <a:gd name="connsiteX3" fmla="*/ 1293275 w 1555558"/>
                  <a:gd name="connsiteY3" fmla="*/ 1359699 h 2395392"/>
                  <a:gd name="connsiteX4" fmla="*/ 1271936 w 1555558"/>
                  <a:gd name="connsiteY4" fmla="*/ 1375150 h 2395392"/>
                  <a:gd name="connsiteX5" fmla="*/ 1274826 w 1555558"/>
                  <a:gd name="connsiteY5" fmla="*/ 1376535 h 2395392"/>
                  <a:gd name="connsiteX6" fmla="*/ 3038 w 1555558"/>
                  <a:gd name="connsiteY6" fmla="*/ 2395392 h 2395392"/>
                  <a:gd name="connsiteX7" fmla="*/ 0 w 1555558"/>
                  <a:gd name="connsiteY7" fmla="*/ 765744 h 2395392"/>
                  <a:gd name="connsiteX8" fmla="*/ 2888 w 1555558"/>
                  <a:gd name="connsiteY8" fmla="*/ 767128 h 2395392"/>
                  <a:gd name="connsiteX9" fmla="*/ 1559 w 1555558"/>
                  <a:gd name="connsiteY9" fmla="*/ 740817 h 2395392"/>
                  <a:gd name="connsiteX10" fmla="*/ 77197 w 1555558"/>
                  <a:gd name="connsiteY10" fmla="*/ 441587 h 2395392"/>
                  <a:gd name="connsiteX11" fmla="*/ 814742 w 1555558"/>
                  <a:gd name="connsiteY11" fmla="*/ 841 h 23953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555558" h="2395392">
                    <a:moveTo>
                      <a:pt x="814742" y="841"/>
                    </a:moveTo>
                    <a:cubicBezTo>
                      <a:pt x="915595" y="5550"/>
                      <a:pt x="1017191" y="30110"/>
                      <a:pt x="1113971" y="76479"/>
                    </a:cubicBezTo>
                    <a:cubicBezTo>
                      <a:pt x="1501090" y="261954"/>
                      <a:pt x="1664555" y="726133"/>
                      <a:pt x="1479079" y="1113253"/>
                    </a:cubicBezTo>
                    <a:cubicBezTo>
                      <a:pt x="1432710" y="1210033"/>
                      <a:pt x="1368923" y="1292834"/>
                      <a:pt x="1293275" y="1359699"/>
                    </a:cubicBezTo>
                    <a:lnTo>
                      <a:pt x="1271936" y="1375150"/>
                    </a:lnTo>
                    <a:lnTo>
                      <a:pt x="1274826" y="1376535"/>
                    </a:lnTo>
                    <a:lnTo>
                      <a:pt x="3038" y="2395392"/>
                    </a:lnTo>
                    <a:lnTo>
                      <a:pt x="0" y="765744"/>
                    </a:lnTo>
                    <a:lnTo>
                      <a:pt x="2888" y="767128"/>
                    </a:lnTo>
                    <a:lnTo>
                      <a:pt x="1559" y="740817"/>
                    </a:lnTo>
                    <a:cubicBezTo>
                      <a:pt x="6268" y="639963"/>
                      <a:pt x="30828" y="538367"/>
                      <a:pt x="77197" y="441587"/>
                    </a:cubicBezTo>
                    <a:cubicBezTo>
                      <a:pt x="216303" y="151248"/>
                      <a:pt x="512181" y="-13286"/>
                      <a:pt x="814742" y="841"/>
                    </a:cubicBezTo>
                    <a:close/>
                  </a:path>
                </a:pathLst>
              </a:custGeom>
              <a:solidFill>
                <a:srgbClr val="F7931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algn="ctr">
                  <a:defRPr/>
                </a:pPr>
                <a:endParaRPr lang="en-US" sz="1350" kern="0">
                  <a:solidFill>
                    <a:prstClr val="white"/>
                  </a:solidFill>
                  <a:cs typeface="Tahoma" pitchFamily="34" charset="0"/>
                </a:endParaRPr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33D1903D-F1B2-4B4A-A735-CD8D60A8CB40}"/>
                  </a:ext>
                </a:extLst>
              </p:cNvPr>
              <p:cNvSpPr/>
              <p:nvPr/>
            </p:nvSpPr>
            <p:spPr>
              <a:xfrm>
                <a:off x="6382696" y="1228505"/>
                <a:ext cx="999177" cy="999178"/>
              </a:xfrm>
              <a:custGeom>
                <a:avLst/>
                <a:gdLst>
                  <a:gd name="connsiteX0" fmla="*/ 587272 w 1121729"/>
                  <a:gd name="connsiteY0" fmla="*/ 607 h 1121730"/>
                  <a:gd name="connsiteX1" fmla="*/ 803149 w 1121729"/>
                  <a:gd name="connsiteY1" fmla="*/ 55176 h 1121730"/>
                  <a:gd name="connsiteX2" fmla="*/ 1066555 w 1121729"/>
                  <a:gd name="connsiteY2" fmla="*/ 803150 h 1121730"/>
                  <a:gd name="connsiteX3" fmla="*/ 318581 w 1121729"/>
                  <a:gd name="connsiteY3" fmla="*/ 1066555 h 1121730"/>
                  <a:gd name="connsiteX4" fmla="*/ 55175 w 1121729"/>
                  <a:gd name="connsiteY4" fmla="*/ 318581 h 1121730"/>
                  <a:gd name="connsiteX5" fmla="*/ 587272 w 1121729"/>
                  <a:gd name="connsiteY5" fmla="*/ 607 h 1121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21729" h="1121730">
                    <a:moveTo>
                      <a:pt x="587272" y="607"/>
                    </a:moveTo>
                    <a:cubicBezTo>
                      <a:pt x="660033" y="4004"/>
                      <a:pt x="733328" y="21723"/>
                      <a:pt x="803149" y="55176"/>
                    </a:cubicBezTo>
                    <a:cubicBezTo>
                      <a:pt x="1082434" y="188985"/>
                      <a:pt x="1200364" y="523865"/>
                      <a:pt x="1066555" y="803150"/>
                    </a:cubicBezTo>
                    <a:cubicBezTo>
                      <a:pt x="932745" y="1082434"/>
                      <a:pt x="597865" y="1200365"/>
                      <a:pt x="318581" y="1066555"/>
                    </a:cubicBezTo>
                    <a:cubicBezTo>
                      <a:pt x="39296" y="932745"/>
                      <a:pt x="-78634" y="597865"/>
                      <a:pt x="55175" y="318581"/>
                    </a:cubicBezTo>
                    <a:cubicBezTo>
                      <a:pt x="155533" y="109118"/>
                      <a:pt x="368992" y="-9584"/>
                      <a:pt x="587272" y="607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ysClr val="window" lastClr="FFFFFF"/>
                  </a:gs>
                  <a:gs pos="50000">
                    <a:sysClr val="window" lastClr="FFFFFF">
                      <a:lumMod val="95000"/>
                    </a:sysClr>
                  </a:gs>
                  <a:gs pos="100000">
                    <a:sysClr val="window" lastClr="FFFFFF">
                      <a:lumMod val="85000"/>
                    </a:sysClr>
                  </a:gs>
                </a:gsLst>
                <a:lin ang="5400000" scaled="0"/>
              </a:gradFill>
              <a:ln>
                <a:noFill/>
              </a:ln>
              <a:effectLst>
                <a:outerShdw blurRad="1651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 anchor="ctr">
                <a:noAutofit/>
              </a:bodyPr>
              <a:lstStyle/>
              <a:p>
                <a:pPr algn="ctr">
                  <a:defRPr/>
                </a:pPr>
                <a:endParaRPr lang="en-US" sz="1350" kern="0">
                  <a:solidFill>
                    <a:prstClr val="white"/>
                  </a:solidFill>
                  <a:cs typeface="Tahoma" pitchFamily="34" charset="0"/>
                </a:endParaRPr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AA8A964D-25C8-4709-BA12-AB2DCE99795B}"/>
                  </a:ext>
                </a:extLst>
              </p:cNvPr>
              <p:cNvSpPr/>
              <p:nvPr/>
            </p:nvSpPr>
            <p:spPr>
              <a:xfrm>
                <a:off x="6190713" y="2550621"/>
                <a:ext cx="487227" cy="618676"/>
              </a:xfrm>
              <a:custGeom>
                <a:avLst/>
                <a:gdLst>
                  <a:gd name="connsiteX0" fmla="*/ 0 w 492279"/>
                  <a:gd name="connsiteY0" fmla="*/ 0 h 625091"/>
                  <a:gd name="connsiteX1" fmla="*/ 71005 w 492279"/>
                  <a:gd name="connsiteY1" fmla="*/ 7158 h 625091"/>
                  <a:gd name="connsiteX2" fmla="*/ 375481 w 492279"/>
                  <a:gd name="connsiteY2" fmla="*/ 135281 h 625091"/>
                  <a:gd name="connsiteX3" fmla="*/ 492279 w 492279"/>
                  <a:gd name="connsiteY3" fmla="*/ 231649 h 625091"/>
                  <a:gd name="connsiteX4" fmla="*/ 1165 w 492279"/>
                  <a:gd name="connsiteY4" fmla="*/ 625091 h 625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2279" h="625091">
                    <a:moveTo>
                      <a:pt x="0" y="0"/>
                    </a:moveTo>
                    <a:lnTo>
                      <a:pt x="71005" y="7158"/>
                    </a:lnTo>
                    <a:cubicBezTo>
                      <a:pt x="181867" y="29843"/>
                      <a:pt x="284880" y="74073"/>
                      <a:pt x="375481" y="135281"/>
                    </a:cubicBezTo>
                    <a:lnTo>
                      <a:pt x="492279" y="231649"/>
                    </a:lnTo>
                    <a:lnTo>
                      <a:pt x="1165" y="625091"/>
                    </a:lnTo>
                    <a:close/>
                  </a:path>
                </a:pathLst>
              </a:custGeom>
              <a:solidFill>
                <a:sysClr val="windowText" lastClr="000000">
                  <a:alpha val="20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algn="ctr">
                  <a:defRPr/>
                </a:pPr>
                <a:endParaRPr lang="en-US" sz="1350" kern="0">
                  <a:solidFill>
                    <a:prstClr val="white"/>
                  </a:solidFill>
                  <a:cs typeface="Tahoma" pitchFamily="34" charset="0"/>
                </a:endParaRPr>
              </a:p>
            </p:txBody>
          </p: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1CE1FDD5-5C51-4F4D-9A97-7E06ED7B3508}"/>
                </a:ext>
              </a:extLst>
            </p:cNvPr>
            <p:cNvGrpSpPr/>
            <p:nvPr/>
          </p:nvGrpSpPr>
          <p:grpSpPr>
            <a:xfrm>
              <a:off x="4710929" y="3039168"/>
              <a:ext cx="1528231" cy="941116"/>
              <a:chOff x="6315916" y="2248604"/>
              <a:chExt cx="2248964" cy="1384957"/>
            </a:xfrm>
          </p:grpSpPr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1459B695-8FFD-433D-A1F8-D888320839E7}"/>
                  </a:ext>
                </a:extLst>
              </p:cNvPr>
              <p:cNvSpPr/>
              <p:nvPr/>
            </p:nvSpPr>
            <p:spPr>
              <a:xfrm>
                <a:off x="6315916" y="2248604"/>
                <a:ext cx="2248964" cy="1384957"/>
              </a:xfrm>
              <a:custGeom>
                <a:avLst/>
                <a:gdLst>
                  <a:gd name="connsiteX0" fmla="*/ 1727477 w 2524807"/>
                  <a:gd name="connsiteY0" fmla="*/ 274 h 1554826"/>
                  <a:gd name="connsiteX1" fmla="*/ 2504430 w 2524807"/>
                  <a:gd name="connsiteY1" fmla="*/ 601349 h 1554826"/>
                  <a:gd name="connsiteX2" fmla="*/ 1923458 w 2524807"/>
                  <a:gd name="connsiteY2" fmla="*/ 1534449 h 1554826"/>
                  <a:gd name="connsiteX3" fmla="*/ 1614949 w 2524807"/>
                  <a:gd name="connsiteY3" fmla="*/ 1543490 h 1554826"/>
                  <a:gd name="connsiteX4" fmla="*/ 1589550 w 2524807"/>
                  <a:gd name="connsiteY4" fmla="*/ 1536493 h 1554826"/>
                  <a:gd name="connsiteX5" fmla="*/ 1590276 w 2524807"/>
                  <a:gd name="connsiteY5" fmla="*/ 1539614 h 1554826"/>
                  <a:gd name="connsiteX6" fmla="*/ 0 w 2524807"/>
                  <a:gd name="connsiteY6" fmla="*/ 1183895 h 1554826"/>
                  <a:gd name="connsiteX7" fmla="*/ 1270062 w 2524807"/>
                  <a:gd name="connsiteY7" fmla="*/ 162767 h 1554826"/>
                  <a:gd name="connsiteX8" fmla="*/ 1270788 w 2524807"/>
                  <a:gd name="connsiteY8" fmla="*/ 165887 h 1554826"/>
                  <a:gd name="connsiteX9" fmla="*/ 1290494 w 2524807"/>
                  <a:gd name="connsiteY9" fmla="*/ 148400 h 1554826"/>
                  <a:gd name="connsiteX10" fmla="*/ 1571330 w 2524807"/>
                  <a:gd name="connsiteY10" fmla="*/ 20377 h 1554826"/>
                  <a:gd name="connsiteX11" fmla="*/ 1727477 w 2524807"/>
                  <a:gd name="connsiteY11" fmla="*/ 274 h 1554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524807" h="1554826">
                    <a:moveTo>
                      <a:pt x="1727477" y="274"/>
                    </a:moveTo>
                    <a:cubicBezTo>
                      <a:pt x="2088863" y="-9365"/>
                      <a:pt x="2419348" y="235512"/>
                      <a:pt x="2504430" y="601349"/>
                    </a:cubicBezTo>
                    <a:cubicBezTo>
                      <a:pt x="2601667" y="1019449"/>
                      <a:pt x="2341557" y="1437212"/>
                      <a:pt x="1923458" y="1534449"/>
                    </a:cubicBezTo>
                    <a:cubicBezTo>
                      <a:pt x="1818933" y="1558759"/>
                      <a:pt x="1714429" y="1560734"/>
                      <a:pt x="1614949" y="1543490"/>
                    </a:cubicBezTo>
                    <a:lnTo>
                      <a:pt x="1589550" y="1536493"/>
                    </a:lnTo>
                    <a:lnTo>
                      <a:pt x="1590276" y="1539614"/>
                    </a:lnTo>
                    <a:lnTo>
                      <a:pt x="0" y="1183895"/>
                    </a:lnTo>
                    <a:lnTo>
                      <a:pt x="1270062" y="162767"/>
                    </a:lnTo>
                    <a:lnTo>
                      <a:pt x="1270788" y="165887"/>
                    </a:lnTo>
                    <a:lnTo>
                      <a:pt x="1290494" y="148400"/>
                    </a:lnTo>
                    <a:cubicBezTo>
                      <a:pt x="1372155" y="89028"/>
                      <a:pt x="1466805" y="44686"/>
                      <a:pt x="1571330" y="20377"/>
                    </a:cubicBezTo>
                    <a:cubicBezTo>
                      <a:pt x="1623593" y="8222"/>
                      <a:pt x="1675850" y="1651"/>
                      <a:pt x="1727477" y="274"/>
                    </a:cubicBezTo>
                    <a:close/>
                  </a:path>
                </a:pathLst>
              </a:custGeom>
              <a:solidFill>
                <a:srgbClr val="4CC1E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algn="ctr">
                  <a:defRPr/>
                </a:pPr>
                <a:endParaRPr lang="en-US" sz="1350" kern="0">
                  <a:solidFill>
                    <a:prstClr val="white"/>
                  </a:solidFill>
                  <a:cs typeface="Tahoma" pitchFamily="34" charset="0"/>
                </a:endParaRPr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C4ABD383-E312-45C0-B504-EF0CC474BE0D}"/>
                  </a:ext>
                </a:extLst>
              </p:cNvPr>
              <p:cNvSpPr/>
              <p:nvPr/>
            </p:nvSpPr>
            <p:spPr>
              <a:xfrm>
                <a:off x="7372815" y="2441499"/>
                <a:ext cx="999170" cy="999170"/>
              </a:xfrm>
              <a:custGeom>
                <a:avLst/>
                <a:gdLst>
                  <a:gd name="connsiteX0" fmla="*/ 546492 w 1121721"/>
                  <a:gd name="connsiteY0" fmla="*/ 199 h 1121721"/>
                  <a:gd name="connsiteX1" fmla="*/ 1107020 w 1121721"/>
                  <a:gd name="connsiteY1" fmla="*/ 433841 h 1121721"/>
                  <a:gd name="connsiteX2" fmla="*/ 687882 w 1121721"/>
                  <a:gd name="connsiteY2" fmla="*/ 1107020 h 1121721"/>
                  <a:gd name="connsiteX3" fmla="*/ 14702 w 1121721"/>
                  <a:gd name="connsiteY3" fmla="*/ 687881 h 1121721"/>
                  <a:gd name="connsiteX4" fmla="*/ 433841 w 1121721"/>
                  <a:gd name="connsiteY4" fmla="*/ 14702 h 1121721"/>
                  <a:gd name="connsiteX5" fmla="*/ 546492 w 1121721"/>
                  <a:gd name="connsiteY5" fmla="*/ 199 h 11217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21721" h="1121721">
                    <a:moveTo>
                      <a:pt x="546492" y="199"/>
                    </a:moveTo>
                    <a:cubicBezTo>
                      <a:pt x="807211" y="-6754"/>
                      <a:pt x="1045638" y="169911"/>
                      <a:pt x="1107020" y="433841"/>
                    </a:cubicBezTo>
                    <a:cubicBezTo>
                      <a:pt x="1177171" y="735476"/>
                      <a:pt x="989516" y="1036869"/>
                      <a:pt x="687882" y="1107020"/>
                    </a:cubicBezTo>
                    <a:cubicBezTo>
                      <a:pt x="386247" y="1177171"/>
                      <a:pt x="84854" y="989516"/>
                      <a:pt x="14702" y="687881"/>
                    </a:cubicBezTo>
                    <a:cubicBezTo>
                      <a:pt x="-55449" y="386246"/>
                      <a:pt x="132206" y="84853"/>
                      <a:pt x="433841" y="14702"/>
                    </a:cubicBezTo>
                    <a:cubicBezTo>
                      <a:pt x="471546" y="5934"/>
                      <a:pt x="509246" y="1193"/>
                      <a:pt x="546492" y="199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ysClr val="window" lastClr="FFFFFF"/>
                  </a:gs>
                  <a:gs pos="50000">
                    <a:sysClr val="window" lastClr="FFFFFF">
                      <a:lumMod val="95000"/>
                    </a:sysClr>
                  </a:gs>
                  <a:gs pos="100000">
                    <a:sysClr val="window" lastClr="FFFFFF">
                      <a:lumMod val="85000"/>
                    </a:sysClr>
                  </a:gs>
                </a:gsLst>
                <a:lin ang="5400000" scaled="0"/>
              </a:gradFill>
              <a:ln>
                <a:noFill/>
              </a:ln>
              <a:effectLst>
                <a:outerShdw blurRad="1651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 anchor="ctr">
                <a:noAutofit/>
              </a:bodyPr>
              <a:lstStyle/>
              <a:p>
                <a:pPr algn="ctr">
                  <a:defRPr/>
                </a:pPr>
                <a:endParaRPr lang="en-US" sz="1350" kern="0">
                  <a:solidFill>
                    <a:prstClr val="white"/>
                  </a:solidFill>
                  <a:cs typeface="Tahoma" pitchFamily="34" charset="0"/>
                </a:endParaRPr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536B0F49-F252-41F5-B9B5-E7521558389E}"/>
                  </a:ext>
                </a:extLst>
              </p:cNvPr>
              <p:cNvSpPr/>
              <p:nvPr/>
            </p:nvSpPr>
            <p:spPr>
              <a:xfrm>
                <a:off x="6315916" y="2919017"/>
                <a:ext cx="617989" cy="521093"/>
              </a:xfrm>
              <a:custGeom>
                <a:avLst/>
                <a:gdLst>
                  <a:gd name="connsiteX0" fmla="*/ 482740 w 624397"/>
                  <a:gd name="connsiteY0" fmla="*/ 0 h 526496"/>
                  <a:gd name="connsiteX1" fmla="*/ 557482 w 624397"/>
                  <a:gd name="connsiteY1" fmla="*/ 137702 h 526496"/>
                  <a:gd name="connsiteX2" fmla="*/ 624397 w 624397"/>
                  <a:gd name="connsiteY2" fmla="*/ 469144 h 526496"/>
                  <a:gd name="connsiteX3" fmla="*/ 618616 w 624397"/>
                  <a:gd name="connsiteY3" fmla="*/ 526496 h 526496"/>
                  <a:gd name="connsiteX4" fmla="*/ 0 w 624397"/>
                  <a:gd name="connsiteY4" fmla="*/ 388122 h 526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4397" h="526496">
                    <a:moveTo>
                      <a:pt x="482740" y="0"/>
                    </a:moveTo>
                    <a:lnTo>
                      <a:pt x="557482" y="137702"/>
                    </a:lnTo>
                    <a:cubicBezTo>
                      <a:pt x="600570" y="239574"/>
                      <a:pt x="624397" y="351576"/>
                      <a:pt x="624397" y="469144"/>
                    </a:cubicBezTo>
                    <a:lnTo>
                      <a:pt x="618616" y="526496"/>
                    </a:lnTo>
                    <a:lnTo>
                      <a:pt x="0" y="388122"/>
                    </a:lnTo>
                    <a:close/>
                  </a:path>
                </a:pathLst>
              </a:custGeom>
              <a:solidFill>
                <a:sysClr val="windowText" lastClr="000000">
                  <a:alpha val="20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algn="ctr">
                  <a:defRPr/>
                </a:pPr>
                <a:endParaRPr lang="en-US" sz="1350" kern="0">
                  <a:solidFill>
                    <a:prstClr val="white"/>
                  </a:solidFill>
                  <a:cs typeface="Tahoma" pitchFamily="34" charset="0"/>
                </a:endParaRPr>
              </a:p>
            </p:txBody>
          </p: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FEB57AFD-4CC3-4C7A-9A5A-835AC8D1428D}"/>
                </a:ext>
              </a:extLst>
            </p:cNvPr>
            <p:cNvGrpSpPr/>
            <p:nvPr/>
          </p:nvGrpSpPr>
          <p:grpSpPr>
            <a:xfrm>
              <a:off x="4681051" y="3916387"/>
              <a:ext cx="1321197" cy="1145359"/>
              <a:chOff x="6271947" y="3539529"/>
              <a:chExt cx="1944291" cy="1685524"/>
            </a:xfrm>
          </p:grpSpPr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87258001-D889-48A7-940C-D7BFF2593149}"/>
                  </a:ext>
                </a:extLst>
              </p:cNvPr>
              <p:cNvSpPr/>
              <p:nvPr/>
            </p:nvSpPr>
            <p:spPr>
              <a:xfrm>
                <a:off x="6271947" y="3539529"/>
                <a:ext cx="1944291" cy="1685524"/>
              </a:xfrm>
              <a:custGeom>
                <a:avLst/>
                <a:gdLst>
                  <a:gd name="connsiteX0" fmla="*/ 0 w 2182764"/>
                  <a:gd name="connsiteY0" fmla="*/ 0 h 1892259"/>
                  <a:gd name="connsiteX1" fmla="*/ 1589647 w 2182764"/>
                  <a:gd name="connsiteY1" fmla="*/ 358865 h 1892259"/>
                  <a:gd name="connsiteX2" fmla="*/ 1588554 w 2182764"/>
                  <a:gd name="connsiteY2" fmla="*/ 360242 h 1892259"/>
                  <a:gd name="connsiteX3" fmla="*/ 1685792 w 2182764"/>
                  <a:gd name="connsiteY3" fmla="*/ 389829 h 1892259"/>
                  <a:gd name="connsiteX4" fmla="*/ 1888573 w 2182764"/>
                  <a:gd name="connsiteY4" fmla="*/ 506107 h 1892259"/>
                  <a:gd name="connsiteX5" fmla="*/ 2014376 w 2182764"/>
                  <a:gd name="connsiteY5" fmla="*/ 1598068 h 1892259"/>
                  <a:gd name="connsiteX6" fmla="*/ 922415 w 2182764"/>
                  <a:gd name="connsiteY6" fmla="*/ 1723871 h 1892259"/>
                  <a:gd name="connsiteX7" fmla="*/ 732661 w 2182764"/>
                  <a:gd name="connsiteY7" fmla="*/ 1504504 h 1892259"/>
                  <a:gd name="connsiteX8" fmla="*/ 713531 w 2182764"/>
                  <a:gd name="connsiteY8" fmla="*/ 1463137 h 1892259"/>
                  <a:gd name="connsiteX9" fmla="*/ 711054 w 2182764"/>
                  <a:gd name="connsiteY9" fmla="*/ 1466259 h 1892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182764" h="1892259">
                    <a:moveTo>
                      <a:pt x="0" y="0"/>
                    </a:moveTo>
                    <a:lnTo>
                      <a:pt x="1589647" y="358865"/>
                    </a:lnTo>
                    <a:lnTo>
                      <a:pt x="1588554" y="360242"/>
                    </a:lnTo>
                    <a:lnTo>
                      <a:pt x="1685792" y="389829"/>
                    </a:lnTo>
                    <a:cubicBezTo>
                      <a:pt x="1757104" y="417418"/>
                      <a:pt x="1825521" y="456083"/>
                      <a:pt x="1888573" y="506107"/>
                    </a:cubicBezTo>
                    <a:cubicBezTo>
                      <a:pt x="2224849" y="772905"/>
                      <a:pt x="2281173" y="1261792"/>
                      <a:pt x="2014376" y="1598068"/>
                    </a:cubicBezTo>
                    <a:cubicBezTo>
                      <a:pt x="1747579" y="1934344"/>
                      <a:pt x="1258692" y="1990668"/>
                      <a:pt x="922415" y="1723871"/>
                    </a:cubicBezTo>
                    <a:cubicBezTo>
                      <a:pt x="843601" y="1661340"/>
                      <a:pt x="780164" y="1586610"/>
                      <a:pt x="732661" y="1504504"/>
                    </a:cubicBezTo>
                    <a:lnTo>
                      <a:pt x="713531" y="1463137"/>
                    </a:lnTo>
                    <a:lnTo>
                      <a:pt x="711054" y="1466259"/>
                    </a:lnTo>
                    <a:close/>
                  </a:path>
                </a:pathLst>
              </a:custGeom>
              <a:solidFill>
                <a:srgbClr val="C13018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algn="ctr">
                  <a:defRPr/>
                </a:pPr>
                <a:endParaRPr lang="en-US" sz="1350" kern="0">
                  <a:solidFill>
                    <a:prstClr val="white"/>
                  </a:solidFill>
                  <a:cs typeface="Tahoma" pitchFamily="34" charset="0"/>
                </a:endParaRPr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68452973-1FA0-46F9-82BF-C9672591F70E}"/>
                  </a:ext>
                </a:extLst>
              </p:cNvPr>
              <p:cNvSpPr/>
              <p:nvPr/>
            </p:nvSpPr>
            <p:spPr>
              <a:xfrm>
                <a:off x="7024394" y="4033208"/>
                <a:ext cx="998985" cy="998986"/>
              </a:xfrm>
              <a:custGeom>
                <a:avLst/>
                <a:gdLst>
                  <a:gd name="connsiteX0" fmla="*/ 604148 w 1121513"/>
                  <a:gd name="connsiteY0" fmla="*/ 1647 h 1121514"/>
                  <a:gd name="connsiteX1" fmla="*/ 909271 w 1121513"/>
                  <a:gd name="connsiteY1" fmla="*/ 121484 h 1121514"/>
                  <a:gd name="connsiteX2" fmla="*/ 1000031 w 1121513"/>
                  <a:gd name="connsiteY2" fmla="*/ 909272 h 1121514"/>
                  <a:gd name="connsiteX3" fmla="*/ 212243 w 1121513"/>
                  <a:gd name="connsiteY3" fmla="*/ 1000032 h 1121514"/>
                  <a:gd name="connsiteX4" fmla="*/ 121483 w 1121513"/>
                  <a:gd name="connsiteY4" fmla="*/ 212244 h 1121514"/>
                  <a:gd name="connsiteX5" fmla="*/ 604148 w 1121513"/>
                  <a:gd name="connsiteY5" fmla="*/ 1647 h 1121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21513" h="1121514">
                    <a:moveTo>
                      <a:pt x="604148" y="1647"/>
                    </a:moveTo>
                    <a:cubicBezTo>
                      <a:pt x="711835" y="9906"/>
                      <a:pt x="818295" y="49304"/>
                      <a:pt x="909271" y="121484"/>
                    </a:cubicBezTo>
                    <a:cubicBezTo>
                      <a:pt x="1151875" y="313963"/>
                      <a:pt x="1192510" y="666668"/>
                      <a:pt x="1000031" y="909272"/>
                    </a:cubicBezTo>
                    <a:cubicBezTo>
                      <a:pt x="807552" y="1151876"/>
                      <a:pt x="454847" y="1192511"/>
                      <a:pt x="212243" y="1000032"/>
                    </a:cubicBezTo>
                    <a:cubicBezTo>
                      <a:pt x="-30361" y="807553"/>
                      <a:pt x="-70996" y="454848"/>
                      <a:pt x="121483" y="212244"/>
                    </a:cubicBezTo>
                    <a:cubicBezTo>
                      <a:pt x="241783" y="60616"/>
                      <a:pt x="424670" y="-12117"/>
                      <a:pt x="604148" y="1647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ysClr val="window" lastClr="FFFFFF"/>
                  </a:gs>
                  <a:gs pos="50000">
                    <a:sysClr val="window" lastClr="FFFFFF">
                      <a:lumMod val="95000"/>
                    </a:sysClr>
                  </a:gs>
                  <a:gs pos="100000">
                    <a:sysClr val="window" lastClr="FFFFFF">
                      <a:lumMod val="85000"/>
                    </a:sysClr>
                  </a:gs>
                </a:gsLst>
                <a:lin ang="5400000" scaled="0"/>
              </a:gradFill>
              <a:ln>
                <a:noFill/>
              </a:ln>
              <a:effectLst>
                <a:outerShdw blurRad="1651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 anchor="ctr">
                <a:noAutofit/>
              </a:bodyPr>
              <a:lstStyle/>
              <a:p>
                <a:pPr algn="ctr">
                  <a:defRPr/>
                </a:pPr>
                <a:endParaRPr lang="en-US" sz="1350" kern="0">
                  <a:solidFill>
                    <a:prstClr val="white"/>
                  </a:solidFill>
                  <a:cs typeface="Tahoma" pitchFamily="34" charset="0"/>
                </a:endParaRPr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F61E32F0-60F1-477E-A8D5-F0EE36A3317A}"/>
                  </a:ext>
                </a:extLst>
              </p:cNvPr>
              <p:cNvSpPr/>
              <p:nvPr/>
            </p:nvSpPr>
            <p:spPr>
              <a:xfrm>
                <a:off x="6271947" y="3539529"/>
                <a:ext cx="606571" cy="554352"/>
              </a:xfrm>
              <a:custGeom>
                <a:avLst/>
                <a:gdLst>
                  <a:gd name="connsiteX0" fmla="*/ 0 w 612860"/>
                  <a:gd name="connsiteY0" fmla="*/ 0 h 560100"/>
                  <a:gd name="connsiteX1" fmla="*/ 612860 w 612860"/>
                  <a:gd name="connsiteY1" fmla="*/ 138354 h 560100"/>
                  <a:gd name="connsiteX2" fmla="*/ 601907 w 612860"/>
                  <a:gd name="connsiteY2" fmla="*/ 173640 h 560100"/>
                  <a:gd name="connsiteX3" fmla="*/ 293404 w 612860"/>
                  <a:gd name="connsiteY3" fmla="*/ 548275 h 560100"/>
                  <a:gd name="connsiteX4" fmla="*/ 271618 w 612860"/>
                  <a:gd name="connsiteY4" fmla="*/ 560100 h 560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2860" h="560100">
                    <a:moveTo>
                      <a:pt x="0" y="0"/>
                    </a:moveTo>
                    <a:lnTo>
                      <a:pt x="612860" y="138354"/>
                    </a:lnTo>
                    <a:lnTo>
                      <a:pt x="601907" y="173640"/>
                    </a:lnTo>
                    <a:cubicBezTo>
                      <a:pt x="537275" y="326448"/>
                      <a:pt x="429304" y="456463"/>
                      <a:pt x="293404" y="548275"/>
                    </a:cubicBezTo>
                    <a:lnTo>
                      <a:pt x="271618" y="560100"/>
                    </a:lnTo>
                    <a:close/>
                  </a:path>
                </a:pathLst>
              </a:custGeom>
              <a:solidFill>
                <a:sysClr val="windowText" lastClr="000000">
                  <a:alpha val="20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algn="ctr">
                  <a:defRPr/>
                </a:pPr>
                <a:endParaRPr lang="en-US" sz="1350" kern="0">
                  <a:solidFill>
                    <a:prstClr val="white"/>
                  </a:solidFill>
                  <a:cs typeface="Tahoma" pitchFamily="34" charset="0"/>
                </a:endParaRPr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C6471896-5CB2-43D4-9C01-24C9EA5DA52B}"/>
                </a:ext>
              </a:extLst>
            </p:cNvPr>
            <p:cNvGrpSpPr/>
            <p:nvPr/>
          </p:nvGrpSpPr>
          <p:grpSpPr>
            <a:xfrm>
              <a:off x="4088416" y="3982880"/>
              <a:ext cx="940906" cy="1556366"/>
              <a:chOff x="5399818" y="3637381"/>
              <a:chExt cx="1384649" cy="2290368"/>
            </a:xfrm>
          </p:grpSpPr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3768B50C-77FA-4348-9E67-F2B08C8AFC8D}"/>
                  </a:ext>
                </a:extLst>
              </p:cNvPr>
              <p:cNvSpPr/>
              <p:nvPr/>
            </p:nvSpPr>
            <p:spPr>
              <a:xfrm>
                <a:off x="5399818" y="3637381"/>
                <a:ext cx="1384649" cy="2290368"/>
              </a:xfrm>
              <a:custGeom>
                <a:avLst/>
                <a:gdLst>
                  <a:gd name="connsiteX0" fmla="*/ 777152 w 1554480"/>
                  <a:gd name="connsiteY0" fmla="*/ 0 h 2571289"/>
                  <a:gd name="connsiteX1" fmla="*/ 1484036 w 1554480"/>
                  <a:gd name="connsiteY1" fmla="*/ 1468358 h 2571289"/>
                  <a:gd name="connsiteX2" fmla="*/ 1480833 w 1554480"/>
                  <a:gd name="connsiteY2" fmla="*/ 1468358 h 2571289"/>
                  <a:gd name="connsiteX3" fmla="*/ 1493401 w 1554480"/>
                  <a:gd name="connsiteY3" fmla="*/ 1491512 h 2571289"/>
                  <a:gd name="connsiteX4" fmla="*/ 1554480 w 1554480"/>
                  <a:gd name="connsiteY4" fmla="*/ 1794049 h 2571289"/>
                  <a:gd name="connsiteX5" fmla="*/ 777240 w 1554480"/>
                  <a:gd name="connsiteY5" fmla="*/ 2571289 h 2571289"/>
                  <a:gd name="connsiteX6" fmla="*/ 0 w 1554480"/>
                  <a:gd name="connsiteY6" fmla="*/ 1794049 h 2571289"/>
                  <a:gd name="connsiteX7" fmla="*/ 61079 w 1554480"/>
                  <a:gd name="connsiteY7" fmla="*/ 1491512 h 2571289"/>
                  <a:gd name="connsiteX8" fmla="*/ 73647 w 1554480"/>
                  <a:gd name="connsiteY8" fmla="*/ 1468358 h 2571289"/>
                  <a:gd name="connsiteX9" fmla="*/ 70443 w 1554480"/>
                  <a:gd name="connsiteY9" fmla="*/ 1468358 h 25712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54480" h="2571289">
                    <a:moveTo>
                      <a:pt x="777152" y="0"/>
                    </a:moveTo>
                    <a:lnTo>
                      <a:pt x="1484036" y="1468358"/>
                    </a:lnTo>
                    <a:lnTo>
                      <a:pt x="1480833" y="1468358"/>
                    </a:lnTo>
                    <a:lnTo>
                      <a:pt x="1493401" y="1491512"/>
                    </a:lnTo>
                    <a:cubicBezTo>
                      <a:pt x="1532731" y="1584500"/>
                      <a:pt x="1554480" y="1686735"/>
                      <a:pt x="1554480" y="1794049"/>
                    </a:cubicBezTo>
                    <a:cubicBezTo>
                      <a:pt x="1554480" y="2223307"/>
                      <a:pt x="1206498" y="2571289"/>
                      <a:pt x="777240" y="2571289"/>
                    </a:cubicBezTo>
                    <a:cubicBezTo>
                      <a:pt x="347982" y="2571289"/>
                      <a:pt x="0" y="2223307"/>
                      <a:pt x="0" y="1794049"/>
                    </a:cubicBezTo>
                    <a:cubicBezTo>
                      <a:pt x="0" y="1686735"/>
                      <a:pt x="21749" y="1584500"/>
                      <a:pt x="61079" y="1491512"/>
                    </a:cubicBezTo>
                    <a:lnTo>
                      <a:pt x="73647" y="1468358"/>
                    </a:lnTo>
                    <a:lnTo>
                      <a:pt x="70443" y="1468358"/>
                    </a:lnTo>
                    <a:close/>
                  </a:path>
                </a:pathLst>
              </a:custGeom>
              <a:solidFill>
                <a:srgbClr val="FFCC4C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algn="ctr">
                  <a:defRPr/>
                </a:pPr>
                <a:endParaRPr lang="en-US" sz="1350" kern="0">
                  <a:solidFill>
                    <a:prstClr val="white"/>
                  </a:solidFill>
                  <a:cs typeface="Tahoma" pitchFamily="34" charset="0"/>
                </a:endParaRPr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DD79CD1A-27B8-4FE5-A7F3-2B4A8BB85EB5}"/>
                  </a:ext>
                </a:extLst>
              </p:cNvPr>
              <p:cNvSpPr/>
              <p:nvPr/>
            </p:nvSpPr>
            <p:spPr>
              <a:xfrm>
                <a:off x="5592668" y="4735952"/>
                <a:ext cx="998947" cy="998946"/>
              </a:xfrm>
              <a:custGeom>
                <a:avLst/>
                <a:gdLst>
                  <a:gd name="connsiteX0" fmla="*/ 560735 w 1121470"/>
                  <a:gd name="connsiteY0" fmla="*/ 0 h 1121470"/>
                  <a:gd name="connsiteX1" fmla="*/ 1121470 w 1121470"/>
                  <a:gd name="connsiteY1" fmla="*/ 560735 h 1121470"/>
                  <a:gd name="connsiteX2" fmla="*/ 560735 w 1121470"/>
                  <a:gd name="connsiteY2" fmla="*/ 1121470 h 1121470"/>
                  <a:gd name="connsiteX3" fmla="*/ 0 w 1121470"/>
                  <a:gd name="connsiteY3" fmla="*/ 560735 h 1121470"/>
                  <a:gd name="connsiteX4" fmla="*/ 560735 w 1121470"/>
                  <a:gd name="connsiteY4" fmla="*/ 0 h 1121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1470" h="1121470">
                    <a:moveTo>
                      <a:pt x="560735" y="0"/>
                    </a:moveTo>
                    <a:cubicBezTo>
                      <a:pt x="870420" y="0"/>
                      <a:pt x="1121470" y="251050"/>
                      <a:pt x="1121470" y="560735"/>
                    </a:cubicBezTo>
                    <a:cubicBezTo>
                      <a:pt x="1121470" y="870420"/>
                      <a:pt x="870420" y="1121470"/>
                      <a:pt x="560735" y="1121470"/>
                    </a:cubicBezTo>
                    <a:cubicBezTo>
                      <a:pt x="251050" y="1121470"/>
                      <a:pt x="0" y="870420"/>
                      <a:pt x="0" y="560735"/>
                    </a:cubicBezTo>
                    <a:cubicBezTo>
                      <a:pt x="0" y="251050"/>
                      <a:pt x="251050" y="0"/>
                      <a:pt x="560735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ysClr val="window" lastClr="FFFFFF"/>
                  </a:gs>
                  <a:gs pos="50000">
                    <a:sysClr val="window" lastClr="FFFFFF">
                      <a:lumMod val="95000"/>
                    </a:sysClr>
                  </a:gs>
                  <a:gs pos="100000">
                    <a:sysClr val="window" lastClr="FFFFFF">
                      <a:lumMod val="85000"/>
                    </a:sysClr>
                  </a:gs>
                </a:gsLst>
                <a:lin ang="5400000" scaled="0"/>
              </a:gradFill>
              <a:ln>
                <a:noFill/>
              </a:ln>
              <a:effectLst>
                <a:outerShdw blurRad="1651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 anchor="ctr">
                <a:noAutofit/>
              </a:bodyPr>
              <a:lstStyle/>
              <a:p>
                <a:pPr algn="ctr">
                  <a:defRPr/>
                </a:pPr>
                <a:endParaRPr lang="en-US" sz="1350" kern="0">
                  <a:solidFill>
                    <a:prstClr val="white"/>
                  </a:solidFill>
                  <a:cs typeface="Tahoma" pitchFamily="34" charset="0"/>
                </a:endParaRPr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B49ABFA6-D8F5-4A67-85EE-86BFFBC09018}"/>
                  </a:ext>
                </a:extLst>
              </p:cNvPr>
              <p:cNvSpPr/>
              <p:nvPr/>
            </p:nvSpPr>
            <p:spPr>
              <a:xfrm>
                <a:off x="5830518" y="3637381"/>
                <a:ext cx="522910" cy="588727"/>
              </a:xfrm>
              <a:custGeom>
                <a:avLst/>
                <a:gdLst>
                  <a:gd name="connsiteX0" fmla="*/ 264258 w 528332"/>
                  <a:gd name="connsiteY0" fmla="*/ 0 h 594832"/>
                  <a:gd name="connsiteX1" fmla="*/ 528332 w 528332"/>
                  <a:gd name="connsiteY1" fmla="*/ 548541 h 594832"/>
                  <a:gd name="connsiteX2" fmla="*/ 434934 w 528332"/>
                  <a:gd name="connsiteY2" fmla="*/ 577533 h 594832"/>
                  <a:gd name="connsiteX3" fmla="*/ 263327 w 528332"/>
                  <a:gd name="connsiteY3" fmla="*/ 594832 h 594832"/>
                  <a:gd name="connsiteX4" fmla="*/ 91720 w 528332"/>
                  <a:gd name="connsiteY4" fmla="*/ 577533 h 594832"/>
                  <a:gd name="connsiteX5" fmla="*/ 0 w 528332"/>
                  <a:gd name="connsiteY5" fmla="*/ 549061 h 594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8332" h="594832">
                    <a:moveTo>
                      <a:pt x="264258" y="0"/>
                    </a:moveTo>
                    <a:lnTo>
                      <a:pt x="528332" y="548541"/>
                    </a:lnTo>
                    <a:lnTo>
                      <a:pt x="434934" y="577533"/>
                    </a:lnTo>
                    <a:cubicBezTo>
                      <a:pt x="379504" y="588876"/>
                      <a:pt x="322111" y="594832"/>
                      <a:pt x="263327" y="594832"/>
                    </a:cubicBezTo>
                    <a:cubicBezTo>
                      <a:pt x="204543" y="594832"/>
                      <a:pt x="147151" y="588876"/>
                      <a:pt x="91720" y="577533"/>
                    </a:cubicBezTo>
                    <a:lnTo>
                      <a:pt x="0" y="549061"/>
                    </a:lnTo>
                    <a:close/>
                  </a:path>
                </a:pathLst>
              </a:custGeom>
              <a:solidFill>
                <a:sysClr val="windowText" lastClr="000000">
                  <a:alpha val="20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algn="ctr">
                  <a:defRPr/>
                </a:pPr>
                <a:endParaRPr lang="en-US" sz="1350" kern="0">
                  <a:solidFill>
                    <a:prstClr val="white"/>
                  </a:solidFill>
                  <a:cs typeface="Tahoma" pitchFamily="34" charset="0"/>
                </a:endParaRPr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12C79153-AC9B-493A-88A1-30805676A408}"/>
                </a:ext>
              </a:extLst>
            </p:cNvPr>
            <p:cNvGrpSpPr/>
            <p:nvPr/>
          </p:nvGrpSpPr>
          <p:grpSpPr>
            <a:xfrm>
              <a:off x="3116284" y="3916387"/>
              <a:ext cx="1319043" cy="1148064"/>
              <a:chOff x="3969217" y="3539529"/>
              <a:chExt cx="1941120" cy="1689505"/>
            </a:xfrm>
          </p:grpSpPr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0B176425-0048-46A9-AA03-033F85317336}"/>
                  </a:ext>
                </a:extLst>
              </p:cNvPr>
              <p:cNvSpPr/>
              <p:nvPr/>
            </p:nvSpPr>
            <p:spPr>
              <a:xfrm>
                <a:off x="3969217" y="3539529"/>
                <a:ext cx="1941120" cy="1689505"/>
              </a:xfrm>
              <a:custGeom>
                <a:avLst/>
                <a:gdLst>
                  <a:gd name="connsiteX0" fmla="*/ 2179204 w 2179204"/>
                  <a:gd name="connsiteY0" fmla="*/ 0 h 1896728"/>
                  <a:gd name="connsiteX1" fmla="*/ 1472788 w 2179204"/>
                  <a:gd name="connsiteY1" fmla="*/ 1468584 h 1896728"/>
                  <a:gd name="connsiteX2" fmla="*/ 1470790 w 2179204"/>
                  <a:gd name="connsiteY2" fmla="*/ 1466081 h 1896728"/>
                  <a:gd name="connsiteX3" fmla="*/ 1460538 w 2179204"/>
                  <a:gd name="connsiteY3" fmla="*/ 1490348 h 1896728"/>
                  <a:gd name="connsiteX4" fmla="*/ 1262225 w 2179204"/>
                  <a:gd name="connsiteY4" fmla="*/ 1726847 h 1896728"/>
                  <a:gd name="connsiteX5" fmla="*/ 169881 w 2179204"/>
                  <a:gd name="connsiteY5" fmla="*/ 1604415 h 1896728"/>
                  <a:gd name="connsiteX6" fmla="*/ 292313 w 2179204"/>
                  <a:gd name="connsiteY6" fmla="*/ 512072 h 1896728"/>
                  <a:gd name="connsiteX7" fmla="*/ 566846 w 2179204"/>
                  <a:gd name="connsiteY7" fmla="*/ 371036 h 1896728"/>
                  <a:gd name="connsiteX8" fmla="*/ 592780 w 2179204"/>
                  <a:gd name="connsiteY8" fmla="*/ 366411 h 1896728"/>
                  <a:gd name="connsiteX9" fmla="*/ 590781 w 2179204"/>
                  <a:gd name="connsiteY9" fmla="*/ 363907 h 1896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179204" h="1896728">
                    <a:moveTo>
                      <a:pt x="2179204" y="0"/>
                    </a:moveTo>
                    <a:lnTo>
                      <a:pt x="1472788" y="1468584"/>
                    </a:lnTo>
                    <a:lnTo>
                      <a:pt x="1470790" y="1466081"/>
                    </a:lnTo>
                    <a:lnTo>
                      <a:pt x="1460538" y="1490348"/>
                    </a:lnTo>
                    <a:cubicBezTo>
                      <a:pt x="1412411" y="1579103"/>
                      <a:pt x="1346088" y="1659888"/>
                      <a:pt x="1262225" y="1726847"/>
                    </a:cubicBezTo>
                    <a:cubicBezTo>
                      <a:pt x="926774" y="1994681"/>
                      <a:pt x="437715" y="1939866"/>
                      <a:pt x="169881" y="1604415"/>
                    </a:cubicBezTo>
                    <a:cubicBezTo>
                      <a:pt x="-97953" y="1268964"/>
                      <a:pt x="-43138" y="779906"/>
                      <a:pt x="292313" y="512072"/>
                    </a:cubicBezTo>
                    <a:cubicBezTo>
                      <a:pt x="376176" y="445113"/>
                      <a:pt x="469639" y="398320"/>
                      <a:pt x="566846" y="371036"/>
                    </a:cubicBezTo>
                    <a:lnTo>
                      <a:pt x="592780" y="366411"/>
                    </a:lnTo>
                    <a:lnTo>
                      <a:pt x="590781" y="363907"/>
                    </a:lnTo>
                    <a:close/>
                  </a:path>
                </a:pathLst>
              </a:custGeom>
              <a:solidFill>
                <a:srgbClr val="97B157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defRPr/>
                </a:pPr>
                <a:endParaRPr lang="en-US" sz="1350" kern="0">
                  <a:solidFill>
                    <a:prstClr val="black"/>
                  </a:solidFill>
                  <a:cs typeface="Tahoma" pitchFamily="34" charset="0"/>
                </a:endParaRPr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B3787081-B48A-45F2-A62B-94667C9C2F25}"/>
                  </a:ext>
                </a:extLst>
              </p:cNvPr>
              <p:cNvSpPr/>
              <p:nvPr/>
            </p:nvSpPr>
            <p:spPr>
              <a:xfrm>
                <a:off x="4162075" y="4037190"/>
                <a:ext cx="998984" cy="998984"/>
              </a:xfrm>
              <a:custGeom>
                <a:avLst/>
                <a:gdLst>
                  <a:gd name="connsiteX0" fmla="*/ 515640 w 1121512"/>
                  <a:gd name="connsiteY0" fmla="*/ 1783 h 1121512"/>
                  <a:gd name="connsiteX1" fmla="*/ 998953 w 1121512"/>
                  <a:gd name="connsiteY1" fmla="*/ 210888 h 1121512"/>
                  <a:gd name="connsiteX2" fmla="*/ 910625 w 1121512"/>
                  <a:gd name="connsiteY2" fmla="*/ 998953 h 1121512"/>
                  <a:gd name="connsiteX3" fmla="*/ 122561 w 1121512"/>
                  <a:gd name="connsiteY3" fmla="*/ 910626 h 1121512"/>
                  <a:gd name="connsiteX4" fmla="*/ 210888 w 1121512"/>
                  <a:gd name="connsiteY4" fmla="*/ 122561 h 1121512"/>
                  <a:gd name="connsiteX5" fmla="*/ 515640 w 1121512"/>
                  <a:gd name="connsiteY5" fmla="*/ 1783 h 1121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21512" h="1121512">
                    <a:moveTo>
                      <a:pt x="515640" y="1783"/>
                    </a:moveTo>
                    <a:cubicBezTo>
                      <a:pt x="695074" y="-12535"/>
                      <a:pt x="878186" y="59633"/>
                      <a:pt x="998953" y="210888"/>
                    </a:cubicBezTo>
                    <a:cubicBezTo>
                      <a:pt x="1192180" y="452897"/>
                      <a:pt x="1152634" y="805726"/>
                      <a:pt x="910625" y="998953"/>
                    </a:cubicBezTo>
                    <a:cubicBezTo>
                      <a:pt x="668617" y="1192180"/>
                      <a:pt x="315788" y="1152634"/>
                      <a:pt x="122561" y="910626"/>
                    </a:cubicBezTo>
                    <a:cubicBezTo>
                      <a:pt x="-70666" y="668617"/>
                      <a:pt x="-31121" y="315788"/>
                      <a:pt x="210888" y="122561"/>
                    </a:cubicBezTo>
                    <a:cubicBezTo>
                      <a:pt x="301641" y="50101"/>
                      <a:pt x="407979" y="10374"/>
                      <a:pt x="515640" y="1783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ysClr val="window" lastClr="FFFFFF"/>
                  </a:gs>
                  <a:gs pos="50000">
                    <a:sysClr val="window" lastClr="FFFFFF">
                      <a:lumMod val="95000"/>
                    </a:sysClr>
                  </a:gs>
                  <a:gs pos="100000">
                    <a:sysClr val="window" lastClr="FFFFFF">
                      <a:lumMod val="85000"/>
                    </a:sysClr>
                  </a:gs>
                </a:gsLst>
                <a:lin ang="5400000" scaled="0"/>
              </a:gradFill>
              <a:ln>
                <a:noFill/>
              </a:ln>
              <a:effectLst>
                <a:outerShdw blurRad="1651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 anchor="ctr">
                <a:noAutofit/>
              </a:bodyPr>
              <a:lstStyle/>
              <a:p>
                <a:pPr algn="ctr">
                  <a:defRPr/>
                </a:pPr>
                <a:endParaRPr lang="en-US" sz="1350" kern="0">
                  <a:solidFill>
                    <a:prstClr val="white"/>
                  </a:solidFill>
                  <a:cs typeface="Tahoma" pitchFamily="34" charset="0"/>
                </a:endParaRPr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6E03536A-4AB4-4113-A777-B65EEC0D3914}"/>
                  </a:ext>
                </a:extLst>
              </p:cNvPr>
              <p:cNvSpPr/>
              <p:nvPr/>
            </p:nvSpPr>
            <p:spPr>
              <a:xfrm>
                <a:off x="5304357" y="3539529"/>
                <a:ext cx="605980" cy="555288"/>
              </a:xfrm>
              <a:custGeom>
                <a:avLst/>
                <a:gdLst>
                  <a:gd name="connsiteX0" fmla="*/ 612263 w 612263"/>
                  <a:gd name="connsiteY0" fmla="*/ 0 h 561046"/>
                  <a:gd name="connsiteX1" fmla="*/ 342390 w 612263"/>
                  <a:gd name="connsiteY1" fmla="*/ 561046 h 561046"/>
                  <a:gd name="connsiteX2" fmla="*/ 318862 w 612263"/>
                  <a:gd name="connsiteY2" fmla="*/ 548275 h 561046"/>
                  <a:gd name="connsiteX3" fmla="*/ 10358 w 612263"/>
                  <a:gd name="connsiteY3" fmla="*/ 173640 h 561046"/>
                  <a:gd name="connsiteX4" fmla="*/ 0 w 612263"/>
                  <a:gd name="connsiteY4" fmla="*/ 140269 h 561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2263" h="561046">
                    <a:moveTo>
                      <a:pt x="612263" y="0"/>
                    </a:moveTo>
                    <a:lnTo>
                      <a:pt x="342390" y="561046"/>
                    </a:lnTo>
                    <a:lnTo>
                      <a:pt x="318862" y="548275"/>
                    </a:lnTo>
                    <a:cubicBezTo>
                      <a:pt x="182962" y="456463"/>
                      <a:pt x="74991" y="326448"/>
                      <a:pt x="10358" y="173640"/>
                    </a:cubicBezTo>
                    <a:lnTo>
                      <a:pt x="0" y="140269"/>
                    </a:lnTo>
                    <a:close/>
                  </a:path>
                </a:pathLst>
              </a:custGeom>
              <a:solidFill>
                <a:sysClr val="windowText" lastClr="000000">
                  <a:alpha val="20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algn="ctr">
                  <a:defRPr/>
                </a:pPr>
                <a:endParaRPr lang="en-US" sz="1350" kern="0">
                  <a:solidFill>
                    <a:prstClr val="white"/>
                  </a:solidFill>
                  <a:cs typeface="Tahoma" pitchFamily="34" charset="0"/>
                </a:endParaRPr>
              </a:p>
            </p:txBody>
          </p:sp>
        </p:grpSp>
        <p:grpSp>
          <p:nvGrpSpPr>
            <p:cNvPr id="35" name="Graphic 96" descr="Research">
              <a:extLst>
                <a:ext uri="{FF2B5EF4-FFF2-40B4-BE49-F238E27FC236}">
                  <a16:creationId xmlns:a16="http://schemas.microsoft.com/office/drawing/2014/main" id="{0BD11E0C-B53A-445D-AAF3-8BD93084671D}"/>
                </a:ext>
              </a:extLst>
            </p:cNvPr>
            <p:cNvGrpSpPr/>
            <p:nvPr/>
          </p:nvGrpSpPr>
          <p:grpSpPr>
            <a:xfrm>
              <a:off x="5560004" y="3285780"/>
              <a:ext cx="434951" cy="434951"/>
              <a:chOff x="5772101" y="4915384"/>
              <a:chExt cx="640080" cy="640080"/>
            </a:xfrm>
            <a:solidFill>
              <a:sysClr val="windowText" lastClr="000000">
                <a:lumMod val="85000"/>
                <a:lumOff val="15000"/>
              </a:sysClr>
            </a:solidFill>
          </p:grpSpPr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44F63F10-46A1-4DEB-8C95-B1E6B47848AC}"/>
                  </a:ext>
                </a:extLst>
              </p:cNvPr>
              <p:cNvSpPr/>
              <p:nvPr/>
            </p:nvSpPr>
            <p:spPr>
              <a:xfrm>
                <a:off x="5824103" y="4970720"/>
                <a:ext cx="527569" cy="528236"/>
              </a:xfrm>
              <a:custGeom>
                <a:avLst/>
                <a:gdLst>
                  <a:gd name="connsiteX0" fmla="*/ 431391 w 527569"/>
                  <a:gd name="connsiteY0" fmla="*/ 365383 h 528236"/>
                  <a:gd name="connsiteX1" fmla="*/ 390052 w 527569"/>
                  <a:gd name="connsiteY1" fmla="*/ 352714 h 528236"/>
                  <a:gd name="connsiteX2" fmla="*/ 360049 w 527569"/>
                  <a:gd name="connsiteY2" fmla="*/ 323377 h 528236"/>
                  <a:gd name="connsiteX3" fmla="*/ 401387 w 527569"/>
                  <a:gd name="connsiteY3" fmla="*/ 202029 h 528236"/>
                  <a:gd name="connsiteX4" fmla="*/ 201362 w 527569"/>
                  <a:gd name="connsiteY4" fmla="*/ 4 h 528236"/>
                  <a:gd name="connsiteX5" fmla="*/ 4 w 527569"/>
                  <a:gd name="connsiteY5" fmla="*/ 200029 h 528236"/>
                  <a:gd name="connsiteX6" fmla="*/ 200029 w 527569"/>
                  <a:gd name="connsiteY6" fmla="*/ 401387 h 528236"/>
                  <a:gd name="connsiteX7" fmla="*/ 322711 w 527569"/>
                  <a:gd name="connsiteY7" fmla="*/ 360049 h 528236"/>
                  <a:gd name="connsiteX8" fmla="*/ 352048 w 527569"/>
                  <a:gd name="connsiteY8" fmla="*/ 389386 h 528236"/>
                  <a:gd name="connsiteX9" fmla="*/ 364716 w 527569"/>
                  <a:gd name="connsiteY9" fmla="*/ 431391 h 528236"/>
                  <a:gd name="connsiteX10" fmla="*/ 448060 w 527569"/>
                  <a:gd name="connsiteY10" fmla="*/ 514735 h 528236"/>
                  <a:gd name="connsiteX11" fmla="*/ 514068 w 527569"/>
                  <a:gd name="connsiteY11" fmla="*/ 514735 h 528236"/>
                  <a:gd name="connsiteX12" fmla="*/ 514068 w 527569"/>
                  <a:gd name="connsiteY12" fmla="*/ 448726 h 528236"/>
                  <a:gd name="connsiteX13" fmla="*/ 431391 w 527569"/>
                  <a:gd name="connsiteY13" fmla="*/ 365383 h 528236"/>
                  <a:gd name="connsiteX14" fmla="*/ 201362 w 527569"/>
                  <a:gd name="connsiteY14" fmla="*/ 361382 h 528236"/>
                  <a:gd name="connsiteX15" fmla="*/ 41342 w 527569"/>
                  <a:gd name="connsiteY15" fmla="*/ 201362 h 528236"/>
                  <a:gd name="connsiteX16" fmla="*/ 201362 w 527569"/>
                  <a:gd name="connsiteY16" fmla="*/ 41342 h 528236"/>
                  <a:gd name="connsiteX17" fmla="*/ 361382 w 527569"/>
                  <a:gd name="connsiteY17" fmla="*/ 201362 h 528236"/>
                  <a:gd name="connsiteX18" fmla="*/ 201362 w 527569"/>
                  <a:gd name="connsiteY18" fmla="*/ 361382 h 5282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527569" h="528236">
                    <a:moveTo>
                      <a:pt x="431391" y="365383"/>
                    </a:moveTo>
                    <a:cubicBezTo>
                      <a:pt x="420723" y="354715"/>
                      <a:pt x="404721" y="349381"/>
                      <a:pt x="390052" y="352714"/>
                    </a:cubicBezTo>
                    <a:lnTo>
                      <a:pt x="360049" y="323377"/>
                    </a:lnTo>
                    <a:cubicBezTo>
                      <a:pt x="386719" y="288706"/>
                      <a:pt x="401387" y="246034"/>
                      <a:pt x="401387" y="202029"/>
                    </a:cubicBezTo>
                    <a:cubicBezTo>
                      <a:pt x="402054" y="90682"/>
                      <a:pt x="312043" y="670"/>
                      <a:pt x="201362" y="4"/>
                    </a:cubicBezTo>
                    <a:cubicBezTo>
                      <a:pt x="90682" y="-663"/>
                      <a:pt x="670" y="89348"/>
                      <a:pt x="4" y="200029"/>
                    </a:cubicBezTo>
                    <a:cubicBezTo>
                      <a:pt x="-663" y="310709"/>
                      <a:pt x="89348" y="400720"/>
                      <a:pt x="200029" y="401387"/>
                    </a:cubicBezTo>
                    <a:cubicBezTo>
                      <a:pt x="244034" y="401387"/>
                      <a:pt x="287373" y="386719"/>
                      <a:pt x="322711" y="360049"/>
                    </a:cubicBezTo>
                    <a:lnTo>
                      <a:pt x="352048" y="389386"/>
                    </a:lnTo>
                    <a:cubicBezTo>
                      <a:pt x="349381" y="404721"/>
                      <a:pt x="354048" y="420056"/>
                      <a:pt x="364716" y="431391"/>
                    </a:cubicBezTo>
                    <a:lnTo>
                      <a:pt x="448060" y="514735"/>
                    </a:lnTo>
                    <a:cubicBezTo>
                      <a:pt x="466062" y="532737"/>
                      <a:pt x="496066" y="532737"/>
                      <a:pt x="514068" y="514735"/>
                    </a:cubicBezTo>
                    <a:cubicBezTo>
                      <a:pt x="532070" y="496732"/>
                      <a:pt x="532070" y="466729"/>
                      <a:pt x="514068" y="448726"/>
                    </a:cubicBezTo>
                    <a:lnTo>
                      <a:pt x="431391" y="365383"/>
                    </a:lnTo>
                    <a:close/>
                    <a:moveTo>
                      <a:pt x="201362" y="361382"/>
                    </a:moveTo>
                    <a:cubicBezTo>
                      <a:pt x="112684" y="361382"/>
                      <a:pt x="41342" y="290040"/>
                      <a:pt x="41342" y="201362"/>
                    </a:cubicBezTo>
                    <a:cubicBezTo>
                      <a:pt x="41342" y="112684"/>
                      <a:pt x="112684" y="41342"/>
                      <a:pt x="201362" y="41342"/>
                    </a:cubicBezTo>
                    <a:cubicBezTo>
                      <a:pt x="290040" y="41342"/>
                      <a:pt x="361382" y="112684"/>
                      <a:pt x="361382" y="201362"/>
                    </a:cubicBezTo>
                    <a:cubicBezTo>
                      <a:pt x="361382" y="289373"/>
                      <a:pt x="289373" y="361382"/>
                      <a:pt x="201362" y="361382"/>
                    </a:cubicBezTo>
                    <a:close/>
                  </a:path>
                </a:pathLst>
              </a:custGeom>
              <a:grpFill/>
              <a:ln w="6648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defRPr/>
                </a:pPr>
                <a:endParaRPr lang="en-US" sz="1350" kern="0">
                  <a:solidFill>
                    <a:prstClr val="black"/>
                  </a:solidFill>
                  <a:cs typeface="Tahoma" pitchFamily="34" charset="0"/>
                </a:endParaRPr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7FBFB4E3-88E2-4D16-8CD1-BEFCFD3E3808}"/>
                  </a:ext>
                </a:extLst>
              </p:cNvPr>
              <p:cNvSpPr/>
              <p:nvPr/>
            </p:nvSpPr>
            <p:spPr>
              <a:xfrm>
                <a:off x="5882114" y="5069814"/>
                <a:ext cx="287369" cy="210948"/>
              </a:xfrm>
              <a:custGeom>
                <a:avLst/>
                <a:gdLst>
                  <a:gd name="connsiteX0" fmla="*/ 286703 w 287369"/>
                  <a:gd name="connsiteY0" fmla="*/ 92267 h 210948"/>
                  <a:gd name="connsiteX1" fmla="*/ 248698 w 287369"/>
                  <a:gd name="connsiteY1" fmla="*/ 92267 h 210948"/>
                  <a:gd name="connsiteX2" fmla="*/ 240030 w 287369"/>
                  <a:gd name="connsiteY2" fmla="*/ 97601 h 210948"/>
                  <a:gd name="connsiteX3" fmla="*/ 214694 w 287369"/>
                  <a:gd name="connsiteY3" fmla="*/ 124938 h 210948"/>
                  <a:gd name="connsiteX4" fmla="*/ 193358 w 287369"/>
                  <a:gd name="connsiteY4" fmla="*/ 50928 h 210948"/>
                  <a:gd name="connsiteX5" fmla="*/ 178689 w 287369"/>
                  <a:gd name="connsiteY5" fmla="*/ 42928 h 210948"/>
                  <a:gd name="connsiteX6" fmla="*/ 170688 w 287369"/>
                  <a:gd name="connsiteY6" fmla="*/ 50262 h 210948"/>
                  <a:gd name="connsiteX7" fmla="*/ 130683 w 287369"/>
                  <a:gd name="connsiteY7" fmla="*/ 156275 h 210948"/>
                  <a:gd name="connsiteX8" fmla="*/ 103346 w 287369"/>
                  <a:gd name="connsiteY8" fmla="*/ 9590 h 210948"/>
                  <a:gd name="connsiteX9" fmla="*/ 90011 w 287369"/>
                  <a:gd name="connsiteY9" fmla="*/ 256 h 210948"/>
                  <a:gd name="connsiteX10" fmla="*/ 80677 w 287369"/>
                  <a:gd name="connsiteY10" fmla="*/ 8256 h 210948"/>
                  <a:gd name="connsiteX11" fmla="*/ 52006 w 287369"/>
                  <a:gd name="connsiteY11" fmla="*/ 92267 h 210948"/>
                  <a:gd name="connsiteX12" fmla="*/ 0 w 287369"/>
                  <a:gd name="connsiteY12" fmla="*/ 92267 h 210948"/>
                  <a:gd name="connsiteX13" fmla="*/ 0 w 287369"/>
                  <a:gd name="connsiteY13" fmla="*/ 118937 h 210948"/>
                  <a:gd name="connsiteX14" fmla="*/ 60674 w 287369"/>
                  <a:gd name="connsiteY14" fmla="*/ 118937 h 210948"/>
                  <a:gd name="connsiteX15" fmla="*/ 72009 w 287369"/>
                  <a:gd name="connsiteY15" fmla="*/ 108936 h 210948"/>
                  <a:gd name="connsiteX16" fmla="*/ 88678 w 287369"/>
                  <a:gd name="connsiteY16" fmla="*/ 58263 h 210948"/>
                  <a:gd name="connsiteX17" fmla="*/ 115348 w 287369"/>
                  <a:gd name="connsiteY17" fmla="*/ 201614 h 210948"/>
                  <a:gd name="connsiteX18" fmla="*/ 126016 w 287369"/>
                  <a:gd name="connsiteY18" fmla="*/ 210949 h 210948"/>
                  <a:gd name="connsiteX19" fmla="*/ 127349 w 287369"/>
                  <a:gd name="connsiteY19" fmla="*/ 210949 h 210948"/>
                  <a:gd name="connsiteX20" fmla="*/ 138684 w 287369"/>
                  <a:gd name="connsiteY20" fmla="*/ 203614 h 210948"/>
                  <a:gd name="connsiteX21" fmla="*/ 181356 w 287369"/>
                  <a:gd name="connsiteY21" fmla="*/ 91600 h 210948"/>
                  <a:gd name="connsiteX22" fmla="*/ 198692 w 287369"/>
                  <a:gd name="connsiteY22" fmla="*/ 151608 h 210948"/>
                  <a:gd name="connsiteX23" fmla="*/ 213360 w 287369"/>
                  <a:gd name="connsiteY23" fmla="*/ 159609 h 210948"/>
                  <a:gd name="connsiteX24" fmla="*/ 218694 w 287369"/>
                  <a:gd name="connsiteY24" fmla="*/ 156275 h 210948"/>
                  <a:gd name="connsiteX25" fmla="*/ 254699 w 287369"/>
                  <a:gd name="connsiteY25" fmla="*/ 118937 h 210948"/>
                  <a:gd name="connsiteX26" fmla="*/ 287369 w 287369"/>
                  <a:gd name="connsiteY26" fmla="*/ 118937 h 210948"/>
                  <a:gd name="connsiteX27" fmla="*/ 287369 w 287369"/>
                  <a:gd name="connsiteY27" fmla="*/ 92267 h 2109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287369" h="210948">
                    <a:moveTo>
                      <a:pt x="286703" y="92267"/>
                    </a:moveTo>
                    <a:lnTo>
                      <a:pt x="248698" y="92267"/>
                    </a:lnTo>
                    <a:cubicBezTo>
                      <a:pt x="245364" y="92934"/>
                      <a:pt x="242030" y="94934"/>
                      <a:pt x="240030" y="97601"/>
                    </a:cubicBezTo>
                    <a:lnTo>
                      <a:pt x="214694" y="124938"/>
                    </a:lnTo>
                    <a:lnTo>
                      <a:pt x="193358" y="50928"/>
                    </a:lnTo>
                    <a:cubicBezTo>
                      <a:pt x="191357" y="44928"/>
                      <a:pt x="184690" y="40927"/>
                      <a:pt x="178689" y="42928"/>
                    </a:cubicBezTo>
                    <a:cubicBezTo>
                      <a:pt x="175355" y="44261"/>
                      <a:pt x="172022" y="46261"/>
                      <a:pt x="170688" y="50262"/>
                    </a:cubicBezTo>
                    <a:lnTo>
                      <a:pt x="130683" y="156275"/>
                    </a:lnTo>
                    <a:lnTo>
                      <a:pt x="103346" y="9590"/>
                    </a:lnTo>
                    <a:cubicBezTo>
                      <a:pt x="102013" y="2923"/>
                      <a:pt x="96012" y="-1078"/>
                      <a:pt x="90011" y="256"/>
                    </a:cubicBezTo>
                    <a:cubicBezTo>
                      <a:pt x="86011" y="922"/>
                      <a:pt x="82677" y="4256"/>
                      <a:pt x="80677" y="8256"/>
                    </a:cubicBezTo>
                    <a:lnTo>
                      <a:pt x="52006" y="92267"/>
                    </a:lnTo>
                    <a:lnTo>
                      <a:pt x="0" y="92267"/>
                    </a:lnTo>
                    <a:lnTo>
                      <a:pt x="0" y="118937"/>
                    </a:lnTo>
                    <a:lnTo>
                      <a:pt x="60674" y="118937"/>
                    </a:lnTo>
                    <a:cubicBezTo>
                      <a:pt x="66008" y="118270"/>
                      <a:pt x="70676" y="114270"/>
                      <a:pt x="72009" y="108936"/>
                    </a:cubicBezTo>
                    <a:lnTo>
                      <a:pt x="88678" y="58263"/>
                    </a:lnTo>
                    <a:lnTo>
                      <a:pt x="115348" y="201614"/>
                    </a:lnTo>
                    <a:cubicBezTo>
                      <a:pt x="116015" y="206948"/>
                      <a:pt x="120682" y="210949"/>
                      <a:pt x="126016" y="210949"/>
                    </a:cubicBezTo>
                    <a:lnTo>
                      <a:pt x="127349" y="210949"/>
                    </a:lnTo>
                    <a:cubicBezTo>
                      <a:pt x="132017" y="210949"/>
                      <a:pt x="136684" y="208282"/>
                      <a:pt x="138684" y="203614"/>
                    </a:cubicBezTo>
                    <a:lnTo>
                      <a:pt x="181356" y="91600"/>
                    </a:lnTo>
                    <a:lnTo>
                      <a:pt x="198692" y="151608"/>
                    </a:lnTo>
                    <a:cubicBezTo>
                      <a:pt x="200692" y="157609"/>
                      <a:pt x="206693" y="161609"/>
                      <a:pt x="213360" y="159609"/>
                    </a:cubicBezTo>
                    <a:cubicBezTo>
                      <a:pt x="215360" y="158942"/>
                      <a:pt x="217360" y="157609"/>
                      <a:pt x="218694" y="156275"/>
                    </a:cubicBezTo>
                    <a:lnTo>
                      <a:pt x="254699" y="118937"/>
                    </a:lnTo>
                    <a:lnTo>
                      <a:pt x="287369" y="118937"/>
                    </a:lnTo>
                    <a:lnTo>
                      <a:pt x="287369" y="92267"/>
                    </a:lnTo>
                    <a:close/>
                  </a:path>
                </a:pathLst>
              </a:custGeom>
              <a:grpFill/>
              <a:ln w="6648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defRPr/>
                </a:pPr>
                <a:endParaRPr lang="en-US" sz="1350" kern="0">
                  <a:solidFill>
                    <a:prstClr val="black"/>
                  </a:solidFill>
                  <a:cs typeface="Tahoma" pitchFamily="34" charset="0"/>
                </a:endParaRPr>
              </a:p>
            </p:txBody>
          </p:sp>
        </p:grpSp>
        <p:grpSp>
          <p:nvGrpSpPr>
            <p:cNvPr id="36" name="Graphic 92" descr="Lightbulb and gear">
              <a:extLst>
                <a:ext uri="{FF2B5EF4-FFF2-40B4-BE49-F238E27FC236}">
                  <a16:creationId xmlns:a16="http://schemas.microsoft.com/office/drawing/2014/main" id="{0F466BAE-F1E7-434F-9D0F-3584CF3AEC22}"/>
                </a:ext>
              </a:extLst>
            </p:cNvPr>
            <p:cNvGrpSpPr/>
            <p:nvPr/>
          </p:nvGrpSpPr>
          <p:grpSpPr>
            <a:xfrm>
              <a:off x="5327014" y="4384035"/>
              <a:ext cx="434951" cy="434951"/>
              <a:chOff x="7552360" y="2621044"/>
              <a:chExt cx="640080" cy="640080"/>
            </a:xfrm>
            <a:solidFill>
              <a:sysClr val="windowText" lastClr="000000">
                <a:lumMod val="85000"/>
                <a:lumOff val="15000"/>
              </a:sysClr>
            </a:solidFill>
          </p:grpSpPr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D288668F-E5E8-4B83-8C26-CACA00220601}"/>
                  </a:ext>
                </a:extLst>
              </p:cNvPr>
              <p:cNvSpPr/>
              <p:nvPr/>
            </p:nvSpPr>
            <p:spPr>
              <a:xfrm>
                <a:off x="7789989" y="2836937"/>
                <a:ext cx="152685" cy="151752"/>
              </a:xfrm>
              <a:custGeom>
                <a:avLst/>
                <a:gdLst>
                  <a:gd name="connsiteX0" fmla="*/ 131283 w 152685"/>
                  <a:gd name="connsiteY0" fmla="*/ 45272 h 151752"/>
                  <a:gd name="connsiteX1" fmla="*/ 136950 w 152685"/>
                  <a:gd name="connsiteY1" fmla="*/ 28470 h 151752"/>
                  <a:gd name="connsiteX2" fmla="*/ 124149 w 152685"/>
                  <a:gd name="connsiteY2" fmla="*/ 15669 h 151752"/>
                  <a:gd name="connsiteX3" fmla="*/ 107347 w 152685"/>
                  <a:gd name="connsiteY3" fmla="*/ 21336 h 151752"/>
                  <a:gd name="connsiteX4" fmla="*/ 93478 w 152685"/>
                  <a:gd name="connsiteY4" fmla="*/ 15669 h 151752"/>
                  <a:gd name="connsiteX5" fmla="*/ 85611 w 152685"/>
                  <a:gd name="connsiteY5" fmla="*/ 0 h 151752"/>
                  <a:gd name="connsiteX6" fmla="*/ 67742 w 152685"/>
                  <a:gd name="connsiteY6" fmla="*/ 0 h 151752"/>
                  <a:gd name="connsiteX7" fmla="*/ 59807 w 152685"/>
                  <a:gd name="connsiteY7" fmla="*/ 15735 h 151752"/>
                  <a:gd name="connsiteX8" fmla="*/ 45872 w 152685"/>
                  <a:gd name="connsiteY8" fmla="*/ 21403 h 151752"/>
                  <a:gd name="connsiteX9" fmla="*/ 29070 w 152685"/>
                  <a:gd name="connsiteY9" fmla="*/ 15735 h 151752"/>
                  <a:gd name="connsiteX10" fmla="*/ 16269 w 152685"/>
                  <a:gd name="connsiteY10" fmla="*/ 28537 h 151752"/>
                  <a:gd name="connsiteX11" fmla="*/ 21603 w 152685"/>
                  <a:gd name="connsiteY11" fmla="*/ 45339 h 151752"/>
                  <a:gd name="connsiteX12" fmla="*/ 15735 w 152685"/>
                  <a:gd name="connsiteY12" fmla="*/ 59207 h 151752"/>
                  <a:gd name="connsiteX13" fmla="*/ 0 w 152685"/>
                  <a:gd name="connsiteY13" fmla="*/ 67075 h 151752"/>
                  <a:gd name="connsiteX14" fmla="*/ 0 w 152685"/>
                  <a:gd name="connsiteY14" fmla="*/ 84677 h 151752"/>
                  <a:gd name="connsiteX15" fmla="*/ 15735 w 152685"/>
                  <a:gd name="connsiteY15" fmla="*/ 92612 h 151752"/>
                  <a:gd name="connsiteX16" fmla="*/ 21403 w 152685"/>
                  <a:gd name="connsiteY16" fmla="*/ 106480 h 151752"/>
                  <a:gd name="connsiteX17" fmla="*/ 15735 w 152685"/>
                  <a:gd name="connsiteY17" fmla="*/ 123282 h 151752"/>
                  <a:gd name="connsiteX18" fmla="*/ 29070 w 152685"/>
                  <a:gd name="connsiteY18" fmla="*/ 136084 h 151752"/>
                  <a:gd name="connsiteX19" fmla="*/ 45872 w 152685"/>
                  <a:gd name="connsiteY19" fmla="*/ 130350 h 151752"/>
                  <a:gd name="connsiteX20" fmla="*/ 59741 w 152685"/>
                  <a:gd name="connsiteY20" fmla="*/ 136084 h 151752"/>
                  <a:gd name="connsiteX21" fmla="*/ 67608 w 152685"/>
                  <a:gd name="connsiteY21" fmla="*/ 151752 h 151752"/>
                  <a:gd name="connsiteX22" fmla="*/ 85477 w 152685"/>
                  <a:gd name="connsiteY22" fmla="*/ 151752 h 151752"/>
                  <a:gd name="connsiteX23" fmla="*/ 93412 w 152685"/>
                  <a:gd name="connsiteY23" fmla="*/ 136350 h 151752"/>
                  <a:gd name="connsiteX24" fmla="*/ 107080 w 152685"/>
                  <a:gd name="connsiteY24" fmla="*/ 130816 h 151752"/>
                  <a:gd name="connsiteX25" fmla="*/ 123815 w 152685"/>
                  <a:gd name="connsiteY25" fmla="*/ 136550 h 151752"/>
                  <a:gd name="connsiteX26" fmla="*/ 136617 w 152685"/>
                  <a:gd name="connsiteY26" fmla="*/ 123682 h 151752"/>
                  <a:gd name="connsiteX27" fmla="*/ 130950 w 152685"/>
                  <a:gd name="connsiteY27" fmla="*/ 106947 h 151752"/>
                  <a:gd name="connsiteX28" fmla="*/ 137017 w 152685"/>
                  <a:gd name="connsiteY28" fmla="*/ 93012 h 151752"/>
                  <a:gd name="connsiteX29" fmla="*/ 152686 w 152685"/>
                  <a:gd name="connsiteY29" fmla="*/ 85144 h 151752"/>
                  <a:gd name="connsiteX30" fmla="*/ 152686 w 152685"/>
                  <a:gd name="connsiteY30" fmla="*/ 67075 h 151752"/>
                  <a:gd name="connsiteX31" fmla="*/ 136950 w 152685"/>
                  <a:gd name="connsiteY31" fmla="*/ 59141 h 151752"/>
                  <a:gd name="connsiteX32" fmla="*/ 131283 w 152685"/>
                  <a:gd name="connsiteY32" fmla="*/ 45272 h 151752"/>
                  <a:gd name="connsiteX33" fmla="*/ 76610 w 152685"/>
                  <a:gd name="connsiteY33" fmla="*/ 102813 h 151752"/>
                  <a:gd name="connsiteX34" fmla="*/ 49940 w 152685"/>
                  <a:gd name="connsiteY34" fmla="*/ 76143 h 151752"/>
                  <a:gd name="connsiteX35" fmla="*/ 76610 w 152685"/>
                  <a:gd name="connsiteY35" fmla="*/ 49473 h 151752"/>
                  <a:gd name="connsiteX36" fmla="*/ 103280 w 152685"/>
                  <a:gd name="connsiteY36" fmla="*/ 76143 h 151752"/>
                  <a:gd name="connsiteX37" fmla="*/ 76610 w 152685"/>
                  <a:gd name="connsiteY37" fmla="*/ 102813 h 151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52685" h="151752">
                    <a:moveTo>
                      <a:pt x="131283" y="45272"/>
                    </a:moveTo>
                    <a:lnTo>
                      <a:pt x="136950" y="28470"/>
                    </a:lnTo>
                    <a:lnTo>
                      <a:pt x="124149" y="15669"/>
                    </a:lnTo>
                    <a:lnTo>
                      <a:pt x="107347" y="21336"/>
                    </a:lnTo>
                    <a:cubicBezTo>
                      <a:pt x="102979" y="18875"/>
                      <a:pt x="98320" y="16971"/>
                      <a:pt x="93478" y="15669"/>
                    </a:cubicBezTo>
                    <a:lnTo>
                      <a:pt x="85611" y="0"/>
                    </a:lnTo>
                    <a:lnTo>
                      <a:pt x="67742" y="0"/>
                    </a:lnTo>
                    <a:lnTo>
                      <a:pt x="59807" y="15735"/>
                    </a:lnTo>
                    <a:cubicBezTo>
                      <a:pt x="54949" y="17049"/>
                      <a:pt x="50269" y="18952"/>
                      <a:pt x="45872" y="21403"/>
                    </a:cubicBezTo>
                    <a:lnTo>
                      <a:pt x="29070" y="15735"/>
                    </a:lnTo>
                    <a:lnTo>
                      <a:pt x="16269" y="28537"/>
                    </a:lnTo>
                    <a:lnTo>
                      <a:pt x="21603" y="45339"/>
                    </a:lnTo>
                    <a:cubicBezTo>
                      <a:pt x="19044" y="49683"/>
                      <a:pt x="17071" y="54346"/>
                      <a:pt x="15735" y="59207"/>
                    </a:cubicBezTo>
                    <a:lnTo>
                      <a:pt x="0" y="67075"/>
                    </a:lnTo>
                    <a:lnTo>
                      <a:pt x="0" y="84677"/>
                    </a:lnTo>
                    <a:lnTo>
                      <a:pt x="15735" y="92612"/>
                    </a:lnTo>
                    <a:cubicBezTo>
                      <a:pt x="17032" y="97455"/>
                      <a:pt x="18936" y="102115"/>
                      <a:pt x="21403" y="106480"/>
                    </a:cubicBezTo>
                    <a:lnTo>
                      <a:pt x="15735" y="123282"/>
                    </a:lnTo>
                    <a:lnTo>
                      <a:pt x="29070" y="136084"/>
                    </a:lnTo>
                    <a:lnTo>
                      <a:pt x="45872" y="130350"/>
                    </a:lnTo>
                    <a:cubicBezTo>
                      <a:pt x="50237" y="132834"/>
                      <a:pt x="54896" y="134760"/>
                      <a:pt x="59741" y="136084"/>
                    </a:cubicBezTo>
                    <a:lnTo>
                      <a:pt x="67608" y="151752"/>
                    </a:lnTo>
                    <a:lnTo>
                      <a:pt x="85477" y="151752"/>
                    </a:lnTo>
                    <a:lnTo>
                      <a:pt x="93412" y="136350"/>
                    </a:lnTo>
                    <a:cubicBezTo>
                      <a:pt x="98172" y="135056"/>
                      <a:pt x="102760" y="133198"/>
                      <a:pt x="107080" y="130816"/>
                    </a:cubicBezTo>
                    <a:lnTo>
                      <a:pt x="123815" y="136550"/>
                    </a:lnTo>
                    <a:lnTo>
                      <a:pt x="136617" y="123682"/>
                    </a:lnTo>
                    <a:lnTo>
                      <a:pt x="130950" y="106947"/>
                    </a:lnTo>
                    <a:cubicBezTo>
                      <a:pt x="133497" y="102548"/>
                      <a:pt x="135532" y="97873"/>
                      <a:pt x="137017" y="93012"/>
                    </a:cubicBezTo>
                    <a:lnTo>
                      <a:pt x="152686" y="85144"/>
                    </a:lnTo>
                    <a:lnTo>
                      <a:pt x="152686" y="67075"/>
                    </a:lnTo>
                    <a:lnTo>
                      <a:pt x="136950" y="59141"/>
                    </a:lnTo>
                    <a:cubicBezTo>
                      <a:pt x="135678" y="54289"/>
                      <a:pt x="133772" y="49627"/>
                      <a:pt x="131283" y="45272"/>
                    </a:cubicBezTo>
                    <a:close/>
                    <a:moveTo>
                      <a:pt x="76610" y="102813"/>
                    </a:moveTo>
                    <a:cubicBezTo>
                      <a:pt x="61880" y="102813"/>
                      <a:pt x="49940" y="90872"/>
                      <a:pt x="49940" y="76143"/>
                    </a:cubicBezTo>
                    <a:cubicBezTo>
                      <a:pt x="49940" y="61414"/>
                      <a:pt x="61880" y="49473"/>
                      <a:pt x="76610" y="49473"/>
                    </a:cubicBezTo>
                    <a:cubicBezTo>
                      <a:pt x="91249" y="49688"/>
                      <a:pt x="103065" y="61503"/>
                      <a:pt x="103280" y="76143"/>
                    </a:cubicBezTo>
                    <a:cubicBezTo>
                      <a:pt x="103280" y="90872"/>
                      <a:pt x="91339" y="102813"/>
                      <a:pt x="76610" y="102813"/>
                    </a:cubicBezTo>
                    <a:close/>
                  </a:path>
                </a:pathLst>
              </a:custGeom>
              <a:grpFill/>
              <a:ln w="6648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defRPr/>
                </a:pPr>
                <a:endParaRPr lang="en-US" sz="1350" kern="0">
                  <a:solidFill>
                    <a:prstClr val="black"/>
                  </a:solidFill>
                  <a:cs typeface="Tahoma" pitchFamily="34" charset="0"/>
                </a:endParaRPr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F4D1732B-4FD1-4F23-A3E4-C431B59C2132}"/>
                  </a:ext>
                </a:extLst>
              </p:cNvPr>
              <p:cNvSpPr/>
              <p:nvPr/>
            </p:nvSpPr>
            <p:spPr>
              <a:xfrm>
                <a:off x="7790988" y="3119706"/>
                <a:ext cx="151021" cy="38471"/>
              </a:xfrm>
              <a:custGeom>
                <a:avLst/>
                <a:gdLst>
                  <a:gd name="connsiteX0" fmla="*/ 132885 w 151021"/>
                  <a:gd name="connsiteY0" fmla="*/ 0 h 38471"/>
                  <a:gd name="connsiteX1" fmla="*/ 18137 w 151021"/>
                  <a:gd name="connsiteY1" fmla="*/ 0 h 38471"/>
                  <a:gd name="connsiteX2" fmla="*/ 34 w 151021"/>
                  <a:gd name="connsiteY2" fmla="*/ 20369 h 38471"/>
                  <a:gd name="connsiteX3" fmla="*/ 18137 w 151021"/>
                  <a:gd name="connsiteY3" fmla="*/ 38471 h 38471"/>
                  <a:gd name="connsiteX4" fmla="*/ 132885 w 151021"/>
                  <a:gd name="connsiteY4" fmla="*/ 38471 h 38471"/>
                  <a:gd name="connsiteX5" fmla="*/ 150987 w 151021"/>
                  <a:gd name="connsiteY5" fmla="*/ 18103 h 38471"/>
                  <a:gd name="connsiteX6" fmla="*/ 132885 w 151021"/>
                  <a:gd name="connsiteY6" fmla="*/ 0 h 38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1021" h="38471">
                    <a:moveTo>
                      <a:pt x="132885" y="0"/>
                    </a:moveTo>
                    <a:lnTo>
                      <a:pt x="18137" y="0"/>
                    </a:lnTo>
                    <a:cubicBezTo>
                      <a:pt x="7513" y="626"/>
                      <a:pt x="-592" y="9745"/>
                      <a:pt x="34" y="20369"/>
                    </a:cubicBezTo>
                    <a:cubicBezTo>
                      <a:pt x="609" y="30119"/>
                      <a:pt x="8387" y="37897"/>
                      <a:pt x="18137" y="38471"/>
                    </a:cubicBezTo>
                    <a:lnTo>
                      <a:pt x="132885" y="38471"/>
                    </a:lnTo>
                    <a:cubicBezTo>
                      <a:pt x="143508" y="37845"/>
                      <a:pt x="151613" y="28726"/>
                      <a:pt x="150987" y="18103"/>
                    </a:cubicBezTo>
                    <a:cubicBezTo>
                      <a:pt x="150413" y="8352"/>
                      <a:pt x="142634" y="574"/>
                      <a:pt x="132885" y="0"/>
                    </a:cubicBezTo>
                    <a:close/>
                  </a:path>
                </a:pathLst>
              </a:custGeom>
              <a:grpFill/>
              <a:ln w="6648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defRPr/>
                </a:pPr>
                <a:endParaRPr lang="en-US" sz="1350" kern="0">
                  <a:solidFill>
                    <a:prstClr val="black"/>
                  </a:solidFill>
                  <a:cs typeface="Tahoma" pitchFamily="34" charset="0"/>
                </a:endParaRPr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23D23F50-7375-4BE6-95C0-202B141E1DEC}"/>
                  </a:ext>
                </a:extLst>
              </p:cNvPr>
              <p:cNvSpPr/>
              <p:nvPr/>
            </p:nvSpPr>
            <p:spPr>
              <a:xfrm>
                <a:off x="7824860" y="3184847"/>
                <a:ext cx="83277" cy="38471"/>
              </a:xfrm>
              <a:custGeom>
                <a:avLst/>
                <a:gdLst>
                  <a:gd name="connsiteX0" fmla="*/ 41672 w 83277"/>
                  <a:gd name="connsiteY0" fmla="*/ 38472 h 38471"/>
                  <a:gd name="connsiteX1" fmla="*/ 83277 w 83277"/>
                  <a:gd name="connsiteY1" fmla="*/ 0 h 38471"/>
                  <a:gd name="connsiteX2" fmla="*/ 0 w 83277"/>
                  <a:gd name="connsiteY2" fmla="*/ 0 h 38471"/>
                  <a:gd name="connsiteX3" fmla="*/ 41672 w 83277"/>
                  <a:gd name="connsiteY3" fmla="*/ 38472 h 38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3277" h="38471">
                    <a:moveTo>
                      <a:pt x="41672" y="38472"/>
                    </a:moveTo>
                    <a:cubicBezTo>
                      <a:pt x="63442" y="38437"/>
                      <a:pt x="81541" y="21701"/>
                      <a:pt x="83277" y="0"/>
                    </a:cubicBezTo>
                    <a:lnTo>
                      <a:pt x="0" y="0"/>
                    </a:lnTo>
                    <a:cubicBezTo>
                      <a:pt x="1769" y="21711"/>
                      <a:pt x="19889" y="38440"/>
                      <a:pt x="41672" y="38472"/>
                    </a:cubicBezTo>
                    <a:close/>
                  </a:path>
                </a:pathLst>
              </a:custGeom>
              <a:grpFill/>
              <a:ln w="6648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defRPr/>
                </a:pPr>
                <a:endParaRPr lang="en-US" sz="1350" kern="0">
                  <a:solidFill>
                    <a:prstClr val="black"/>
                  </a:solidFill>
                  <a:cs typeface="Tahoma" pitchFamily="34" charset="0"/>
                </a:endParaRPr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9A444346-8679-47D8-90FD-581805F7920E}"/>
                  </a:ext>
                </a:extLst>
              </p:cNvPr>
              <p:cNvSpPr/>
              <p:nvPr/>
            </p:nvSpPr>
            <p:spPr>
              <a:xfrm>
                <a:off x="7699645" y="2747193"/>
                <a:ext cx="333374" cy="345843"/>
              </a:xfrm>
              <a:custGeom>
                <a:avLst/>
                <a:gdLst>
                  <a:gd name="connsiteX0" fmla="*/ 333375 w 333374"/>
                  <a:gd name="connsiteY0" fmla="*/ 170355 h 345843"/>
                  <a:gd name="connsiteX1" fmla="*/ 333375 w 333374"/>
                  <a:gd name="connsiteY1" fmla="*/ 164621 h 345843"/>
                  <a:gd name="connsiteX2" fmla="*/ 166688 w 333374"/>
                  <a:gd name="connsiteY2" fmla="*/ 0 h 345843"/>
                  <a:gd name="connsiteX3" fmla="*/ 166688 w 333374"/>
                  <a:gd name="connsiteY3" fmla="*/ 0 h 345843"/>
                  <a:gd name="connsiteX4" fmla="*/ 0 w 333374"/>
                  <a:gd name="connsiteY4" fmla="*/ 164621 h 345843"/>
                  <a:gd name="connsiteX5" fmla="*/ 0 w 333374"/>
                  <a:gd name="connsiteY5" fmla="*/ 170355 h 345843"/>
                  <a:gd name="connsiteX6" fmla="*/ 11601 w 333374"/>
                  <a:gd name="connsiteY6" fmla="*/ 228029 h 345843"/>
                  <a:gd name="connsiteX7" fmla="*/ 40538 w 333374"/>
                  <a:gd name="connsiteY7" fmla="*/ 275434 h 345843"/>
                  <a:gd name="connsiteX8" fmla="*/ 79543 w 333374"/>
                  <a:gd name="connsiteY8" fmla="*/ 338776 h 345843"/>
                  <a:gd name="connsiteX9" fmla="*/ 91011 w 333374"/>
                  <a:gd name="connsiteY9" fmla="*/ 345843 h 345843"/>
                  <a:gd name="connsiteX10" fmla="*/ 242364 w 333374"/>
                  <a:gd name="connsiteY10" fmla="*/ 345843 h 345843"/>
                  <a:gd name="connsiteX11" fmla="*/ 253832 w 333374"/>
                  <a:gd name="connsiteY11" fmla="*/ 338776 h 345843"/>
                  <a:gd name="connsiteX12" fmla="*/ 292837 w 333374"/>
                  <a:gd name="connsiteY12" fmla="*/ 275434 h 345843"/>
                  <a:gd name="connsiteX13" fmla="*/ 321774 w 333374"/>
                  <a:gd name="connsiteY13" fmla="*/ 228029 h 345843"/>
                  <a:gd name="connsiteX14" fmla="*/ 333375 w 333374"/>
                  <a:gd name="connsiteY14" fmla="*/ 170355 h 345843"/>
                  <a:gd name="connsiteX15" fmla="*/ 294970 w 333374"/>
                  <a:gd name="connsiteY15" fmla="*/ 169755 h 345843"/>
                  <a:gd name="connsiteX16" fmla="*/ 286102 w 333374"/>
                  <a:gd name="connsiteY16" fmla="*/ 214560 h 345843"/>
                  <a:gd name="connsiteX17" fmla="*/ 264500 w 333374"/>
                  <a:gd name="connsiteY17" fmla="*/ 249765 h 345843"/>
                  <a:gd name="connsiteX18" fmla="*/ 226695 w 333374"/>
                  <a:gd name="connsiteY18" fmla="*/ 307238 h 345843"/>
                  <a:gd name="connsiteX19" fmla="*/ 106680 w 333374"/>
                  <a:gd name="connsiteY19" fmla="*/ 307238 h 345843"/>
                  <a:gd name="connsiteX20" fmla="*/ 69209 w 333374"/>
                  <a:gd name="connsiteY20" fmla="*/ 249565 h 345843"/>
                  <a:gd name="connsiteX21" fmla="*/ 47606 w 333374"/>
                  <a:gd name="connsiteY21" fmla="*/ 214360 h 345843"/>
                  <a:gd name="connsiteX22" fmla="*/ 38405 w 333374"/>
                  <a:gd name="connsiteY22" fmla="*/ 169555 h 345843"/>
                  <a:gd name="connsiteX23" fmla="*/ 38405 w 333374"/>
                  <a:gd name="connsiteY23" fmla="*/ 164754 h 345843"/>
                  <a:gd name="connsiteX24" fmla="*/ 166487 w 333374"/>
                  <a:gd name="connsiteY24" fmla="*/ 38071 h 345843"/>
                  <a:gd name="connsiteX25" fmla="*/ 166487 w 333374"/>
                  <a:gd name="connsiteY25" fmla="*/ 38071 h 345843"/>
                  <a:gd name="connsiteX26" fmla="*/ 294570 w 333374"/>
                  <a:gd name="connsiteY26" fmla="*/ 164754 h 3458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333374" h="345843">
                    <a:moveTo>
                      <a:pt x="333375" y="170355"/>
                    </a:moveTo>
                    <a:lnTo>
                      <a:pt x="333375" y="164621"/>
                    </a:lnTo>
                    <a:cubicBezTo>
                      <a:pt x="331676" y="73612"/>
                      <a:pt x="257710" y="563"/>
                      <a:pt x="166688" y="0"/>
                    </a:cubicBezTo>
                    <a:lnTo>
                      <a:pt x="166688" y="0"/>
                    </a:lnTo>
                    <a:cubicBezTo>
                      <a:pt x="75665" y="563"/>
                      <a:pt x="1699" y="73612"/>
                      <a:pt x="0" y="164621"/>
                    </a:cubicBezTo>
                    <a:lnTo>
                      <a:pt x="0" y="170355"/>
                    </a:lnTo>
                    <a:cubicBezTo>
                      <a:pt x="609" y="190093"/>
                      <a:pt x="4531" y="209590"/>
                      <a:pt x="11601" y="228029"/>
                    </a:cubicBezTo>
                    <a:cubicBezTo>
                      <a:pt x="18350" y="245426"/>
                      <a:pt x="28149" y="261480"/>
                      <a:pt x="40538" y="275434"/>
                    </a:cubicBezTo>
                    <a:cubicBezTo>
                      <a:pt x="55807" y="292037"/>
                      <a:pt x="72476" y="324374"/>
                      <a:pt x="79543" y="338776"/>
                    </a:cubicBezTo>
                    <a:cubicBezTo>
                      <a:pt x="81705" y="343126"/>
                      <a:pt x="86153" y="345867"/>
                      <a:pt x="91011" y="345843"/>
                    </a:cubicBezTo>
                    <a:lnTo>
                      <a:pt x="242364" y="345843"/>
                    </a:lnTo>
                    <a:cubicBezTo>
                      <a:pt x="247222" y="345867"/>
                      <a:pt x="251670" y="343126"/>
                      <a:pt x="253832" y="338776"/>
                    </a:cubicBezTo>
                    <a:cubicBezTo>
                      <a:pt x="260899" y="324374"/>
                      <a:pt x="277568" y="292103"/>
                      <a:pt x="292837" y="275434"/>
                    </a:cubicBezTo>
                    <a:cubicBezTo>
                      <a:pt x="305226" y="261480"/>
                      <a:pt x="315025" y="245426"/>
                      <a:pt x="321774" y="228029"/>
                    </a:cubicBezTo>
                    <a:cubicBezTo>
                      <a:pt x="328844" y="209590"/>
                      <a:pt x="332766" y="190093"/>
                      <a:pt x="333375" y="170355"/>
                    </a:cubicBezTo>
                    <a:close/>
                    <a:moveTo>
                      <a:pt x="294970" y="169755"/>
                    </a:moveTo>
                    <a:cubicBezTo>
                      <a:pt x="294496" y="185076"/>
                      <a:pt x="291500" y="200214"/>
                      <a:pt x="286102" y="214560"/>
                    </a:cubicBezTo>
                    <a:cubicBezTo>
                      <a:pt x="281040" y="227480"/>
                      <a:pt x="273726" y="239399"/>
                      <a:pt x="264500" y="249765"/>
                    </a:cubicBezTo>
                    <a:cubicBezTo>
                      <a:pt x="249700" y="267383"/>
                      <a:pt x="237012" y="286672"/>
                      <a:pt x="226695" y="307238"/>
                    </a:cubicBezTo>
                    <a:lnTo>
                      <a:pt x="106680" y="307238"/>
                    </a:lnTo>
                    <a:cubicBezTo>
                      <a:pt x="96481" y="286618"/>
                      <a:pt x="83905" y="267262"/>
                      <a:pt x="69209" y="249565"/>
                    </a:cubicBezTo>
                    <a:cubicBezTo>
                      <a:pt x="59983" y="239199"/>
                      <a:pt x="52669" y="227280"/>
                      <a:pt x="47606" y="214360"/>
                    </a:cubicBezTo>
                    <a:cubicBezTo>
                      <a:pt x="42095" y="200033"/>
                      <a:pt x="38986" y="184894"/>
                      <a:pt x="38405" y="169555"/>
                    </a:cubicBezTo>
                    <a:lnTo>
                      <a:pt x="38405" y="164754"/>
                    </a:lnTo>
                    <a:cubicBezTo>
                      <a:pt x="39599" y="94745"/>
                      <a:pt x="96469" y="38496"/>
                      <a:pt x="166487" y="38071"/>
                    </a:cubicBezTo>
                    <a:lnTo>
                      <a:pt x="166487" y="38071"/>
                    </a:lnTo>
                    <a:cubicBezTo>
                      <a:pt x="236506" y="38496"/>
                      <a:pt x="293376" y="94745"/>
                      <a:pt x="294570" y="164754"/>
                    </a:cubicBezTo>
                    <a:close/>
                  </a:path>
                </a:pathLst>
              </a:custGeom>
              <a:grpFill/>
              <a:ln w="6648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defRPr/>
                </a:pPr>
                <a:endParaRPr lang="en-US" sz="1350" kern="0">
                  <a:solidFill>
                    <a:prstClr val="black"/>
                  </a:solidFill>
                  <a:cs typeface="Tahoma" pitchFamily="34" charset="0"/>
                </a:endParaRPr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452EA3C8-2DDB-4ABB-AACD-ED26EE51432C}"/>
                  </a:ext>
                </a:extLst>
              </p:cNvPr>
              <p:cNvSpPr/>
              <p:nvPr/>
            </p:nvSpPr>
            <p:spPr>
              <a:xfrm>
                <a:off x="7854464" y="2647714"/>
                <a:ext cx="26670" cy="73342"/>
              </a:xfrm>
              <a:custGeom>
                <a:avLst/>
                <a:gdLst>
                  <a:gd name="connsiteX0" fmla="*/ 13335 w 26670"/>
                  <a:gd name="connsiteY0" fmla="*/ 73343 h 73342"/>
                  <a:gd name="connsiteX1" fmla="*/ 26670 w 26670"/>
                  <a:gd name="connsiteY1" fmla="*/ 60008 h 73342"/>
                  <a:gd name="connsiteX2" fmla="*/ 26670 w 26670"/>
                  <a:gd name="connsiteY2" fmla="*/ 13335 h 73342"/>
                  <a:gd name="connsiteX3" fmla="*/ 13335 w 26670"/>
                  <a:gd name="connsiteY3" fmla="*/ 0 h 73342"/>
                  <a:gd name="connsiteX4" fmla="*/ 0 w 26670"/>
                  <a:gd name="connsiteY4" fmla="*/ 13335 h 73342"/>
                  <a:gd name="connsiteX5" fmla="*/ 0 w 26670"/>
                  <a:gd name="connsiteY5" fmla="*/ 60008 h 73342"/>
                  <a:gd name="connsiteX6" fmla="*/ 13335 w 26670"/>
                  <a:gd name="connsiteY6" fmla="*/ 73343 h 733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6670" h="73342">
                    <a:moveTo>
                      <a:pt x="13335" y="73343"/>
                    </a:moveTo>
                    <a:cubicBezTo>
                      <a:pt x="20700" y="73343"/>
                      <a:pt x="26670" y="67372"/>
                      <a:pt x="26670" y="60008"/>
                    </a:cubicBezTo>
                    <a:lnTo>
                      <a:pt x="26670" y="13335"/>
                    </a:lnTo>
                    <a:cubicBezTo>
                      <a:pt x="26670" y="5970"/>
                      <a:pt x="20700" y="0"/>
                      <a:pt x="13335" y="0"/>
                    </a:cubicBezTo>
                    <a:cubicBezTo>
                      <a:pt x="5970" y="0"/>
                      <a:pt x="0" y="5970"/>
                      <a:pt x="0" y="13335"/>
                    </a:cubicBezTo>
                    <a:lnTo>
                      <a:pt x="0" y="60008"/>
                    </a:lnTo>
                    <a:cubicBezTo>
                      <a:pt x="0" y="67372"/>
                      <a:pt x="5970" y="73343"/>
                      <a:pt x="13335" y="73343"/>
                    </a:cubicBezTo>
                    <a:close/>
                  </a:path>
                </a:pathLst>
              </a:custGeom>
              <a:grpFill/>
              <a:ln w="6648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defRPr/>
                </a:pPr>
                <a:endParaRPr lang="en-US" sz="1350" kern="0">
                  <a:solidFill>
                    <a:prstClr val="black"/>
                  </a:solidFill>
                  <a:cs typeface="Tahoma" pitchFamily="34" charset="0"/>
                </a:endParaRPr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93457746-3CF7-4B70-9907-9DDD5587B1DE}"/>
                  </a:ext>
                </a:extLst>
              </p:cNvPr>
              <p:cNvSpPr/>
              <p:nvPr/>
            </p:nvSpPr>
            <p:spPr>
              <a:xfrm>
                <a:off x="7673106" y="2724286"/>
                <a:ext cx="59153" cy="59254"/>
              </a:xfrm>
              <a:custGeom>
                <a:avLst/>
                <a:gdLst>
                  <a:gd name="connsiteX0" fmla="*/ 36473 w 59153"/>
                  <a:gd name="connsiteY0" fmla="*/ 55377 h 59254"/>
                  <a:gd name="connsiteX1" fmla="*/ 55276 w 59153"/>
                  <a:gd name="connsiteY1" fmla="*/ 55377 h 59254"/>
                  <a:gd name="connsiteX2" fmla="*/ 55276 w 59153"/>
                  <a:gd name="connsiteY2" fmla="*/ 36575 h 59254"/>
                  <a:gd name="connsiteX3" fmla="*/ 22272 w 59153"/>
                  <a:gd name="connsiteY3" fmla="*/ 3438 h 59254"/>
                  <a:gd name="connsiteX4" fmla="*/ 3437 w 59153"/>
                  <a:gd name="connsiteY4" fmla="*/ 4398 h 59254"/>
                  <a:gd name="connsiteX5" fmla="*/ 3469 w 59153"/>
                  <a:gd name="connsiteY5" fmla="*/ 22307 h 59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9153" h="59254">
                    <a:moveTo>
                      <a:pt x="36473" y="55377"/>
                    </a:moveTo>
                    <a:cubicBezTo>
                      <a:pt x="41675" y="60547"/>
                      <a:pt x="50074" y="60547"/>
                      <a:pt x="55276" y="55377"/>
                    </a:cubicBezTo>
                    <a:cubicBezTo>
                      <a:pt x="60446" y="50176"/>
                      <a:pt x="60446" y="41776"/>
                      <a:pt x="55276" y="36575"/>
                    </a:cubicBezTo>
                    <a:lnTo>
                      <a:pt x="22272" y="3438"/>
                    </a:lnTo>
                    <a:cubicBezTo>
                      <a:pt x="16806" y="-1498"/>
                      <a:pt x="8373" y="-1068"/>
                      <a:pt x="3437" y="4398"/>
                    </a:cubicBezTo>
                    <a:cubicBezTo>
                      <a:pt x="-1158" y="9488"/>
                      <a:pt x="-1144" y="17233"/>
                      <a:pt x="3469" y="22307"/>
                    </a:cubicBezTo>
                    <a:close/>
                  </a:path>
                </a:pathLst>
              </a:custGeom>
              <a:grpFill/>
              <a:ln w="6648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defRPr/>
                </a:pPr>
                <a:endParaRPr lang="en-US" sz="1350" kern="0">
                  <a:solidFill>
                    <a:prstClr val="black"/>
                  </a:solidFill>
                  <a:cs typeface="Tahoma" pitchFamily="34" charset="0"/>
                </a:endParaRPr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94033989-9912-44B7-AC40-89ED11A5537C}"/>
                  </a:ext>
                </a:extLst>
              </p:cNvPr>
              <p:cNvSpPr/>
              <p:nvPr/>
            </p:nvSpPr>
            <p:spPr>
              <a:xfrm>
                <a:off x="8003206" y="2727746"/>
                <a:ext cx="58522" cy="58398"/>
              </a:xfrm>
              <a:custGeom>
                <a:avLst/>
                <a:gdLst>
                  <a:gd name="connsiteX0" fmla="*/ 13612 w 58522"/>
                  <a:gd name="connsiteY0" fmla="*/ 58385 h 58398"/>
                  <a:gd name="connsiteX1" fmla="*/ 23080 w 58522"/>
                  <a:gd name="connsiteY1" fmla="*/ 54451 h 58398"/>
                  <a:gd name="connsiteX2" fmla="*/ 56017 w 58522"/>
                  <a:gd name="connsiteY2" fmla="*/ 21114 h 58398"/>
                  <a:gd name="connsiteX3" fmla="*/ 52965 w 58522"/>
                  <a:gd name="connsiteY3" fmla="*/ 2504 h 58398"/>
                  <a:gd name="connsiteX4" fmla="*/ 37215 w 58522"/>
                  <a:gd name="connsiteY4" fmla="*/ 2645 h 58398"/>
                  <a:gd name="connsiteX5" fmla="*/ 3877 w 58522"/>
                  <a:gd name="connsiteY5" fmla="*/ 35982 h 58398"/>
                  <a:gd name="connsiteX6" fmla="*/ 3877 w 58522"/>
                  <a:gd name="connsiteY6" fmla="*/ 54785 h 58398"/>
                  <a:gd name="connsiteX7" fmla="*/ 13612 w 58522"/>
                  <a:gd name="connsiteY7" fmla="*/ 58385 h 58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8522" h="58398">
                    <a:moveTo>
                      <a:pt x="13612" y="58385"/>
                    </a:moveTo>
                    <a:cubicBezTo>
                      <a:pt x="17166" y="58388"/>
                      <a:pt x="20574" y="56971"/>
                      <a:pt x="23080" y="54451"/>
                    </a:cubicBezTo>
                    <a:lnTo>
                      <a:pt x="56017" y="21114"/>
                    </a:lnTo>
                    <a:cubicBezTo>
                      <a:pt x="60313" y="15132"/>
                      <a:pt x="58947" y="6800"/>
                      <a:pt x="52965" y="2504"/>
                    </a:cubicBezTo>
                    <a:cubicBezTo>
                      <a:pt x="48245" y="-886"/>
                      <a:pt x="41874" y="-829"/>
                      <a:pt x="37215" y="2645"/>
                    </a:cubicBezTo>
                    <a:lnTo>
                      <a:pt x="3877" y="35982"/>
                    </a:lnTo>
                    <a:cubicBezTo>
                      <a:pt x="-1292" y="41184"/>
                      <a:pt x="-1292" y="49583"/>
                      <a:pt x="3877" y="54785"/>
                    </a:cubicBezTo>
                    <a:cubicBezTo>
                      <a:pt x="6503" y="57250"/>
                      <a:pt x="10014" y="58549"/>
                      <a:pt x="13612" y="58385"/>
                    </a:cubicBezTo>
                    <a:close/>
                  </a:path>
                </a:pathLst>
              </a:custGeom>
              <a:grpFill/>
              <a:ln w="6648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defRPr/>
                </a:pPr>
                <a:endParaRPr lang="en-US" sz="1350" kern="0">
                  <a:solidFill>
                    <a:prstClr val="black"/>
                  </a:solidFill>
                  <a:cs typeface="Tahoma" pitchFamily="34" charset="0"/>
                </a:endParaRPr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C7AFFD3D-54BE-4D4D-ADCC-48F0EA305FE8}"/>
                  </a:ext>
                </a:extLst>
              </p:cNvPr>
              <p:cNvSpPr/>
              <p:nvPr/>
            </p:nvSpPr>
            <p:spPr>
              <a:xfrm>
                <a:off x="7600699" y="2897745"/>
                <a:ext cx="73342" cy="26670"/>
              </a:xfrm>
              <a:custGeom>
                <a:avLst/>
                <a:gdLst>
                  <a:gd name="connsiteX0" fmla="*/ 60008 w 73342"/>
                  <a:gd name="connsiteY0" fmla="*/ 0 h 26670"/>
                  <a:gd name="connsiteX1" fmla="*/ 13335 w 73342"/>
                  <a:gd name="connsiteY1" fmla="*/ 0 h 26670"/>
                  <a:gd name="connsiteX2" fmla="*/ 0 w 73342"/>
                  <a:gd name="connsiteY2" fmla="*/ 13335 h 26670"/>
                  <a:gd name="connsiteX3" fmla="*/ 13335 w 73342"/>
                  <a:gd name="connsiteY3" fmla="*/ 26670 h 26670"/>
                  <a:gd name="connsiteX4" fmla="*/ 60008 w 73342"/>
                  <a:gd name="connsiteY4" fmla="*/ 26670 h 26670"/>
                  <a:gd name="connsiteX5" fmla="*/ 73343 w 73342"/>
                  <a:gd name="connsiteY5" fmla="*/ 13335 h 26670"/>
                  <a:gd name="connsiteX6" fmla="*/ 60008 w 73342"/>
                  <a:gd name="connsiteY6" fmla="*/ 0 h 26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3342" h="26670">
                    <a:moveTo>
                      <a:pt x="60008" y="0"/>
                    </a:moveTo>
                    <a:lnTo>
                      <a:pt x="13335" y="0"/>
                    </a:lnTo>
                    <a:cubicBezTo>
                      <a:pt x="5970" y="0"/>
                      <a:pt x="0" y="5970"/>
                      <a:pt x="0" y="13335"/>
                    </a:cubicBezTo>
                    <a:cubicBezTo>
                      <a:pt x="0" y="20700"/>
                      <a:pt x="5970" y="26670"/>
                      <a:pt x="13335" y="26670"/>
                    </a:cubicBezTo>
                    <a:lnTo>
                      <a:pt x="60008" y="26670"/>
                    </a:lnTo>
                    <a:cubicBezTo>
                      <a:pt x="67372" y="26670"/>
                      <a:pt x="73343" y="20700"/>
                      <a:pt x="73343" y="13335"/>
                    </a:cubicBezTo>
                    <a:cubicBezTo>
                      <a:pt x="73343" y="5970"/>
                      <a:pt x="67372" y="0"/>
                      <a:pt x="60008" y="0"/>
                    </a:cubicBezTo>
                    <a:close/>
                  </a:path>
                </a:pathLst>
              </a:custGeom>
              <a:grpFill/>
              <a:ln w="6648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defRPr/>
                </a:pPr>
                <a:endParaRPr lang="en-US" sz="1350" kern="0">
                  <a:solidFill>
                    <a:prstClr val="black"/>
                  </a:solidFill>
                  <a:cs typeface="Tahoma" pitchFamily="34" charset="0"/>
                </a:endParaRPr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87A69F13-2C51-4AC8-9F11-354D32830BB0}"/>
                  </a:ext>
                </a:extLst>
              </p:cNvPr>
              <p:cNvSpPr/>
              <p:nvPr/>
            </p:nvSpPr>
            <p:spPr>
              <a:xfrm>
                <a:off x="7671913" y="3038823"/>
                <a:ext cx="59674" cy="60007"/>
              </a:xfrm>
              <a:custGeom>
                <a:avLst/>
                <a:gdLst>
                  <a:gd name="connsiteX0" fmla="*/ 37666 w 59674"/>
                  <a:gd name="connsiteY0" fmla="*/ 3206 h 60007"/>
                  <a:gd name="connsiteX1" fmla="*/ 4662 w 59674"/>
                  <a:gd name="connsiteY1" fmla="*/ 36544 h 60007"/>
                  <a:gd name="connsiteX2" fmla="*/ 3207 w 59674"/>
                  <a:gd name="connsiteY2" fmla="*/ 55346 h 60007"/>
                  <a:gd name="connsiteX3" fmla="*/ 22009 w 59674"/>
                  <a:gd name="connsiteY3" fmla="*/ 56801 h 60007"/>
                  <a:gd name="connsiteX4" fmla="*/ 23464 w 59674"/>
                  <a:gd name="connsiteY4" fmla="*/ 55346 h 60007"/>
                  <a:gd name="connsiteX5" fmla="*/ 56468 w 59674"/>
                  <a:gd name="connsiteY5" fmla="*/ 22009 h 60007"/>
                  <a:gd name="connsiteX6" fmla="*/ 55013 w 59674"/>
                  <a:gd name="connsiteY6" fmla="*/ 3206 h 60007"/>
                  <a:gd name="connsiteX7" fmla="*/ 37666 w 59674"/>
                  <a:gd name="connsiteY7" fmla="*/ 3206 h 60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9674" h="60007">
                    <a:moveTo>
                      <a:pt x="37666" y="3206"/>
                    </a:moveTo>
                    <a:lnTo>
                      <a:pt x="4662" y="36544"/>
                    </a:lnTo>
                    <a:cubicBezTo>
                      <a:pt x="-932" y="41334"/>
                      <a:pt x="-1584" y="49752"/>
                      <a:pt x="3207" y="55346"/>
                    </a:cubicBezTo>
                    <a:cubicBezTo>
                      <a:pt x="7997" y="60940"/>
                      <a:pt x="16416" y="61591"/>
                      <a:pt x="22009" y="56801"/>
                    </a:cubicBezTo>
                    <a:cubicBezTo>
                      <a:pt x="22531" y="56354"/>
                      <a:pt x="23017" y="55868"/>
                      <a:pt x="23464" y="55346"/>
                    </a:cubicBezTo>
                    <a:lnTo>
                      <a:pt x="56468" y="22009"/>
                    </a:lnTo>
                    <a:cubicBezTo>
                      <a:pt x="61259" y="16415"/>
                      <a:pt x="60607" y="7997"/>
                      <a:pt x="55013" y="3206"/>
                    </a:cubicBezTo>
                    <a:cubicBezTo>
                      <a:pt x="50021" y="-1069"/>
                      <a:pt x="42658" y="-1069"/>
                      <a:pt x="37666" y="3206"/>
                    </a:cubicBezTo>
                    <a:close/>
                  </a:path>
                </a:pathLst>
              </a:custGeom>
              <a:grpFill/>
              <a:ln w="6648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defRPr/>
                </a:pPr>
                <a:endParaRPr lang="en-US" sz="1350" kern="0">
                  <a:solidFill>
                    <a:prstClr val="black"/>
                  </a:solidFill>
                  <a:cs typeface="Tahoma" pitchFamily="34" charset="0"/>
                </a:endParaRPr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AD3301F2-DEC5-4F31-A265-7723A0E5BBDD}"/>
                  </a:ext>
                </a:extLst>
              </p:cNvPr>
              <p:cNvSpPr/>
              <p:nvPr/>
            </p:nvSpPr>
            <p:spPr>
              <a:xfrm>
                <a:off x="8003053" y="3035097"/>
                <a:ext cx="61282" cy="61338"/>
              </a:xfrm>
              <a:custGeom>
                <a:avLst/>
                <a:gdLst>
                  <a:gd name="connsiteX0" fmla="*/ 23233 w 61282"/>
                  <a:gd name="connsiteY0" fmla="*/ 4398 h 61338"/>
                  <a:gd name="connsiteX1" fmla="*/ 4398 w 61282"/>
                  <a:gd name="connsiteY1" fmla="*/ 3438 h 61338"/>
                  <a:gd name="connsiteX2" fmla="*/ 3437 w 61282"/>
                  <a:gd name="connsiteY2" fmla="*/ 22272 h 61338"/>
                  <a:gd name="connsiteX3" fmla="*/ 4364 w 61282"/>
                  <a:gd name="connsiteY3" fmla="*/ 23201 h 61338"/>
                  <a:gd name="connsiteX4" fmla="*/ 37701 w 61282"/>
                  <a:gd name="connsiteY4" fmla="*/ 56538 h 61338"/>
                  <a:gd name="connsiteX5" fmla="*/ 56482 w 61282"/>
                  <a:gd name="connsiteY5" fmla="*/ 58249 h 61338"/>
                  <a:gd name="connsiteX6" fmla="*/ 58193 w 61282"/>
                  <a:gd name="connsiteY6" fmla="*/ 39469 h 61338"/>
                  <a:gd name="connsiteX7" fmla="*/ 56037 w 61282"/>
                  <a:gd name="connsiteY7" fmla="*/ 37402 h 613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1282" h="61338">
                    <a:moveTo>
                      <a:pt x="23233" y="4398"/>
                    </a:moveTo>
                    <a:cubicBezTo>
                      <a:pt x="18297" y="-1068"/>
                      <a:pt x="9865" y="-1498"/>
                      <a:pt x="4398" y="3438"/>
                    </a:cubicBezTo>
                    <a:cubicBezTo>
                      <a:pt x="-1068" y="8373"/>
                      <a:pt x="-1498" y="16805"/>
                      <a:pt x="3437" y="22272"/>
                    </a:cubicBezTo>
                    <a:cubicBezTo>
                      <a:pt x="3731" y="22596"/>
                      <a:pt x="4040" y="22907"/>
                      <a:pt x="4364" y="23201"/>
                    </a:cubicBezTo>
                    <a:lnTo>
                      <a:pt x="37701" y="56538"/>
                    </a:lnTo>
                    <a:cubicBezTo>
                      <a:pt x="42415" y="62197"/>
                      <a:pt x="50823" y="62963"/>
                      <a:pt x="56482" y="58249"/>
                    </a:cubicBezTo>
                    <a:cubicBezTo>
                      <a:pt x="62141" y="53536"/>
                      <a:pt x="62906" y="45127"/>
                      <a:pt x="58193" y="39469"/>
                    </a:cubicBezTo>
                    <a:cubicBezTo>
                      <a:pt x="57554" y="38701"/>
                      <a:pt x="56831" y="38009"/>
                      <a:pt x="56037" y="37402"/>
                    </a:cubicBezTo>
                    <a:close/>
                  </a:path>
                </a:pathLst>
              </a:custGeom>
              <a:grpFill/>
              <a:ln w="6648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defRPr/>
                </a:pPr>
                <a:endParaRPr lang="en-US" sz="1350" kern="0">
                  <a:solidFill>
                    <a:prstClr val="black"/>
                  </a:solidFill>
                  <a:cs typeface="Tahoma" pitchFamily="34" charset="0"/>
                </a:endParaRPr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692D5F32-BCB4-4EE9-8F11-E2D8117D1C8B}"/>
                  </a:ext>
                </a:extLst>
              </p:cNvPr>
              <p:cNvSpPr/>
              <p:nvPr/>
            </p:nvSpPr>
            <p:spPr>
              <a:xfrm>
                <a:off x="8059090" y="2897278"/>
                <a:ext cx="73342" cy="26670"/>
              </a:xfrm>
              <a:custGeom>
                <a:avLst/>
                <a:gdLst>
                  <a:gd name="connsiteX0" fmla="*/ 60008 w 73342"/>
                  <a:gd name="connsiteY0" fmla="*/ 0 h 26670"/>
                  <a:gd name="connsiteX1" fmla="*/ 13335 w 73342"/>
                  <a:gd name="connsiteY1" fmla="*/ 0 h 26670"/>
                  <a:gd name="connsiteX2" fmla="*/ 0 w 73342"/>
                  <a:gd name="connsiteY2" fmla="*/ 13335 h 26670"/>
                  <a:gd name="connsiteX3" fmla="*/ 13335 w 73342"/>
                  <a:gd name="connsiteY3" fmla="*/ 26670 h 26670"/>
                  <a:gd name="connsiteX4" fmla="*/ 60008 w 73342"/>
                  <a:gd name="connsiteY4" fmla="*/ 26670 h 26670"/>
                  <a:gd name="connsiteX5" fmla="*/ 73343 w 73342"/>
                  <a:gd name="connsiteY5" fmla="*/ 13335 h 26670"/>
                  <a:gd name="connsiteX6" fmla="*/ 60008 w 73342"/>
                  <a:gd name="connsiteY6" fmla="*/ 0 h 26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3342" h="26670">
                    <a:moveTo>
                      <a:pt x="60008" y="0"/>
                    </a:moveTo>
                    <a:lnTo>
                      <a:pt x="13335" y="0"/>
                    </a:lnTo>
                    <a:cubicBezTo>
                      <a:pt x="5970" y="0"/>
                      <a:pt x="0" y="5970"/>
                      <a:pt x="0" y="13335"/>
                    </a:cubicBezTo>
                    <a:cubicBezTo>
                      <a:pt x="0" y="20700"/>
                      <a:pt x="5970" y="26670"/>
                      <a:pt x="13335" y="26670"/>
                    </a:cubicBezTo>
                    <a:lnTo>
                      <a:pt x="60008" y="26670"/>
                    </a:lnTo>
                    <a:cubicBezTo>
                      <a:pt x="67372" y="26670"/>
                      <a:pt x="73343" y="20700"/>
                      <a:pt x="73343" y="13335"/>
                    </a:cubicBezTo>
                    <a:cubicBezTo>
                      <a:pt x="73343" y="5970"/>
                      <a:pt x="67372" y="0"/>
                      <a:pt x="60008" y="0"/>
                    </a:cubicBezTo>
                    <a:close/>
                  </a:path>
                </a:pathLst>
              </a:custGeom>
              <a:grpFill/>
              <a:ln w="6648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defRPr/>
                </a:pPr>
                <a:endParaRPr lang="en-US" sz="1350" kern="0">
                  <a:solidFill>
                    <a:prstClr val="black"/>
                  </a:solidFill>
                  <a:cs typeface="Tahoma" pitchFamily="34" charset="0"/>
                </a:endParaRPr>
              </a:p>
            </p:txBody>
          </p:sp>
        </p:grpSp>
        <p:pic>
          <p:nvPicPr>
            <p:cNvPr id="37" name="Graphic 36" descr="Bank with solid fill">
              <a:extLst>
                <a:ext uri="{FF2B5EF4-FFF2-40B4-BE49-F238E27FC236}">
                  <a16:creationId xmlns:a16="http://schemas.microsoft.com/office/drawing/2014/main" id="{9D79A54F-76CA-484E-BF8C-12CC2500A2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784044" y="2405710"/>
              <a:ext cx="503125" cy="503125"/>
            </a:xfrm>
            <a:prstGeom prst="rect">
              <a:avLst/>
            </a:prstGeom>
          </p:spPr>
        </p:pic>
        <p:pic>
          <p:nvPicPr>
            <p:cNvPr id="38" name="Graphic 37" descr="Puzzle pieces with solid fill">
              <a:extLst>
                <a:ext uri="{FF2B5EF4-FFF2-40B4-BE49-F238E27FC236}">
                  <a16:creationId xmlns:a16="http://schemas.microsoft.com/office/drawing/2014/main" id="{5801E804-36C6-4E20-9D4D-8471A5570B1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867488" y="2413418"/>
              <a:ext cx="521208" cy="521208"/>
            </a:xfrm>
            <a:prstGeom prst="rect">
              <a:avLst/>
            </a:prstGeom>
          </p:spPr>
        </p:pic>
        <p:pic>
          <p:nvPicPr>
            <p:cNvPr id="39" name="Graphic 38" descr="Customer review with solid fill">
              <a:extLst>
                <a:ext uri="{FF2B5EF4-FFF2-40B4-BE49-F238E27FC236}">
                  <a16:creationId xmlns:a16="http://schemas.microsoft.com/office/drawing/2014/main" id="{7DBEC8FC-66A5-4B20-AC83-2A7EF261E21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110499" y="3274776"/>
              <a:ext cx="484632" cy="484632"/>
            </a:xfrm>
            <a:prstGeom prst="rect">
              <a:avLst/>
            </a:prstGeom>
          </p:spPr>
        </p:pic>
        <p:pic>
          <p:nvPicPr>
            <p:cNvPr id="40" name="Graphic 39" descr="Users with solid fill">
              <a:extLst>
                <a:ext uri="{FF2B5EF4-FFF2-40B4-BE49-F238E27FC236}">
                  <a16:creationId xmlns:a16="http://schemas.microsoft.com/office/drawing/2014/main" id="{6E17BD78-108F-4247-8490-76C67FEFD1F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4289867" y="4810896"/>
              <a:ext cx="538608" cy="538608"/>
            </a:xfrm>
            <a:prstGeom prst="rect">
              <a:avLst/>
            </a:prstGeom>
          </p:spPr>
        </p:pic>
        <p:pic>
          <p:nvPicPr>
            <p:cNvPr id="41" name="Graphic 40" descr="Harvey Balls 65% with solid fill">
              <a:extLst>
                <a:ext uri="{FF2B5EF4-FFF2-40B4-BE49-F238E27FC236}">
                  <a16:creationId xmlns:a16="http://schemas.microsoft.com/office/drawing/2014/main" id="{FAA1A2E5-1021-4653-9543-FEA6411A82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3325306" y="4348576"/>
              <a:ext cx="512064" cy="512064"/>
            </a:xfrm>
            <a:prstGeom prst="rect">
              <a:avLst/>
            </a:prstGeom>
          </p:spPr>
        </p:pic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305BA2F0-CD8D-4324-BB9E-923B7C1E291C}"/>
              </a:ext>
            </a:extLst>
          </p:cNvPr>
          <p:cNvGrpSpPr/>
          <p:nvPr/>
        </p:nvGrpSpPr>
        <p:grpSpPr>
          <a:xfrm>
            <a:off x="297848" y="1196617"/>
            <a:ext cx="1645920" cy="1085115"/>
            <a:chOff x="297848" y="1216937"/>
            <a:chExt cx="1645920" cy="1085115"/>
          </a:xfrm>
        </p:grpSpPr>
        <p:sp>
          <p:nvSpPr>
            <p:cNvPr id="75" name="Rectangle: Rounded Corners 74">
              <a:extLst>
                <a:ext uri="{FF2B5EF4-FFF2-40B4-BE49-F238E27FC236}">
                  <a16:creationId xmlns:a16="http://schemas.microsoft.com/office/drawing/2014/main" id="{FF4A3B6C-DCA9-4211-9E9C-0C12A67A64D5}"/>
                </a:ext>
              </a:extLst>
            </p:cNvPr>
            <p:cNvSpPr/>
            <p:nvPr/>
          </p:nvSpPr>
          <p:spPr>
            <a:xfrm>
              <a:off x="297848" y="1216937"/>
              <a:ext cx="1613941" cy="1085115"/>
            </a:xfrm>
            <a:prstGeom prst="roundRect">
              <a:avLst/>
            </a:prstGeom>
            <a:solidFill>
              <a:srgbClr val="2E88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17BED973-03C8-458D-89B5-0E23F66C9051}"/>
                </a:ext>
              </a:extLst>
            </p:cNvPr>
            <p:cNvSpPr txBox="1"/>
            <p:nvPr/>
          </p:nvSpPr>
          <p:spPr>
            <a:xfrm>
              <a:off x="297848" y="1266019"/>
              <a:ext cx="1645920" cy="1016753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lIns="45720" tIns="64008" rIns="45720" bIns="64008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32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หลักการและแนวทาง</a:t>
              </a:r>
              <a:endParaRPr kumimoji="0" lang="en-US" sz="32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endParaRPr>
            </a:p>
          </p:txBody>
        </p:sp>
      </p:grpSp>
      <p:sp>
        <p:nvSpPr>
          <p:cNvPr id="79" name="TextBox 78">
            <a:extLst>
              <a:ext uri="{FF2B5EF4-FFF2-40B4-BE49-F238E27FC236}">
                <a16:creationId xmlns:a16="http://schemas.microsoft.com/office/drawing/2014/main" id="{561A2B29-9C8A-42B1-B56A-E11B972CED87}"/>
              </a:ext>
            </a:extLst>
          </p:cNvPr>
          <p:cNvSpPr txBox="1"/>
          <p:nvPr/>
        </p:nvSpPr>
        <p:spPr>
          <a:xfrm>
            <a:off x="228921" y="0"/>
            <a:ext cx="98275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1" i="0" u="none" strike="noStrike" kern="0" cap="none" spc="0" normalizeH="0" baseline="0" noProof="0">
                <a:ln>
                  <a:noFill/>
                </a:ln>
                <a:solidFill>
                  <a:srgbClr val="000096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กรอบแนวทางการประเมินส่วนราชการฯ ประจำปีงบประมาณ พ.ศ. 2565</a:t>
            </a:r>
          </a:p>
        </p:txBody>
      </p:sp>
    </p:spTree>
    <p:extLst>
      <p:ext uri="{BB962C8B-B14F-4D97-AF65-F5344CB8AC3E}">
        <p14:creationId xmlns:p14="http://schemas.microsoft.com/office/powerpoint/2010/main" val="817363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rrow: Pentagon 11">
            <a:extLst>
              <a:ext uri="{FF2B5EF4-FFF2-40B4-BE49-F238E27FC236}">
                <a16:creationId xmlns:a16="http://schemas.microsoft.com/office/drawing/2014/main" id="{22FD6BB0-5CBB-462C-A79C-E8F6BB348D03}"/>
              </a:ext>
            </a:extLst>
          </p:cNvPr>
          <p:cNvSpPr/>
          <p:nvPr/>
        </p:nvSpPr>
        <p:spPr>
          <a:xfrm>
            <a:off x="5123892" y="5120775"/>
            <a:ext cx="1872208" cy="363629"/>
          </a:xfrm>
          <a:prstGeom prst="homePlate">
            <a:avLst/>
          </a:prstGeom>
          <a:solidFill>
            <a:srgbClr val="92D0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</p:txBody>
      </p:sp>
      <p:sp>
        <p:nvSpPr>
          <p:cNvPr id="9" name="Arrow: Pentagon 8">
            <a:extLst>
              <a:ext uri="{FF2B5EF4-FFF2-40B4-BE49-F238E27FC236}">
                <a16:creationId xmlns:a16="http://schemas.microsoft.com/office/drawing/2014/main" id="{60CC2AEA-97E3-4BD1-ABE2-5F9943A71DBD}"/>
              </a:ext>
            </a:extLst>
          </p:cNvPr>
          <p:cNvSpPr/>
          <p:nvPr/>
        </p:nvSpPr>
        <p:spPr>
          <a:xfrm>
            <a:off x="3179676" y="5120775"/>
            <a:ext cx="2232248" cy="369333"/>
          </a:xfrm>
          <a:prstGeom prst="homePlate">
            <a:avLst/>
          </a:prstGeom>
          <a:solidFill>
            <a:srgbClr val="FFFF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</p:txBody>
      </p:sp>
      <p:sp>
        <p:nvSpPr>
          <p:cNvPr id="10" name="Arrow: Pentagon 9">
            <a:extLst>
              <a:ext uri="{FF2B5EF4-FFF2-40B4-BE49-F238E27FC236}">
                <a16:creationId xmlns:a16="http://schemas.microsoft.com/office/drawing/2014/main" id="{694C9FC3-ACEB-46D6-A3C9-E466AA012DD5}"/>
              </a:ext>
            </a:extLst>
          </p:cNvPr>
          <p:cNvSpPr/>
          <p:nvPr/>
        </p:nvSpPr>
        <p:spPr>
          <a:xfrm>
            <a:off x="1523492" y="5120775"/>
            <a:ext cx="2088232" cy="372419"/>
          </a:xfrm>
          <a:prstGeom prst="homePlate">
            <a:avLst/>
          </a:prstGeom>
          <a:solidFill>
            <a:srgbClr val="ED7D3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440F155-4F8D-48E3-BD88-8F149FD4FD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57159" y="6408712"/>
            <a:ext cx="2743200" cy="332656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9D31A9A-24B9-410D-AAB1-83171F88F9F6}" type="slidenum">
              <a:rPr kumimoji="0" lang="th-TH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th-TH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D44B661-2215-4BDD-9502-490A3EDA862E}"/>
              </a:ext>
            </a:extLst>
          </p:cNvPr>
          <p:cNvSpPr/>
          <p:nvPr/>
        </p:nvSpPr>
        <p:spPr>
          <a:xfrm>
            <a:off x="119336" y="116632"/>
            <a:ext cx="12273512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th-TH" sz="2600" b="1" i="0" u="none" strike="noStrike" kern="0" cap="none" spc="-4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องค์ประกอบ </a:t>
            </a:r>
            <a:r>
              <a:rPr kumimoji="0" lang="en-US" altLang="th-TH" sz="2600" b="1" i="0" u="none" strike="noStrike" kern="0" cap="none" spc="-4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Performance</a:t>
            </a:r>
            <a:r>
              <a:rPr kumimoji="0" lang="th-TH" altLang="th-TH" sz="2600" b="1" i="0" u="none" strike="noStrike" kern="0" cap="none" spc="-4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  <a:r>
              <a:rPr kumimoji="0" lang="en-US" altLang="th-TH" sz="2600" b="1" i="0" u="none" strike="noStrike" kern="0" cap="none" spc="-4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Base</a:t>
            </a:r>
            <a:r>
              <a:rPr kumimoji="0" lang="th-TH" altLang="th-TH" sz="2600" b="1" i="0" u="none" strike="noStrike" kern="0" cap="none" spc="-4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  <a:r>
              <a:rPr kumimoji="0" lang="en-US" altLang="th-TH" sz="2600" b="1" i="0" u="none" strike="noStrike" kern="0" cap="none" spc="-4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:</a:t>
            </a:r>
            <a:r>
              <a:rPr kumimoji="0" lang="en-US" altLang="th-TH" sz="2600" b="1" i="0" u="none" strike="noStrike" kern="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  <a:r>
              <a:rPr kumimoji="0" lang="th-TH" altLang="th-TH" sz="2600" b="1" i="0" u="none" strike="noStrike" kern="0" cap="none" spc="-40" normalizeH="0" baseline="0" noProof="0" dirty="0">
                <a:ln>
                  <a:noFill/>
                </a:ln>
                <a:solidFill>
                  <a:srgbClr val="000096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ตัวชี้วัดความสำเร็จในการขับเคลื่อนการพัฒนางานบริการ </a:t>
            </a:r>
            <a:r>
              <a:rPr kumimoji="0" lang="en-US" altLang="th-TH" sz="2600" b="1" i="0" u="none" strike="noStrike" kern="0" cap="none" spc="-40" normalizeH="0" baseline="0" noProof="0" dirty="0">
                <a:ln>
                  <a:noFill/>
                </a:ln>
                <a:solidFill>
                  <a:srgbClr val="000096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Agenda</a:t>
            </a:r>
            <a:r>
              <a:rPr kumimoji="0" lang="th-TH" altLang="th-TH" sz="2600" b="1" i="0" u="none" strike="noStrike" kern="0" cap="none" spc="-40" normalizeH="0" baseline="0" noProof="0" dirty="0">
                <a:ln>
                  <a:noFill/>
                </a:ln>
                <a:solidFill>
                  <a:srgbClr val="000096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ตามมติคณะรัฐมนตรี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783BAC-14A4-4674-B3B4-BC1FF8E59171}"/>
              </a:ext>
            </a:extLst>
          </p:cNvPr>
          <p:cNvSpPr txBox="1"/>
          <p:nvPr/>
        </p:nvSpPr>
        <p:spPr>
          <a:xfrm>
            <a:off x="104880" y="980728"/>
            <a:ext cx="11913473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th-TH" sz="2400" b="1" i="0" u="none" strike="noStrike" kern="1200" cap="none" spc="-5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มติคณะรัฐมนตรี วันที่ </a:t>
            </a:r>
            <a:r>
              <a:rPr kumimoji="0" lang="en-US" sz="2400" b="1" i="0" u="none" strike="noStrike" kern="1200" cap="none" spc="-5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3</a:t>
            </a:r>
            <a:r>
              <a:rPr kumimoji="0" lang="th-TH" sz="2400" b="1" i="0" u="none" strike="noStrike" kern="1200" cap="none" spc="-5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สิงหาคม </a:t>
            </a:r>
            <a:r>
              <a:rPr kumimoji="0" lang="en-US" sz="2400" b="1" i="0" u="none" strike="noStrike" kern="1200" cap="none" spc="-5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2564</a:t>
            </a:r>
            <a:r>
              <a:rPr kumimoji="0" lang="en-US" sz="2400" b="1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th-TH" sz="2400" b="1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เห็นชอบการขับเคลื่อนการให้บริการประชาชนผ่านระบบอิเล็กทรอนิกส์ (</a:t>
            </a:r>
            <a:r>
              <a:rPr kumimoji="0" lang="en-US" sz="2400" b="1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e-Service) </a:t>
            </a:r>
            <a:r>
              <a:rPr kumimoji="0" lang="th-TH" sz="2400" b="1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ในปีงบประมาณ พ.ศ. </a:t>
            </a:r>
            <a:r>
              <a:rPr kumimoji="0" lang="en-US" sz="2400" b="1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2565</a:t>
            </a:r>
            <a:r>
              <a:rPr kumimoji="0" lang="th-TH" sz="2400" b="1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ในงานบริการ </a:t>
            </a:r>
            <a:r>
              <a:rPr kumimoji="0" lang="en-US" sz="2400" b="1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Agenda</a:t>
            </a:r>
            <a:r>
              <a:rPr kumimoji="0" lang="th-TH" sz="2400" b="1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US" sz="2400" b="1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12</a:t>
            </a:r>
            <a:r>
              <a:rPr kumimoji="0" lang="th-TH" sz="2400" b="1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เรื่อง ซึ่งเป็นงานบริการที่สอดคล้องตามแผนการปฏิรูปประเทศ (ฉบับปรับปรุง) งานบริการตามแผนพัฒนารัฐบาลดิจิทัลของประเทศไทย พ.ศ. 2563 – 2565 งานบริการตามแนวทางการยกระดับประเทศไทยสู่ 10 อันดับประเทศที่ประกอบธุรกิจได้ง่ายที่สุด (</a:t>
            </a:r>
            <a:r>
              <a:rPr kumimoji="0" lang="en-US" sz="2400" b="1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Ease of Doing Business)</a:t>
            </a:r>
            <a:r>
              <a:rPr kumimoji="0" lang="th-TH" sz="2400" b="1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endParaRPr kumimoji="0" lang="en-US" sz="2400" b="1" i="0" u="none" strike="noStrike" kern="1200" cap="none" spc="-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th-TH" sz="2400" b="1" i="0" u="none" strike="noStrike" kern="1200" cap="none" spc="-5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แนวทางการประเมิน  </a:t>
            </a:r>
            <a:r>
              <a:rPr kumimoji="0" lang="en-US" sz="2400" b="1" i="0" u="none" strike="noStrike" kern="1200" cap="none" spc="-5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:</a:t>
            </a:r>
            <a:r>
              <a:rPr kumimoji="0" lang="th-TH" sz="2400" b="1" i="0" u="none" strike="noStrike" kern="1200" cap="none" spc="-5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th-TH" sz="2400" b="1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หน่วยงานเจ้าภาพหลัก และหน่วยงานที่เกี่ยวข้อง</a:t>
            </a:r>
            <a:r>
              <a:rPr kumimoji="0" lang="en-US" sz="2400" b="1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th-TH" sz="2400" b="1" i="0" u="none" strike="noStrike" kern="1200" cap="none" spc="-5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กำหนดทิศทางและแผน </a:t>
            </a:r>
            <a:r>
              <a:rPr kumimoji="0" lang="en-US" sz="2400" b="1" i="0" u="none" strike="noStrike" kern="1200" cap="none" spc="-5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(Roadmap) </a:t>
            </a:r>
            <a:r>
              <a:rPr kumimoji="0" lang="th-TH" sz="2400" b="1" i="0" u="none" strike="noStrike" kern="1200" cap="none" spc="-5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การพัฒนางานบริการ </a:t>
            </a:r>
            <a:r>
              <a:rPr kumimoji="0" lang="en-US" sz="2400" b="1" i="0" u="none" strike="noStrike" kern="1200" cap="none" spc="-5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Agenda </a:t>
            </a:r>
            <a:r>
              <a:rPr kumimoji="0" lang="th-TH" sz="2400" b="1" i="0" u="none" strike="noStrike" kern="1200" cap="none" spc="-5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ร่วมกัน</a:t>
            </a:r>
            <a:r>
              <a:rPr kumimoji="0" lang="th-TH" sz="2400" b="1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โดยกำหนดระยะเวลาของ </a:t>
            </a:r>
            <a:r>
              <a:rPr kumimoji="0" lang="en-US" sz="2400" b="1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Roadmap</a:t>
            </a:r>
            <a:r>
              <a:rPr kumimoji="0" lang="th-TH" sz="2400" b="1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ในการพัฒนา เป้าหมายการดำเนินการในแต่ละปี ผลผลิตที่ได้รับในแต่ละปีอย่างเป็นรูปธรรมและวัดผลได้ รวมทั้ง บทบาทและหน้าที่ความรับผิดชอบของหน่วยงานที่เกี่ยวข้อง เพื่อใช้ประกอบการรายงานผลความสำเร็จของการดำเนินการขับเคลื่อนงานบริการ </a:t>
            </a:r>
            <a:r>
              <a:rPr kumimoji="0" lang="en-US" sz="2400" b="1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Agenda </a:t>
            </a:r>
            <a:r>
              <a:rPr kumimoji="0" lang="th-TH" sz="2400" b="1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ร่วมกัน </a:t>
            </a:r>
            <a:r>
              <a:rPr kumimoji="0" lang="th-TH" sz="2400" b="1" i="0" u="none" strike="noStrike" kern="1200" cap="none" spc="-5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ทั้งนี้ หน่วยงานที่เกี่ยวข้องควรนำงานบริการที่สนับสนุนงานบริการ </a:t>
            </a:r>
            <a:r>
              <a:rPr kumimoji="0" lang="en-US" sz="2400" b="1" i="0" u="none" strike="noStrike" kern="1200" cap="none" spc="-5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Agenda </a:t>
            </a:r>
            <a:r>
              <a:rPr kumimoji="0" lang="th-TH" sz="2400" b="1" i="0" u="none" strike="noStrike" kern="1200" cap="none" spc="-5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ให้ประสบผลสำเร็จไปกำหนดเป็นตัวชี้วัดภายใต้องค์ประกอบ </a:t>
            </a:r>
            <a:r>
              <a:rPr kumimoji="0" lang="en-US" sz="2400" b="1" i="0" u="none" strike="noStrike" kern="1200" cap="none" spc="-5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Potential Base </a:t>
            </a:r>
            <a:r>
              <a:rPr kumimoji="0" lang="th-TH" sz="2400" b="1" i="0" u="none" strike="noStrike" kern="1200" cap="none" spc="-5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(งาน </a:t>
            </a:r>
            <a:r>
              <a:rPr kumimoji="0" lang="en-US" sz="2400" b="1" i="0" u="none" strike="noStrike" kern="1200" cap="none" spc="-5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e-Service/Digitalize Process/Sharing Data/Open Data)</a:t>
            </a:r>
            <a:endParaRPr kumimoji="0" lang="th-TH" sz="2400" b="1" i="0" u="none" strike="noStrike" kern="1200" cap="none" spc="-5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0A8FFB-85E2-4C0E-B6BB-C8D1D8653E13}"/>
              </a:ext>
            </a:extLst>
          </p:cNvPr>
          <p:cNvSpPr txBox="1"/>
          <p:nvPr/>
        </p:nvSpPr>
        <p:spPr>
          <a:xfrm>
            <a:off x="1487488" y="5148835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2565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02B7B30-1811-4FB1-AE9F-F22C9872C8BD}"/>
              </a:ext>
            </a:extLst>
          </p:cNvPr>
          <p:cNvSpPr txBox="1"/>
          <p:nvPr/>
        </p:nvSpPr>
        <p:spPr>
          <a:xfrm>
            <a:off x="3352414" y="5117689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256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76B59F7-6D41-45E6-998B-8F25A0FE2F73}"/>
              </a:ext>
            </a:extLst>
          </p:cNvPr>
          <p:cNvSpPr txBox="1"/>
          <p:nvPr/>
        </p:nvSpPr>
        <p:spPr>
          <a:xfrm>
            <a:off x="5143700" y="5142662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256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7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8AB6617C-047D-48BE-B6D0-739BEC0AC579}"/>
              </a:ext>
            </a:extLst>
          </p:cNvPr>
          <p:cNvSpPr txBox="1">
            <a:spLocks/>
          </p:cNvSpPr>
          <p:nvPr/>
        </p:nvSpPr>
        <p:spPr>
          <a:xfrm>
            <a:off x="2747778" y="4706955"/>
            <a:ext cx="1656184" cy="5025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6262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Roadmap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6FB955-97B6-4BE7-8719-E3DEC48AA2D0}"/>
              </a:ext>
            </a:extLst>
          </p:cNvPr>
          <p:cNvSpPr txBox="1"/>
          <p:nvPr/>
        </p:nvSpPr>
        <p:spPr>
          <a:xfrm>
            <a:off x="1415480" y="5602071"/>
            <a:ext cx="20882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3038" marR="0" lvl="0" indent="-173038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เป้าหมายการดำเนินการ</a:t>
            </a:r>
          </a:p>
          <a:p>
            <a:pPr marL="173038" marR="0" lvl="0" indent="-173038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ผลผลิตที่ได้รับ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6E46A5A-BA2E-4FF1-A0B3-63F7DD1A9DB9}"/>
              </a:ext>
            </a:extLst>
          </p:cNvPr>
          <p:cNvSpPr txBox="1"/>
          <p:nvPr/>
        </p:nvSpPr>
        <p:spPr>
          <a:xfrm>
            <a:off x="3590404" y="5602071"/>
            <a:ext cx="20882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3038" marR="0" lvl="0" indent="-173038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เป้าหมายการดำเนินการ</a:t>
            </a:r>
          </a:p>
          <a:p>
            <a:pPr marL="173038" marR="0" lvl="0" indent="-173038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ผลผลิตที่ได้รับ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0193B95-70DD-4EB9-8BDC-1B43316402CB}"/>
              </a:ext>
            </a:extLst>
          </p:cNvPr>
          <p:cNvSpPr txBox="1"/>
          <p:nvPr/>
        </p:nvSpPr>
        <p:spPr>
          <a:xfrm>
            <a:off x="154366" y="5092890"/>
            <a:ext cx="1260140" cy="163121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หน่วยงานเจ้าภาพหลัก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+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หน่วยงานที่เกี่ยวข้อง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pic>
        <p:nvPicPr>
          <p:cNvPr id="18" name="Picture 17" descr="Table&#10;&#10;Description automatically generated">
            <a:extLst>
              <a:ext uri="{FF2B5EF4-FFF2-40B4-BE49-F238E27FC236}">
                <a16:creationId xmlns:a16="http://schemas.microsoft.com/office/drawing/2014/main" id="{51D57B4C-7250-45E0-AB46-1B368A4458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17" t="4851" r="6915" b="55603"/>
          <a:stretch/>
        </p:blipFill>
        <p:spPr>
          <a:xfrm>
            <a:off x="7752264" y="5085086"/>
            <a:ext cx="3744416" cy="1639020"/>
          </a:xfrm>
          <a:prstGeom prst="rect">
            <a:avLst/>
          </a:prstGeom>
        </p:spPr>
      </p:pic>
      <p:sp>
        <p:nvSpPr>
          <p:cNvPr id="19" name="Text Placeholder 13">
            <a:extLst>
              <a:ext uri="{FF2B5EF4-FFF2-40B4-BE49-F238E27FC236}">
                <a16:creationId xmlns:a16="http://schemas.microsoft.com/office/drawing/2014/main" id="{0751181A-8831-40AB-B216-6543BD645919}"/>
              </a:ext>
            </a:extLst>
          </p:cNvPr>
          <p:cNvSpPr txBox="1">
            <a:spLocks/>
          </p:cNvSpPr>
          <p:nvPr/>
        </p:nvSpPr>
        <p:spPr>
          <a:xfrm>
            <a:off x="8617335" y="4824783"/>
            <a:ext cx="2308472" cy="5025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6262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Action Plan 65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C1B66D3-1CCA-49FF-88FD-88FF60336BF2}"/>
              </a:ext>
            </a:extLst>
          </p:cNvPr>
          <p:cNvCxnSpPr/>
          <p:nvPr/>
        </p:nvCxnSpPr>
        <p:spPr>
          <a:xfrm flipV="1">
            <a:off x="2279576" y="4550936"/>
            <a:ext cx="0" cy="5419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9841114-D71D-4EC4-8998-EA7EE70078A4}"/>
              </a:ext>
            </a:extLst>
          </p:cNvPr>
          <p:cNvCxnSpPr/>
          <p:nvPr/>
        </p:nvCxnSpPr>
        <p:spPr>
          <a:xfrm>
            <a:off x="2279576" y="4550936"/>
            <a:ext cx="75608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DBB57370-ABB8-4210-8B01-1EDD43075C98}"/>
              </a:ext>
            </a:extLst>
          </p:cNvPr>
          <p:cNvCxnSpPr/>
          <p:nvPr/>
        </p:nvCxnSpPr>
        <p:spPr>
          <a:xfrm>
            <a:off x="9840416" y="4550936"/>
            <a:ext cx="0" cy="2488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Graphic 29" descr="Run">
            <a:extLst>
              <a:ext uri="{FF2B5EF4-FFF2-40B4-BE49-F238E27FC236}">
                <a16:creationId xmlns:a16="http://schemas.microsoft.com/office/drawing/2014/main" id="{2B9B452D-7BDE-4BF6-9A88-0BFC35B8B6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79192" y="4651470"/>
            <a:ext cx="433616" cy="433616"/>
          </a:xfrm>
          <a:prstGeom prst="rect">
            <a:avLst/>
          </a:prstGeom>
        </p:spPr>
      </p:pic>
      <p:pic>
        <p:nvPicPr>
          <p:cNvPr id="31" name="Graphic 30" descr="Crawl">
            <a:extLst>
              <a:ext uri="{FF2B5EF4-FFF2-40B4-BE49-F238E27FC236}">
                <a16:creationId xmlns:a16="http://schemas.microsoft.com/office/drawing/2014/main" id="{10579A56-D72A-4EAB-BA57-08818B1FB87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678357" y="4590389"/>
            <a:ext cx="482244" cy="48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2249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440F155-4F8D-48E3-BD88-8F149FD4FD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57159" y="6408712"/>
            <a:ext cx="2743200" cy="332656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9D31A9A-24B9-410D-AAB1-83171F88F9F6}" type="slidenum">
              <a:rPr kumimoji="0" lang="th-TH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th-TH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D44B661-2215-4BDD-9502-490A3EDA862E}"/>
              </a:ext>
            </a:extLst>
          </p:cNvPr>
          <p:cNvSpPr/>
          <p:nvPr/>
        </p:nvSpPr>
        <p:spPr>
          <a:xfrm>
            <a:off x="119336" y="116632"/>
            <a:ext cx="12273512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th-TH" sz="2600" b="1" i="0" u="none" strike="noStrike" kern="0" cap="none" spc="-4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องค์ประกอบ </a:t>
            </a:r>
            <a:r>
              <a:rPr kumimoji="0" lang="en-US" altLang="th-TH" sz="2600" b="1" i="0" u="none" strike="noStrike" kern="0" cap="none" spc="-4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Performance</a:t>
            </a:r>
            <a:r>
              <a:rPr kumimoji="0" lang="th-TH" altLang="th-TH" sz="2600" b="1" i="0" u="none" strike="noStrike" kern="0" cap="none" spc="-4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  <a:r>
              <a:rPr kumimoji="0" lang="en-US" altLang="th-TH" sz="2600" b="1" i="0" u="none" strike="noStrike" kern="0" cap="none" spc="-4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Base</a:t>
            </a:r>
            <a:r>
              <a:rPr kumimoji="0" lang="th-TH" altLang="th-TH" sz="2600" b="1" i="0" u="none" strike="noStrike" kern="0" cap="none" spc="-4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  <a:r>
              <a:rPr kumimoji="0" lang="en-US" altLang="th-TH" sz="2600" b="1" i="0" u="none" strike="noStrike" kern="0" cap="none" spc="-4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:</a:t>
            </a:r>
            <a:r>
              <a:rPr kumimoji="0" lang="en-US" altLang="th-TH" sz="2600" b="1" i="0" u="none" strike="noStrike" kern="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  <a:r>
              <a:rPr kumimoji="0" lang="th-TH" altLang="th-TH" sz="2600" b="1" i="0" u="none" strike="noStrike" kern="0" cap="none" spc="-40" normalizeH="0" baseline="0" noProof="0" dirty="0">
                <a:ln>
                  <a:noFill/>
                </a:ln>
                <a:solidFill>
                  <a:srgbClr val="000096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ตัวชี้วัดความสำเร็จในการขับเคลื่อนการพัฒนางานบริการ </a:t>
            </a:r>
            <a:r>
              <a:rPr kumimoji="0" lang="en-US" altLang="th-TH" sz="2600" b="1" i="0" u="none" strike="noStrike" kern="0" cap="none" spc="-40" normalizeH="0" baseline="0" noProof="0" dirty="0">
                <a:ln>
                  <a:noFill/>
                </a:ln>
                <a:solidFill>
                  <a:srgbClr val="000096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Agenda</a:t>
            </a:r>
            <a:r>
              <a:rPr kumimoji="0" lang="th-TH" altLang="th-TH" sz="2600" b="1" i="0" u="none" strike="noStrike" kern="0" cap="none" spc="-40" normalizeH="0" baseline="0" noProof="0" dirty="0">
                <a:ln>
                  <a:noFill/>
                </a:ln>
                <a:solidFill>
                  <a:srgbClr val="000096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ตามมติคณะรัฐมนตรี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783BAC-14A4-4674-B3B4-BC1FF8E59171}"/>
              </a:ext>
            </a:extLst>
          </p:cNvPr>
          <p:cNvSpPr txBox="1"/>
          <p:nvPr/>
        </p:nvSpPr>
        <p:spPr>
          <a:xfrm>
            <a:off x="101238" y="722780"/>
            <a:ext cx="119134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th-TH" sz="2400" b="1" i="0" u="none" strike="noStrike" kern="1200" cap="none" spc="-1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การพิจารณาความสำเร็จ</a:t>
            </a:r>
            <a:r>
              <a:rPr kumimoji="0" lang="en-US" sz="2400" b="1" i="0" u="none" strike="noStrike" kern="1200" cap="none" spc="-1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th-TH" sz="24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ประเมินจากความสำเร็จของการบรรลุเป้าหมายการพัฒนางานบริการให้สำเร็จในปีงบประมาณ พ.ศ. 2565 โดยระบุเป้าหมายผลผลิตที่จะได้รับในปีงบประมาณ พ.ศ. </a:t>
            </a:r>
            <a:r>
              <a:rPr kumimoji="0" lang="en-US" sz="24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2565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ให้ชัดเจน 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สามารถวัดผลเป็นรูปธรรมได้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 ซึ่งหน่วยงานสามารถกำหนดเกณฑ์การประเมินได้ตามความเหมาะสม </a:t>
            </a:r>
            <a:r>
              <a:rPr kumimoji="0" lang="th-TH" sz="2400" b="1" i="0" u="none" strike="noStrike" kern="1200" cap="none" spc="-5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โดยผ่านความเห็นชอบจากคณะกรรมการกำกับการประเมินผลการปฏิบัติราชการของส่วนราชการ</a:t>
            </a:r>
            <a:endParaRPr kumimoji="0" lang="th-TH" sz="2400" b="1" i="0" u="none" strike="noStrike" kern="1200" cap="none" spc="-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65CA4077-FB56-49D9-B8F6-5257941C824E}"/>
              </a:ext>
            </a:extLst>
          </p:cNvPr>
          <p:cNvGraphicFramePr>
            <a:graphicFrameLocks noGrp="1"/>
          </p:cNvGraphicFramePr>
          <p:nvPr/>
        </p:nvGraphicFramePr>
        <p:xfrm>
          <a:off x="426435" y="2195438"/>
          <a:ext cx="11377263" cy="1920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48886">
                  <a:extLst>
                    <a:ext uri="{9D8B030D-6E8A-4147-A177-3AD203B41FA5}">
                      <a16:colId xmlns:a16="http://schemas.microsoft.com/office/drawing/2014/main" val="3457092975"/>
                    </a:ext>
                  </a:extLst>
                </a:gridCol>
                <a:gridCol w="3307917">
                  <a:extLst>
                    <a:ext uri="{9D8B030D-6E8A-4147-A177-3AD203B41FA5}">
                      <a16:colId xmlns:a16="http://schemas.microsoft.com/office/drawing/2014/main" val="1661457189"/>
                    </a:ext>
                  </a:extLst>
                </a:gridCol>
                <a:gridCol w="2723125">
                  <a:extLst>
                    <a:ext uri="{9D8B030D-6E8A-4147-A177-3AD203B41FA5}">
                      <a16:colId xmlns:a16="http://schemas.microsoft.com/office/drawing/2014/main" val="2395773697"/>
                    </a:ext>
                  </a:extLst>
                </a:gridCol>
                <a:gridCol w="2897335">
                  <a:extLst>
                    <a:ext uri="{9D8B030D-6E8A-4147-A177-3AD203B41FA5}">
                      <a16:colId xmlns:a16="http://schemas.microsoft.com/office/drawing/2014/main" val="2019525282"/>
                    </a:ext>
                  </a:extLst>
                </a:gridCol>
              </a:tblGrid>
              <a:tr h="24685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th-TH" sz="2400" b="1" dirty="0">
                        <a:solidFill>
                          <a:sysClr val="windowText" lastClr="000000"/>
                        </a:solidFill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th-TH" sz="2400" b="1" dirty="0">
                          <a:solidFill>
                            <a:sysClr val="windowText" lastClr="000000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เป้าหมายขั้นต้น</a:t>
                      </a:r>
                      <a:r>
                        <a:rPr lang="en-US" sz="2400" b="1" dirty="0">
                          <a:solidFill>
                            <a:sysClr val="windowText" lastClr="000000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 </a:t>
                      </a:r>
                      <a:r>
                        <a:rPr lang="th-TH" sz="2400" b="1" dirty="0">
                          <a:solidFill>
                            <a:sysClr val="windowText" lastClr="000000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lang="en-US" sz="2400" b="1" dirty="0">
                          <a:solidFill>
                            <a:sysClr val="windowText" lastClr="000000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50</a:t>
                      </a:r>
                      <a:r>
                        <a:rPr lang="th-TH" sz="2400" b="1" dirty="0">
                          <a:solidFill>
                            <a:sysClr val="windowText" lastClr="000000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th-TH" sz="2400" b="1" dirty="0">
                          <a:solidFill>
                            <a:sysClr val="windowText" lastClr="000000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เป้าหมายมาตรฐาน</a:t>
                      </a:r>
                      <a:r>
                        <a:rPr lang="en-US" sz="2400" b="1" dirty="0">
                          <a:solidFill>
                            <a:sysClr val="windowText" lastClr="000000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 </a:t>
                      </a:r>
                      <a:r>
                        <a:rPr lang="th-TH" sz="2400" b="1" dirty="0">
                          <a:solidFill>
                            <a:sysClr val="windowText" lastClr="000000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lang="en-US" sz="2400" b="1" dirty="0">
                          <a:solidFill>
                            <a:sysClr val="windowText" lastClr="000000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75</a:t>
                      </a:r>
                      <a:r>
                        <a:rPr lang="th-TH" sz="2400" b="1" dirty="0">
                          <a:solidFill>
                            <a:sysClr val="windowText" lastClr="000000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th-TH" sz="2400" b="1" dirty="0">
                          <a:solidFill>
                            <a:sysClr val="windowText" lastClr="000000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เป้าหมายขั้นสูง</a:t>
                      </a:r>
                      <a:r>
                        <a:rPr lang="en-US" sz="2400" b="1" dirty="0">
                          <a:solidFill>
                            <a:sysClr val="windowText" lastClr="000000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 </a:t>
                      </a:r>
                      <a:r>
                        <a:rPr lang="th-TH" sz="2400" b="1" dirty="0">
                          <a:solidFill>
                            <a:sysClr val="windowText" lastClr="000000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(100)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3969053"/>
                  </a:ext>
                </a:extLst>
              </a:tr>
              <a:tr h="638916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b="1" dirty="0">
                          <a:solidFill>
                            <a:srgbClr val="000000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ชื่องานบริการ 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Agenda …………………………………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th-TH" sz="24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กำหนดตามความเหมาะสมที่สามารถบรรลุเป้าหมายการดำเนินงานในปีงบประมาณ</a:t>
                      </a:r>
                      <a:r>
                        <a:rPr lang="th-TH" sz="2400" b="1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พ.ศ. 2565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  <a:p>
                      <a:pPr mar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endParaRPr lang="en-US" sz="2400" b="1" i="0" u="none" baseline="300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th-TH" sz="24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กำหนดตามความเหมาะสมที่สามารถบรรลุเป้าหมายการดำเนินงานในปีงบประมาณ</a:t>
                      </a:r>
                      <a:r>
                        <a:rPr lang="th-TH" sz="2400" b="1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พ.ศ. 2565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th-TH" sz="2400" b="1" u="none" strike="noStrike" kern="1200" dirty="0">
                          <a:solidFill>
                            <a:srgbClr val="0000FF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ผลการพัฒนางานบริการได้ตามเป้าหมายการดำเนินงานในปี</a:t>
                      </a:r>
                      <a:r>
                        <a:rPr lang="th-TH" sz="2400" b="1" u="none" strike="noStrike" kern="1200" baseline="0" dirty="0">
                          <a:solidFill>
                            <a:srgbClr val="0000FF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งบประมาณ พ.ศ. 2565 </a:t>
                      </a:r>
                      <a:br>
                        <a:rPr lang="th-TH" sz="2400" b="1" u="none" strike="noStrike" kern="1200" baseline="0" dirty="0">
                          <a:solidFill>
                            <a:srgbClr val="0000FF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</a:br>
                      <a:r>
                        <a:rPr lang="th-TH" sz="2400" b="1" u="none" strike="noStrike" kern="1200" baseline="0" dirty="0">
                          <a:solidFill>
                            <a:srgbClr val="0000FF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ร้อยละ</a:t>
                      </a:r>
                      <a:r>
                        <a:rPr lang="en-US" sz="2400" b="1" u="none" strike="noStrike" kern="1200" dirty="0">
                          <a:solidFill>
                            <a:srgbClr val="0000FF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100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1062997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1EEDDDA3-AA1A-421F-867B-D7CB0155A2AC}"/>
              </a:ext>
            </a:extLst>
          </p:cNvPr>
          <p:cNvSpPr txBox="1"/>
          <p:nvPr/>
        </p:nvSpPr>
        <p:spPr>
          <a:xfrm>
            <a:off x="210409" y="4934892"/>
            <a:ext cx="11809314" cy="138499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เงื่อนไขการประเมิน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: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 1. 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หน่วยงานเจ้าภาพหลักจัดส่ง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Roadmap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(ที่ผ่านความเห็นชอบจากหัวหน้าส่วนราชการ/หน่วยงานที่เป็นหน่วยงานเจ้าภาพหลัก)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และแผนปฏิบัติการประจำปี พ.ศ.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2565 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ในระบบ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e-SAR 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ภายในเดือนธันวาคม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2564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0" marR="0" lvl="0" indent="15430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2. 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การรายงานผลรอบ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12 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เดือน </a:t>
            </a:r>
            <a:r>
              <a:rPr kumimoji="0" lang="th-TH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กำหนดให้หน่วยงานเจ้าภาพหลัก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รายงานผลการดำเนินการตามแผนปฏิบัติการรายปี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ในภาพรวม) ระบุผลผลิต หรือความก้าวหน้า/ผลสำเร็จการดำเนินการของแต่ละหน่วยงานที่เกี่ยวข้องที่ระบุไว้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A77FA35-30FB-48D4-B414-DDCD2EA01E02}"/>
              </a:ext>
            </a:extLst>
          </p:cNvPr>
          <p:cNvSpPr txBox="1"/>
          <p:nvPr/>
        </p:nvSpPr>
        <p:spPr>
          <a:xfrm>
            <a:off x="263353" y="4334795"/>
            <a:ext cx="11578482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หมายเหตุ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: 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เป้าหมายการดำเนินงาน ต้องเป็นผลผลิตที่วัดได้เป็นรูปธรรม ไม่ใช่การวัดความสำเร็จขั้นตอน/กิจกรรมการดำเนินการตามแผน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5975686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8DD87A4-6F40-45BA-9BDA-5BAB48F33F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5673" y="6515159"/>
            <a:ext cx="2743200" cy="332656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9D31A9A-24B9-410D-AAB1-83171F88F9F6}" type="slidenum">
              <a:rPr kumimoji="0" lang="th-TH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th-TH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89C834-27FD-4CDD-BA4B-8C7B06BE1D5E}"/>
              </a:ext>
            </a:extLst>
          </p:cNvPr>
          <p:cNvSpPr txBox="1"/>
          <p:nvPr/>
        </p:nvSpPr>
        <p:spPr>
          <a:xfrm>
            <a:off x="119336" y="1268760"/>
            <a:ext cx="11593288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th-TH" sz="2000" b="1" i="0" u="none" strike="noStrike" kern="1200" cap="none" spc="-5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แผนที่นำทาง (</a:t>
            </a:r>
            <a:r>
              <a:rPr kumimoji="0" lang="en-US" sz="2000" b="1" i="0" u="none" strike="noStrike" kern="1200" cap="none" spc="-5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Roadmap) </a:t>
            </a:r>
            <a:r>
              <a:rPr kumimoji="0" lang="th-TH" sz="2000" b="1" i="0" u="none" strike="noStrike" kern="1200" cap="none" spc="-5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พัฒนางานบริการ </a:t>
            </a:r>
            <a:r>
              <a:rPr kumimoji="0" lang="en-US" sz="2000" b="1" i="0" u="none" strike="noStrike" kern="1200" cap="none" spc="-5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Agenda</a:t>
            </a:r>
            <a:r>
              <a:rPr kumimoji="0" lang="en-US" sz="2000" b="1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th-TH" sz="2000" b="1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จัดทำโดยหน่วยงานหลักซึ่งได้รับความเห็นชอบจากหน่วยงานที่เกี่ยวข้อง  อย่างน้อยต้องประกอบด้วย</a:t>
            </a:r>
            <a:endParaRPr kumimoji="0" lang="en-US" sz="2000" b="1" i="0" u="none" strike="noStrike" kern="1200" cap="none" spc="-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800100" marR="0" lvl="1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th-TH" sz="2000" b="1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ทิศทางในการพัฒนางานบริการ </a:t>
            </a:r>
            <a:r>
              <a:rPr kumimoji="0" lang="en-US" sz="2000" b="1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Agenda </a:t>
            </a:r>
            <a:r>
              <a:rPr kumimoji="0" lang="th-TH" sz="2000" b="1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ไปสู่รูปแบบ </a:t>
            </a:r>
            <a:r>
              <a:rPr kumimoji="0" lang="en-US" sz="2000" b="1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Digital Service</a:t>
            </a:r>
            <a:r>
              <a:rPr kumimoji="0" lang="th-TH" sz="2000" b="1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โดยระบุเป้าหมายของการดำเนินการในแต่ละปีให้ชัดเจน</a:t>
            </a:r>
            <a:r>
              <a:rPr kumimoji="0" lang="en-US" sz="2000" b="1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th-TH" sz="2000" b="1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โดยรวมถึงแผนการประชาสัมพันธ์ระบบให้ประชาชนรับทราบ เพื่อประโยชน์ต่อหน่วยงานในการติดตามความก้าวหน้าการดำเนินการด้วย </a:t>
            </a:r>
            <a:endParaRPr kumimoji="0" lang="en-US" sz="2000" b="1" i="0" u="none" strike="noStrike" kern="1200" cap="none" spc="-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800100" marR="0" lvl="1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th-TH" sz="2000" b="1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เป้าหมายระยะเวลาของการให้บริการบนแพลตฟอร์มได้ ซึ่งอาจเป็นการให้บริการบน </a:t>
            </a:r>
            <a:r>
              <a:rPr kumimoji="0" lang="en-US" sz="2000" b="1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Platform </a:t>
            </a:r>
            <a:r>
              <a:rPr kumimoji="0" lang="th-TH" sz="2000" b="1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เดิมที่พัฒนาต่อยอดจนสามารถยื่นขอรับบริการของหน่วยงานอื่นเพิ่มเติมขึ้น  หรือเป็นการพัฒนางานบริการเพื่อไปเชื่อมต่อบน </a:t>
            </a:r>
            <a:r>
              <a:rPr kumimoji="0" lang="en-US" sz="2000" b="1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Platform </a:t>
            </a:r>
            <a:r>
              <a:rPr kumimoji="0" lang="th-TH" sz="2000" b="1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กลางอื่น</a:t>
            </a:r>
            <a:r>
              <a:rPr kumimoji="0" lang="en-US" sz="2000" b="1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(Biz Portal , Citizen Portal) </a:t>
            </a:r>
            <a:r>
              <a:rPr kumimoji="0" lang="th-TH" sz="2000" b="1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เพื่อให้บริการ</a:t>
            </a:r>
          </a:p>
          <a:p>
            <a:pPr marL="800100" marR="0" lvl="1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th-TH" sz="2000" b="1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การกำหนดระยะเวลาของ </a:t>
            </a:r>
            <a:r>
              <a:rPr kumimoji="0" lang="en-US" sz="2000" b="1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Roadmap </a:t>
            </a:r>
            <a:r>
              <a:rPr kumimoji="0" lang="th-TH" sz="2000" b="1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ควรดำเนินการให้เสร็จสิ้นภายใน 3 ปี คือ ปีงบประมาณ พ.ศ. 2567 งานบริการ </a:t>
            </a:r>
            <a:r>
              <a:rPr kumimoji="0" lang="en-US" sz="2000" b="1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Agenda </a:t>
            </a:r>
            <a:r>
              <a:rPr kumimoji="0" lang="th-TH" sz="2000" b="1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ต้องสามารถให้บริการ ณ จุดเดียว เพื่ออำนวยความสะดวกให้กับผู้รับบริการ</a:t>
            </a:r>
          </a:p>
          <a:p>
            <a:pPr marL="341313" marR="0" lvl="1" indent="-34131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th-TH" sz="2000" b="1" i="0" u="none" strike="noStrike" kern="1200" cap="none" spc="-5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แผนปฏิบัติการ ปีงบประมาณ พ.ศ. </a:t>
            </a:r>
            <a:r>
              <a:rPr kumimoji="0" lang="en-US" sz="2000" b="1" i="0" u="none" strike="noStrike" kern="1200" cap="none" spc="-5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2565</a:t>
            </a:r>
            <a:r>
              <a:rPr kumimoji="0" lang="th-TH" sz="2000" b="1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ต้องระบุรายละเอียดที่สำคัญ คือ</a:t>
            </a:r>
          </a:p>
          <a:p>
            <a:pPr marL="800100" marR="0" lvl="2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th-TH" sz="2000" b="1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กิจกรรมสำคัญในการดำเนินการ </a:t>
            </a:r>
            <a:r>
              <a:rPr kumimoji="0" lang="en-US" sz="2000" b="1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th-TH" sz="2000" b="1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โดยระบุหน่วยงานที่รับผิดชอบให้ชัดเจน </a:t>
            </a:r>
          </a:p>
          <a:p>
            <a:pPr marL="800100" marR="0" lvl="2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th-TH" sz="2000" b="1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ผลผลิตที่ได้รับในแต่ละไตรมาส (ทุก </a:t>
            </a:r>
            <a:r>
              <a:rPr kumimoji="0" lang="en-US" sz="2000" b="1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3</a:t>
            </a:r>
            <a:r>
              <a:rPr kumimoji="0" lang="th-TH" sz="2000" b="1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เดือน) ซึ่งสามารถวัดผล และประเมินผลความสำเร็จได้อย่างเป็นรูปธรรม</a:t>
            </a:r>
          </a:p>
          <a:p>
            <a:pPr marL="800100" marR="0" lvl="2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th-TH" sz="2000" b="1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การระบุบทบาทและหน้าที่ความรับผิดชอบของเจ้าภาพหลัก และหน่วยงานที่เกี่ยวข้อง จะต้องทำอะไร และเป้าหมายการวัดความสำเร็จของแต่ละหน่วยงาน </a:t>
            </a:r>
            <a:br>
              <a:rPr kumimoji="0" lang="th-TH" sz="2000" b="1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</a:br>
            <a:r>
              <a:rPr kumimoji="0" lang="th-TH" sz="2000" b="1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เพื่อใช้ประกอบความสำเร็จผลการดำเนินงานขับเคลื่อนงานบริการ </a:t>
            </a:r>
            <a:r>
              <a:rPr kumimoji="0" lang="en-US" sz="2000" b="1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Agenda </a:t>
            </a:r>
            <a:r>
              <a:rPr kumimoji="0" lang="th-TH" sz="2000" b="1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ที่หน่วยงานรับผิดชอบร่วมกัน</a:t>
            </a:r>
          </a:p>
          <a:p>
            <a:pPr marL="342900" marR="0" lvl="1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แนวทางการทำงานร่วมกัน ระหว่างหน่วยงานเจ้าภาพหลัก และหน่วยงานที่เกี่ยวข้อง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เพื่อให้การทำงานบรรลุเป้าหมายตาม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Roadmap 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และแผนปฏิบัติการ </a:t>
            </a:r>
            <a:b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</a:b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ตามที่ได้กำหนดไว้</a:t>
            </a:r>
            <a:r>
              <a:rPr kumimoji="0" lang="th-TH" sz="2000" b="1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ส่วนราชการอาจกำหนดแนวทางการทำงานร่วมกัน เช่น</a:t>
            </a:r>
          </a:p>
          <a:p>
            <a:pPr marL="800100" marR="0" lvl="2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th-TH" sz="2000" b="1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การตั้งคณะทำงานฯ โดยมีผู้แทนของทุกหน่วยงานที่เกี่ยวข้อง เพื่อเป็นกลไกในการพิจารณาร่วมกำหนดแนวทางและตัดสินใจในเรื่องต่าง ๆ ร่วมกัน</a:t>
            </a:r>
          </a:p>
          <a:p>
            <a:pPr marL="800100" marR="0" lvl="2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th-TH" sz="2000" b="1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การกำหนดแผนการทำงานร่วมกัน การประชุมร่วมกันเพื่อรายงานความก้าวหน้า ติดตามผลการดำเนินการ ปัญหาอุสรรคในการดำเนินงาน ทุก </a:t>
            </a:r>
            <a:r>
              <a:rPr kumimoji="0" lang="en-US" sz="2000" b="1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2 -</a:t>
            </a:r>
            <a:r>
              <a:rPr kumimoji="0" lang="th-TH" sz="2000" b="1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US" sz="2000" b="1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3 </a:t>
            </a:r>
            <a:r>
              <a:rPr kumimoji="0" lang="th-TH" sz="2000" b="1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เดือน เป็นต้น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DD5F9E5-6D8A-43A0-83D1-BC13C4B1C7E4}"/>
              </a:ext>
            </a:extLst>
          </p:cNvPr>
          <p:cNvSpPr txBox="1"/>
          <p:nvPr/>
        </p:nvSpPr>
        <p:spPr>
          <a:xfrm>
            <a:off x="191344" y="764704"/>
            <a:ext cx="2304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คำอธิบายเพิ่มเติม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: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0FB1C8B-78D2-482F-BDB1-45F3E62D04EE}"/>
              </a:ext>
            </a:extLst>
          </p:cNvPr>
          <p:cNvSpPr/>
          <p:nvPr/>
        </p:nvSpPr>
        <p:spPr>
          <a:xfrm>
            <a:off x="38652" y="116632"/>
            <a:ext cx="12273512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th-TH" sz="2600" b="1" i="0" u="none" strike="noStrike" kern="0" cap="none" spc="-4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องค์ประกอบ </a:t>
            </a:r>
            <a:r>
              <a:rPr kumimoji="0" lang="en-US" altLang="th-TH" sz="2600" b="1" i="0" u="none" strike="noStrike" kern="0" cap="none" spc="-4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Performance</a:t>
            </a:r>
            <a:r>
              <a:rPr kumimoji="0" lang="th-TH" altLang="th-TH" sz="2600" b="1" i="0" u="none" strike="noStrike" kern="0" cap="none" spc="-4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  <a:r>
              <a:rPr kumimoji="0" lang="en-US" altLang="th-TH" sz="2600" b="1" i="0" u="none" strike="noStrike" kern="0" cap="none" spc="-4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Base</a:t>
            </a:r>
            <a:r>
              <a:rPr kumimoji="0" lang="th-TH" altLang="th-TH" sz="2600" b="1" i="0" u="none" strike="noStrike" kern="0" cap="none" spc="-4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  <a:r>
              <a:rPr kumimoji="0" lang="en-US" altLang="th-TH" sz="2600" b="1" i="0" u="none" strike="noStrike" kern="0" cap="none" spc="-4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:</a:t>
            </a:r>
            <a:r>
              <a:rPr kumimoji="0" lang="en-US" altLang="th-TH" sz="2600" b="1" i="0" u="none" strike="noStrike" kern="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  <a:r>
              <a:rPr kumimoji="0" lang="th-TH" altLang="th-TH" sz="2600" b="1" i="0" u="none" strike="noStrike" kern="0" cap="none" spc="-40" normalizeH="0" baseline="0" noProof="0" dirty="0">
                <a:ln>
                  <a:noFill/>
                </a:ln>
                <a:solidFill>
                  <a:srgbClr val="000096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ตัวชี้วัดความสำเร็จในการขับเคลื่อนการพัฒนางานบริการ </a:t>
            </a:r>
            <a:r>
              <a:rPr kumimoji="0" lang="en-US" altLang="th-TH" sz="2600" b="1" i="0" u="none" strike="noStrike" kern="0" cap="none" spc="-40" normalizeH="0" baseline="0" noProof="0" dirty="0">
                <a:ln>
                  <a:noFill/>
                </a:ln>
                <a:solidFill>
                  <a:srgbClr val="000096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Agenda</a:t>
            </a:r>
            <a:r>
              <a:rPr kumimoji="0" lang="th-TH" altLang="th-TH" sz="2600" b="1" i="0" u="none" strike="noStrike" kern="0" cap="none" spc="-40" normalizeH="0" baseline="0" noProof="0" dirty="0">
                <a:ln>
                  <a:noFill/>
                </a:ln>
                <a:solidFill>
                  <a:srgbClr val="000096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ตามมติคณะรัฐมนตรี (ต่อ)</a:t>
            </a:r>
          </a:p>
        </p:txBody>
      </p:sp>
    </p:spTree>
    <p:extLst>
      <p:ext uri="{BB962C8B-B14F-4D97-AF65-F5344CB8AC3E}">
        <p14:creationId xmlns:p14="http://schemas.microsoft.com/office/powerpoint/2010/main" val="26946545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4D4D95-200C-43B4-9F2F-4C4FD06C4A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53805" y="6426914"/>
            <a:ext cx="2743200" cy="332656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9D31A9A-24B9-410D-AAB1-83171F88F9F6}" type="slidenum">
              <a:rPr kumimoji="0" lang="th-TH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th-TH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6BF9F3C-2FCD-418D-9D07-5159A824BB18}"/>
              </a:ext>
            </a:extLst>
          </p:cNvPr>
          <p:cNvSpPr/>
          <p:nvPr/>
        </p:nvSpPr>
        <p:spPr>
          <a:xfrm>
            <a:off x="138091" y="-325"/>
            <a:ext cx="122735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th-TH" sz="3600" b="1" i="0" u="none" strike="noStrike" kern="0" cap="none" spc="-40" normalizeH="0" baseline="0" noProof="0" dirty="0">
                <a:ln>
                  <a:noFill/>
                </a:ln>
                <a:solidFill>
                  <a:srgbClr val="000096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แบบฟอร์ม แผน </a:t>
            </a:r>
            <a:r>
              <a:rPr kumimoji="0" lang="en-US" altLang="th-TH" sz="3600" b="1" i="0" u="none" strike="noStrike" kern="0" cap="none" spc="-40" normalizeH="0" baseline="0" noProof="0" dirty="0">
                <a:ln>
                  <a:noFill/>
                </a:ln>
                <a:solidFill>
                  <a:srgbClr val="000096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Roadmap</a:t>
            </a:r>
            <a:r>
              <a:rPr kumimoji="0" lang="th-TH" altLang="th-TH" sz="3600" b="1" i="0" u="none" strike="noStrike" kern="0" cap="none" spc="-40" normalizeH="0" baseline="0" noProof="0" dirty="0">
                <a:ln>
                  <a:noFill/>
                </a:ln>
                <a:solidFill>
                  <a:srgbClr val="000096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พัฒนางานบริการ </a:t>
            </a:r>
            <a:r>
              <a:rPr kumimoji="0" lang="en-US" altLang="th-TH" sz="3600" b="1" i="0" u="none" strike="noStrike" kern="0" cap="none" spc="-40" normalizeH="0" baseline="0" noProof="0" dirty="0">
                <a:ln>
                  <a:noFill/>
                </a:ln>
                <a:solidFill>
                  <a:srgbClr val="000096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12 Agenda</a:t>
            </a:r>
            <a:endParaRPr kumimoji="0" lang="th-TH" altLang="th-TH" sz="3600" b="1" i="0" u="none" strike="noStrike" kern="0" cap="none" spc="-40" normalizeH="0" baseline="0" noProof="0" dirty="0">
              <a:ln>
                <a:noFill/>
              </a:ln>
              <a:solidFill>
                <a:srgbClr val="000096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079DA0A-05B1-4D34-A5C3-DAEFC9DD0BEC}"/>
              </a:ext>
            </a:extLst>
          </p:cNvPr>
          <p:cNvSpPr txBox="1"/>
          <p:nvPr/>
        </p:nvSpPr>
        <p:spPr>
          <a:xfrm>
            <a:off x="335360" y="6165304"/>
            <a:ext cx="113052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หมายเหตุ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: 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ส่วนราชการสามารถปรับรูปแบบได้ตามความเหมาะสม แต่ประเด็นสำคัญที่กำหนดต้องครบถ้วน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pic>
        <p:nvPicPr>
          <p:cNvPr id="4" name="Picture 3" descr="Table&#10;&#10;Description automatically generated">
            <a:extLst>
              <a:ext uri="{FF2B5EF4-FFF2-40B4-BE49-F238E27FC236}">
                <a16:creationId xmlns:a16="http://schemas.microsoft.com/office/drawing/2014/main" id="{86ACF436-4874-42DF-836E-DDFFB3AC58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73" t="4851" r="5430" b="37400"/>
          <a:stretch/>
        </p:blipFill>
        <p:spPr>
          <a:xfrm>
            <a:off x="586569" y="891512"/>
            <a:ext cx="10980400" cy="507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5848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6B0A752-8C11-4E05-9522-F9576927FC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9D31A9A-24B9-410D-AAB1-83171F88F9F6}" type="slidenum">
              <a:rPr kumimoji="0" lang="th-TH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th-TH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12B68E9-C9E8-432D-BF59-CD2E0AF16EFB}"/>
              </a:ext>
            </a:extLst>
          </p:cNvPr>
          <p:cNvSpPr/>
          <p:nvPr/>
        </p:nvSpPr>
        <p:spPr>
          <a:xfrm>
            <a:off x="138091" y="-325"/>
            <a:ext cx="122735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th-TH" sz="3600" b="1" i="0" u="none" strike="noStrike" kern="0" cap="none" spc="-40" normalizeH="0" baseline="0" noProof="0" dirty="0">
                <a:ln>
                  <a:noFill/>
                </a:ln>
                <a:solidFill>
                  <a:srgbClr val="000096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แบบฟอร์ม แผนปฏิบัติการ </a:t>
            </a:r>
            <a:r>
              <a:rPr kumimoji="0" lang="en-US" altLang="th-TH" sz="3600" b="1" i="0" u="none" strike="noStrike" kern="0" cap="none" spc="-40" normalizeH="0" baseline="0" noProof="0" dirty="0">
                <a:ln>
                  <a:noFill/>
                </a:ln>
                <a:solidFill>
                  <a:srgbClr val="000096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(Action Plan) </a:t>
            </a:r>
            <a:r>
              <a:rPr kumimoji="0" lang="th-TH" altLang="th-TH" sz="3600" b="1" i="0" u="none" strike="noStrike" kern="0" cap="none" spc="-40" normalizeH="0" baseline="0" noProof="0" dirty="0">
                <a:ln>
                  <a:noFill/>
                </a:ln>
                <a:solidFill>
                  <a:srgbClr val="000096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งานบริการ </a:t>
            </a:r>
            <a:r>
              <a:rPr kumimoji="0" lang="en-US" altLang="th-TH" sz="3600" b="1" i="0" u="none" strike="noStrike" kern="0" cap="none" spc="-40" normalizeH="0" baseline="0" noProof="0" dirty="0">
                <a:ln>
                  <a:noFill/>
                </a:ln>
                <a:solidFill>
                  <a:srgbClr val="000096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Agenda </a:t>
            </a:r>
            <a:endParaRPr kumimoji="0" lang="th-TH" altLang="th-TH" sz="3600" b="1" i="0" u="none" strike="noStrike" kern="0" cap="none" spc="-40" normalizeH="0" baseline="0" noProof="0" dirty="0">
              <a:ln>
                <a:noFill/>
              </a:ln>
              <a:solidFill>
                <a:srgbClr val="000096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2B2BDC-8E17-4B71-8F68-2BB065AFFEDD}"/>
              </a:ext>
            </a:extLst>
          </p:cNvPr>
          <p:cNvSpPr txBox="1"/>
          <p:nvPr/>
        </p:nvSpPr>
        <p:spPr>
          <a:xfrm>
            <a:off x="407368" y="6263734"/>
            <a:ext cx="113052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หมายเหตุ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: 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ส่วนราชการสามารถปรับรูปแบบได้ตามความเหมาะสม แต่ประเด็นสำคัญที่กำหนดต้องครบถ้วน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pic>
        <p:nvPicPr>
          <p:cNvPr id="6" name="Picture 5" descr="Table&#10;&#10;Description automatically generated">
            <a:extLst>
              <a:ext uri="{FF2B5EF4-FFF2-40B4-BE49-F238E27FC236}">
                <a16:creationId xmlns:a16="http://schemas.microsoft.com/office/drawing/2014/main" id="{59571017-EE68-4723-B961-6E18CDD98F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87" t="4851" r="4687" b="8665"/>
          <a:stretch/>
        </p:blipFill>
        <p:spPr>
          <a:xfrm>
            <a:off x="1703512" y="907616"/>
            <a:ext cx="8784976" cy="5041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47954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440F155-4F8D-48E3-BD88-8F149FD4FD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57159" y="6408712"/>
            <a:ext cx="2743200" cy="332656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9D31A9A-24B9-410D-AAB1-83171F88F9F6}" type="slidenum">
              <a:rPr kumimoji="0" lang="th-TH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th-TH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D44B661-2215-4BDD-9502-490A3EDA862E}"/>
              </a:ext>
            </a:extLst>
          </p:cNvPr>
          <p:cNvSpPr/>
          <p:nvPr/>
        </p:nvSpPr>
        <p:spPr>
          <a:xfrm>
            <a:off x="135157" y="0"/>
            <a:ext cx="12273512" cy="7434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th-TH" sz="2600" b="1" i="0" u="none" strike="noStrike" kern="0" cap="none" spc="-4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องค์ประกอบ </a:t>
            </a:r>
            <a:r>
              <a:rPr kumimoji="0" lang="en-US" altLang="th-TH" sz="2600" b="1" i="0" u="none" strike="noStrike" kern="0" cap="none" spc="-4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Performance</a:t>
            </a:r>
            <a:r>
              <a:rPr kumimoji="0" lang="th-TH" altLang="th-TH" sz="2600" b="1" i="0" u="none" strike="noStrike" kern="0" cap="none" spc="-4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  <a:r>
              <a:rPr kumimoji="0" lang="en-US" altLang="th-TH" sz="2600" b="1" i="0" u="none" strike="noStrike" kern="0" cap="none" spc="-4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Base</a:t>
            </a:r>
            <a:r>
              <a:rPr kumimoji="0" lang="th-TH" altLang="th-TH" sz="2600" b="1" i="0" u="none" strike="noStrike" kern="0" cap="none" spc="-4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  <a:r>
              <a:rPr kumimoji="0" lang="en-US" altLang="th-TH" sz="2600" b="1" i="0" u="none" strike="noStrike" kern="0" cap="none" spc="-4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:</a:t>
            </a:r>
            <a:r>
              <a:rPr kumimoji="0" lang="th-TH" altLang="th-TH" sz="2600" b="1" i="0" u="none" strike="noStrike" kern="0" cap="none" spc="-4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 กรมศุลกากร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th-TH" sz="2600" b="1" i="0" u="none" strike="noStrike" kern="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ระบบเชื่อมโยงข้อมูลการนำเข้าและส่งออกสินค้าข้ามแดนทางบกของกลุ่มประเทศ </a:t>
            </a:r>
            <a:r>
              <a:rPr kumimoji="0" lang="en-US" altLang="th-TH" sz="2600" b="1" i="0" u="none" strike="noStrike" kern="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ACMECS </a:t>
            </a:r>
            <a:r>
              <a:rPr kumimoji="0" lang="th-TH" altLang="th-TH" sz="2600" b="1" i="0" u="none" strike="noStrike" kern="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ผ่านระบบ </a:t>
            </a:r>
            <a:r>
              <a:rPr kumimoji="0" lang="en-US" altLang="th-TH" sz="2600" b="1" i="0" u="none" strike="noStrike" kern="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NSW</a:t>
            </a:r>
            <a:endParaRPr kumimoji="0" lang="th-TH" altLang="th-TH" sz="2600" b="1" i="0" u="none" strike="noStrike" kern="0" cap="none" spc="-40" normalizeH="0" baseline="0" noProof="0" dirty="0">
              <a:ln>
                <a:noFill/>
              </a:ln>
              <a:solidFill>
                <a:srgbClr val="000096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65CA4077-FB56-49D9-B8F6-5257941C824E}"/>
              </a:ext>
            </a:extLst>
          </p:cNvPr>
          <p:cNvGraphicFramePr>
            <a:graphicFrameLocks noGrp="1"/>
          </p:cNvGraphicFramePr>
          <p:nvPr/>
        </p:nvGraphicFramePr>
        <p:xfrm>
          <a:off x="404336" y="3196494"/>
          <a:ext cx="10854141" cy="131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21402">
                  <a:extLst>
                    <a:ext uri="{9D8B030D-6E8A-4147-A177-3AD203B41FA5}">
                      <a16:colId xmlns:a16="http://schemas.microsoft.com/office/drawing/2014/main" val="1661457189"/>
                    </a:ext>
                  </a:extLst>
                </a:gridCol>
                <a:gridCol w="3310477">
                  <a:extLst>
                    <a:ext uri="{9D8B030D-6E8A-4147-A177-3AD203B41FA5}">
                      <a16:colId xmlns:a16="http://schemas.microsoft.com/office/drawing/2014/main" val="2395773697"/>
                    </a:ext>
                  </a:extLst>
                </a:gridCol>
                <a:gridCol w="3522262">
                  <a:extLst>
                    <a:ext uri="{9D8B030D-6E8A-4147-A177-3AD203B41FA5}">
                      <a16:colId xmlns:a16="http://schemas.microsoft.com/office/drawing/2014/main" val="2019525282"/>
                    </a:ext>
                  </a:extLst>
                </a:gridCol>
              </a:tblGrid>
              <a:tr h="24685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th-TH" sz="2000" b="1" dirty="0">
                          <a:solidFill>
                            <a:sysClr val="windowText" lastClr="000000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เป้าหมายขั้นต้น</a:t>
                      </a:r>
                      <a:r>
                        <a:rPr lang="en-US" sz="2000" b="1" dirty="0">
                          <a:solidFill>
                            <a:sysClr val="windowText" lastClr="000000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 </a:t>
                      </a:r>
                      <a:r>
                        <a:rPr lang="th-TH" sz="2000" b="1" dirty="0">
                          <a:solidFill>
                            <a:sysClr val="windowText" lastClr="000000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lang="en-US" sz="2000" b="1" dirty="0">
                          <a:solidFill>
                            <a:sysClr val="windowText" lastClr="000000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50</a:t>
                      </a:r>
                      <a:r>
                        <a:rPr lang="th-TH" sz="2000" b="1" dirty="0">
                          <a:solidFill>
                            <a:sysClr val="windowText" lastClr="000000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th-TH" sz="2000" b="1" dirty="0">
                          <a:solidFill>
                            <a:sysClr val="windowText" lastClr="000000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เป้าหมายมาตรฐาน</a:t>
                      </a:r>
                      <a:r>
                        <a:rPr lang="en-US" sz="2000" b="1" dirty="0">
                          <a:solidFill>
                            <a:sysClr val="windowText" lastClr="000000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 </a:t>
                      </a:r>
                      <a:r>
                        <a:rPr lang="th-TH" sz="2000" b="1" dirty="0">
                          <a:solidFill>
                            <a:sysClr val="windowText" lastClr="000000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lang="en-US" sz="2000" b="1" dirty="0">
                          <a:solidFill>
                            <a:sysClr val="windowText" lastClr="000000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75</a:t>
                      </a:r>
                      <a:r>
                        <a:rPr lang="th-TH" sz="2000" b="1" dirty="0">
                          <a:solidFill>
                            <a:sysClr val="windowText" lastClr="000000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th-TH" sz="2000" b="1" dirty="0">
                          <a:solidFill>
                            <a:sysClr val="windowText" lastClr="000000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เป้าหมายขั้นสูง</a:t>
                      </a:r>
                      <a:r>
                        <a:rPr lang="en-US" sz="2000" b="1" dirty="0">
                          <a:solidFill>
                            <a:sysClr val="windowText" lastClr="000000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 </a:t>
                      </a:r>
                      <a:r>
                        <a:rPr lang="th-TH" sz="2000" b="1" dirty="0">
                          <a:solidFill>
                            <a:sysClr val="windowText" lastClr="000000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(100)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3969053"/>
                  </a:ext>
                </a:extLst>
              </a:tr>
              <a:tr h="63891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……………………………………….</a:t>
                      </a:r>
                    </a:p>
                    <a:p>
                      <a:pPr mar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endParaRPr lang="en-US" sz="2000" b="1" i="0" u="none" baseline="300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………………………………………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th-TH" sz="2000" b="1" u="none" strike="noStrike" kern="1200" baseline="0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เชื่อมโยงเอกสารอิเล็กทรอนิกส์/ใบอนุญาตอิเล็กทรอนิกส์ผ่านระบบ </a:t>
                      </a:r>
                      <a:r>
                        <a:rPr lang="en-US" sz="2000" b="1" u="none" strike="noStrike" kern="1200" baseline="0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NSW </a:t>
                      </a:r>
                      <a:r>
                        <a:rPr lang="th-TH" sz="2000" b="1" u="none" strike="noStrike" kern="1200" baseline="0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กับ </a:t>
                      </a:r>
                      <a:r>
                        <a:rPr lang="th-TH" sz="2000" b="1" u="sng" strike="noStrike" kern="1200" baseline="0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5 หน่วยงาน</a:t>
                      </a:r>
                      <a:br>
                        <a:rPr lang="en-US" sz="2000" b="1" u="none" strike="noStrike" kern="1200" baseline="0" dirty="0">
                          <a:solidFill>
                            <a:srgbClr val="0000FF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</a:br>
                      <a:r>
                        <a:rPr lang="en-US" sz="2000" b="1" u="none" strike="noStrike" kern="1200" baseline="0" dirty="0">
                          <a:solidFill>
                            <a:srgbClr val="0000FF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lang="th-TH" sz="2000" b="1" u="none" strike="noStrike" kern="1200" baseline="0" dirty="0">
                          <a:solidFill>
                            <a:srgbClr val="0000FF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ร้อยละ</a:t>
                      </a:r>
                      <a:r>
                        <a:rPr lang="en-US" sz="2000" b="1" u="none" strike="noStrike" kern="1200" dirty="0">
                          <a:solidFill>
                            <a:srgbClr val="0000FF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100)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1062997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1EEDDDA3-AA1A-421F-867B-D7CB0155A2AC}"/>
              </a:ext>
            </a:extLst>
          </p:cNvPr>
          <p:cNvSpPr txBox="1"/>
          <p:nvPr/>
        </p:nvSpPr>
        <p:spPr>
          <a:xfrm>
            <a:off x="135157" y="5254145"/>
            <a:ext cx="11809314" cy="120032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เงื่อนไขการประเมิน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: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 1. 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หน่วยงานเจ้าภาพหลักจัดส่ง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Roadmap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(ที่ผ่านความเห็นชอบจากหัวหน้าส่วนราชการ/หน่วยงานที่เป็นหน่วยงานเจ้าภาพหลัก)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และแผนปฏิบัติการประจำปี พ.ศ.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2565 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ในระบบ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e-SAR 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ภายในเดือนธันวาคม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2564</a:t>
            </a:r>
          </a:p>
          <a:p>
            <a:pPr marL="0" marR="0" lvl="0" indent="15430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2. 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การรายงานผลรอบ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12 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เดือน </a:t>
            </a:r>
            <a:r>
              <a:rPr kumimoji="0" lang="th-TH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กำหนดให้หน่วยงานเจ้าภาพหลัก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รายงานผลการดำเนินการตามแผนปฏิบัติการรายปี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ในภาพรวม) ระบุผลผลิต หรือความก้าวหน้า/ผลสำเร็จการดำเนินการของแต่ละหน่วยงานที่เกี่ยวข้องที่ระบุไว้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A77FA35-30FB-48D4-B414-DDCD2EA01E02}"/>
              </a:ext>
            </a:extLst>
          </p:cNvPr>
          <p:cNvSpPr txBox="1"/>
          <p:nvPr/>
        </p:nvSpPr>
        <p:spPr>
          <a:xfrm>
            <a:off x="263352" y="4661426"/>
            <a:ext cx="11415399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หมายเหตุ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: 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เป้าหมายการดำเนินงาน ต้องเป็นผลผลิตที่วัดได้เป็นรูปธรรม ไม่ใช่การวัดความสำเร็จขั้นตอน/กิจกรรมการดำเนินการตามแผน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graphicFrame>
        <p:nvGraphicFramePr>
          <p:cNvPr id="9" name="ตาราง 4">
            <a:extLst>
              <a:ext uri="{FF2B5EF4-FFF2-40B4-BE49-F238E27FC236}">
                <a16:creationId xmlns:a16="http://schemas.microsoft.com/office/drawing/2014/main" id="{FE186580-7FAC-4A3B-9463-2526265C3D6A}"/>
              </a:ext>
            </a:extLst>
          </p:cNvPr>
          <p:cNvGraphicFramePr>
            <a:graphicFrameLocks noGrp="1"/>
          </p:cNvGraphicFramePr>
          <p:nvPr/>
        </p:nvGraphicFramePr>
        <p:xfrm>
          <a:off x="9408368" y="800736"/>
          <a:ext cx="2611354" cy="195351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11354">
                  <a:extLst>
                    <a:ext uri="{9D8B030D-6E8A-4147-A177-3AD203B41FA5}">
                      <a16:colId xmlns:a16="http://schemas.microsoft.com/office/drawing/2014/main" val="373832328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th-TH" sz="1800" b="1" dirty="0"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หน่วยงานที่รับผิดชอบ</a:t>
                      </a:r>
                      <a:endParaRPr lang="en-US" sz="1800" b="1" dirty="0"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2652984"/>
                  </a:ext>
                </a:extLst>
              </a:tr>
              <a:tr h="294118">
                <a:tc>
                  <a:txBody>
                    <a:bodyPr/>
                    <a:lstStyle/>
                    <a:p>
                      <a:pPr marL="0" indent="0">
                        <a:lnSpc>
                          <a:spcPct val="80000"/>
                        </a:lnSpc>
                        <a:buFont typeface="+mj-lt"/>
                        <a:buNone/>
                      </a:pPr>
                      <a:r>
                        <a:rPr lang="th-TH" sz="1800" b="1" dirty="0"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หน่วยงานเจ้าภาพหลัก </a:t>
                      </a:r>
                      <a:r>
                        <a:rPr lang="en-US" sz="1800" b="1" dirty="0"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: </a:t>
                      </a:r>
                      <a:r>
                        <a:rPr lang="th-TH" sz="1800" b="1" dirty="0"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กรมศุลกากร</a:t>
                      </a:r>
                    </a:p>
                    <a:p>
                      <a:pPr marL="0" indent="0">
                        <a:lnSpc>
                          <a:spcPct val="80000"/>
                        </a:lnSpc>
                        <a:buFont typeface="+mj-lt"/>
                        <a:buNone/>
                      </a:pPr>
                      <a:r>
                        <a:rPr lang="th-TH" sz="1800" b="1" dirty="0"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หน่วยงานที่เกี่ยวข้อง </a:t>
                      </a:r>
                      <a:r>
                        <a:rPr lang="en-US" sz="1800" b="1" dirty="0"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: </a:t>
                      </a:r>
                    </a:p>
                    <a:p>
                      <a:pPr marL="174625" indent="-174625">
                        <a:lnSpc>
                          <a:spcPct val="80000"/>
                        </a:lnSpc>
                        <a:buFont typeface="+mj-lt"/>
                        <a:buAutoNum type="arabicParenR"/>
                      </a:pPr>
                      <a:r>
                        <a:rPr lang="th-TH" sz="1800" b="1" spc="-30" baseline="0" dirty="0"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สำนักงานคณะกรรมการอาหารและยา</a:t>
                      </a:r>
                      <a:endParaRPr lang="en-US" sz="1800" b="1" spc="-30" baseline="0" dirty="0"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  <a:p>
                      <a:pPr marL="174625" indent="-174625">
                        <a:lnSpc>
                          <a:spcPct val="80000"/>
                        </a:lnSpc>
                        <a:buFont typeface="+mj-lt"/>
                        <a:buAutoNum type="arabicParenR"/>
                      </a:pPr>
                      <a:r>
                        <a:rPr lang="th-TH" sz="1800" b="1" dirty="0"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กรมวิชาการเกษตร</a:t>
                      </a:r>
                      <a:endParaRPr lang="en-US" sz="1800" b="1" dirty="0"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  <a:p>
                      <a:pPr marL="174625" indent="-174625">
                        <a:lnSpc>
                          <a:spcPct val="80000"/>
                        </a:lnSpc>
                        <a:buFont typeface="+mj-lt"/>
                        <a:buAutoNum type="arabicParenR"/>
                      </a:pPr>
                      <a:r>
                        <a:rPr lang="th-TH" sz="1800" b="1" dirty="0"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กรมการค้าต่างประเทศ</a:t>
                      </a:r>
                    </a:p>
                    <a:p>
                      <a:pPr marL="174625" indent="-174625">
                        <a:lnSpc>
                          <a:spcPct val="80000"/>
                        </a:lnSpc>
                        <a:buFont typeface="+mj-lt"/>
                        <a:buAutoNum type="arabicParenR"/>
                      </a:pPr>
                      <a:r>
                        <a:rPr lang="th-TH" sz="1800" b="1" dirty="0"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กรมการปกครอง</a:t>
                      </a:r>
                    </a:p>
                    <a:p>
                      <a:pPr marL="174625" indent="-174625">
                        <a:lnSpc>
                          <a:spcPct val="80000"/>
                        </a:lnSpc>
                        <a:buFont typeface="+mj-lt"/>
                        <a:buAutoNum type="arabicParenR"/>
                      </a:pPr>
                      <a:r>
                        <a:rPr lang="th-TH" sz="1800" b="1" dirty="0"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กรมอุตสาหกรรมทหาร</a:t>
                      </a:r>
                      <a:endParaRPr lang="en-US" sz="1800" b="1" dirty="0"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9283109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5CEA15CF-A24B-4992-93EE-D18077F5EB16}"/>
              </a:ext>
            </a:extLst>
          </p:cNvPr>
          <p:cNvSpPr txBox="1"/>
          <p:nvPr/>
        </p:nvSpPr>
        <p:spPr>
          <a:xfrm>
            <a:off x="172278" y="722780"/>
            <a:ext cx="9284881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th-TH" sz="2400" b="1" i="0" u="none" strike="noStrike" kern="1200" cap="none" spc="-5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การเชื่อมโยงพิกัดศุลกากรและรหัสสถิติ</a:t>
            </a:r>
            <a:r>
              <a:rPr kumimoji="0" lang="th-TH" sz="1800" b="1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 </a:t>
            </a:r>
            <a:r>
              <a:rPr kumimoji="0" lang="th-TH" sz="2000" b="1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ปัจจุบันมี 24 หน่วยงานที่เกี่ยวข้องในการควบคุมสินค้าด้านการนำเข้า ส่งออกโดยกำหนดพิกัดศุลกากรและรหัสสถิติจำนวนทั้งหมด 11,353 รายการ </a:t>
            </a:r>
            <a:r>
              <a:rPr kumimoji="0" lang="en-US" sz="2000" b="1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th-TH" sz="2000" b="1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สามารถเชื่อมโยงข้อมูลแบบอิเล็กทรอนิกส์ผ่านระบบ </a:t>
            </a:r>
            <a:r>
              <a:rPr kumimoji="0" lang="en-US" sz="2000" b="1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NSW </a:t>
            </a:r>
            <a:r>
              <a:rPr kumimoji="0" lang="th-TH" sz="2000" b="1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ได้แล้ว</a:t>
            </a:r>
            <a:r>
              <a:rPr kumimoji="0" lang="en-US" sz="2000" b="1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th-TH" sz="2000" b="1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ร้อยละ 89.56</a:t>
            </a:r>
            <a:endParaRPr kumimoji="0" lang="en-US" sz="2000" b="1" i="0" u="none" strike="noStrike" kern="1200" cap="none" spc="-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th-TH" sz="2000" b="1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จำนวนหน่วยงานเชื่อมโยงพิกัดศุลกากรครบถ้วนแล้วจำนวน 19 หน่วยงาน</a:t>
            </a:r>
            <a:r>
              <a:rPr kumimoji="0" lang="en-US" sz="2000" b="1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th-TH" sz="2000" b="1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จำนวนรายการพิกัดศุลกากร 3,776 รายการ</a:t>
            </a:r>
            <a:endParaRPr kumimoji="0" lang="en-US" sz="2000" b="1" i="0" u="none" strike="noStrike" kern="1200" cap="none" spc="-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th-TH" sz="2000" b="1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จำนวนหน่วยงานเชื่อมโยงข้อมูลพิกัดศุลกากรและรหัสสถิติ</a:t>
            </a:r>
            <a:r>
              <a:rPr kumimoji="0" lang="th-TH" sz="2000" b="1" i="0" u="none" strike="noStrike" kern="1200" cap="none" spc="-5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ไม่ครบถ้วนจำนวน 5 หน่วยงาน</a:t>
            </a:r>
            <a:r>
              <a:rPr kumimoji="0" lang="th-TH" sz="2000" b="1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มีจำนวนรายการพิกัดศุลกากรและรหัสสถิติทั้งหมด 7,577 รายการ</a:t>
            </a:r>
            <a:endParaRPr kumimoji="0" lang="en-US" sz="1800" b="1" i="0" u="none" strike="noStrike" kern="1200" cap="none" spc="-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02A6ED-073E-4BF9-B71D-12E92D6F707E}"/>
              </a:ext>
            </a:extLst>
          </p:cNvPr>
          <p:cNvSpPr txBox="1"/>
          <p:nvPr/>
        </p:nvSpPr>
        <p:spPr>
          <a:xfrm rot="20846941">
            <a:off x="231505" y="2857360"/>
            <a:ext cx="2016224" cy="52322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ตัวอย่าง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12598000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F6A0A5C-9795-46B6-8CC5-62D86F6572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9D31A9A-24B9-410D-AAB1-83171F88F9F6}" type="slidenum">
              <a:rPr kumimoji="0" lang="th-TH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th-TH" sz="10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51FB723-24F6-4457-AE72-223AC6733468}"/>
              </a:ext>
            </a:extLst>
          </p:cNvPr>
          <p:cNvSpPr/>
          <p:nvPr/>
        </p:nvSpPr>
        <p:spPr>
          <a:xfrm>
            <a:off x="2075278" y="0"/>
            <a:ext cx="10333390" cy="7434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th-TH" sz="2600" b="1" i="0" u="none" strike="noStrike" kern="0" cap="none" spc="-4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องค์ประกอบ </a:t>
            </a:r>
            <a:r>
              <a:rPr kumimoji="0" lang="en-US" altLang="th-TH" sz="2600" b="1" i="0" u="none" strike="noStrike" kern="0" cap="none" spc="-4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Performance</a:t>
            </a:r>
            <a:r>
              <a:rPr kumimoji="0" lang="th-TH" altLang="th-TH" sz="2600" b="1" i="0" u="none" strike="noStrike" kern="0" cap="none" spc="-4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  <a:r>
              <a:rPr kumimoji="0" lang="en-US" altLang="th-TH" sz="2600" b="1" i="0" u="none" strike="noStrike" kern="0" cap="none" spc="-4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Base</a:t>
            </a:r>
            <a:r>
              <a:rPr kumimoji="0" lang="th-TH" altLang="th-TH" sz="2600" b="1" i="0" u="none" strike="noStrike" kern="0" cap="none" spc="-4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  <a:r>
              <a:rPr kumimoji="0" lang="en-US" altLang="th-TH" sz="2600" b="1" i="0" u="none" strike="noStrike" kern="0" cap="none" spc="-4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:</a:t>
            </a:r>
            <a:r>
              <a:rPr kumimoji="0" lang="th-TH" altLang="th-TH" sz="2600" b="1" i="0" u="none" strike="noStrike" kern="0" cap="none" spc="-4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 กระทรวงเกษตรและสหกรณ์ </a:t>
            </a:r>
            <a:r>
              <a:rPr kumimoji="0" lang="th-TH" altLang="th-TH" sz="2600" b="1" i="0" u="none" strike="noStrike" kern="0" cap="none" spc="-4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สศ</a:t>
            </a:r>
            <a:r>
              <a:rPr kumimoji="0" lang="th-TH" altLang="th-TH" sz="2600" b="1" i="0" u="none" strike="noStrike" kern="0" cap="none" spc="-4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ก. เจ้าภาพหลัก /กสก. /ปศ./ปม./มม.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th-TH" sz="2600" b="1" i="0" u="none" strike="noStrike" kern="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การขึ้นทะเบียนเกษตรกร และการขอรับความช่วยเหลือด้านการเกษตร</a:t>
            </a:r>
            <a:endParaRPr kumimoji="0" lang="th-TH" altLang="th-TH" sz="2600" b="1" i="0" u="none" strike="noStrike" kern="0" cap="none" spc="-40" normalizeH="0" baseline="0" noProof="0" dirty="0">
              <a:ln>
                <a:noFill/>
              </a:ln>
              <a:solidFill>
                <a:srgbClr val="000096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7530B8-F45F-4562-9912-5299B73648CB}"/>
              </a:ext>
            </a:extLst>
          </p:cNvPr>
          <p:cNvSpPr txBox="1"/>
          <p:nvPr/>
        </p:nvSpPr>
        <p:spPr>
          <a:xfrm rot="20846941">
            <a:off x="57494" y="149131"/>
            <a:ext cx="2016224" cy="52322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ตัวอย่าง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0587BE91-64BB-4102-9DF0-51F9AC19B21A}"/>
              </a:ext>
            </a:extLst>
          </p:cNvPr>
          <p:cNvSpPr txBox="1">
            <a:spLocks/>
          </p:cNvSpPr>
          <p:nvPr/>
        </p:nvSpPr>
        <p:spPr>
          <a:xfrm>
            <a:off x="1941202" y="806305"/>
            <a:ext cx="5333200" cy="5025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6262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mpt" panose="00000500000000000000" pitchFamily="2" charset="-34"/>
                <a:ea typeface="+mn-ea"/>
                <a:cs typeface="Prompt" panose="00000500000000000000" pitchFamily="2" charset="-34"/>
              </a:rPr>
              <a:t>AS-IS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FF33EDE-DFC5-4984-8712-48C4D199FF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077" r="21985" b="84300"/>
          <a:stretch/>
        </p:blipFill>
        <p:spPr>
          <a:xfrm>
            <a:off x="645058" y="1144823"/>
            <a:ext cx="841094" cy="7200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4D09C25-3C99-466E-A400-F6B771135F22}"/>
              </a:ext>
            </a:extLst>
          </p:cNvPr>
          <p:cNvSpPr txBox="1"/>
          <p:nvPr/>
        </p:nvSpPr>
        <p:spPr>
          <a:xfrm>
            <a:off x="1797186" y="1144823"/>
            <a:ext cx="482604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เกษตรกรขึ้นทะเบียนออนไลน์ ผ่าน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Farmbook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Application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(กสก)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/Mobile App.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บางกรมได้เฉพาะรายใหม่ / บางกรมได้ทั้งรายใหม่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+ 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รายเก่า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endParaRPr kumimoji="0" lang="th-TH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ขึ้นทะเบียนตามหน่วยงาน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ยังไม่สามารถเชื่อมโยงข้อมูลให้หน่วยงานอื่นได้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D285F469-4E62-4A7B-A7BB-51E38B33FC39}"/>
              </a:ext>
            </a:extLst>
          </p:cNvPr>
          <p:cNvSpPr txBox="1">
            <a:spLocks/>
          </p:cNvSpPr>
          <p:nvPr/>
        </p:nvSpPr>
        <p:spPr>
          <a:xfrm>
            <a:off x="8823548" y="767237"/>
            <a:ext cx="2668904" cy="5025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6262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mpt" panose="00000500000000000000" pitchFamily="2" charset="-34"/>
                <a:ea typeface="+mn-ea"/>
                <a:cs typeface="Prompt" panose="00000500000000000000" pitchFamily="2" charset="-34"/>
              </a:rPr>
              <a:t>To-Be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mpt" panose="00000500000000000000" pitchFamily="2" charset="-34"/>
                <a:ea typeface="+mn-ea"/>
                <a:cs typeface="Prompt" panose="00000500000000000000" pitchFamily="2" charset="-34"/>
              </a:rPr>
              <a:t>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rompt" panose="00000500000000000000" pitchFamily="2" charset="-34"/>
              <a:ea typeface="+mn-ea"/>
              <a:cs typeface="Prompt" panose="00000500000000000000" pitchFamily="2" charset="-3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13063A6-BF04-466F-B108-2FDA470FC391}"/>
              </a:ext>
            </a:extLst>
          </p:cNvPr>
          <p:cNvSpPr txBox="1"/>
          <p:nvPr/>
        </p:nvSpPr>
        <p:spPr>
          <a:xfrm>
            <a:off x="7834657" y="1088595"/>
            <a:ext cx="41764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เกษตรกรขึ้นทะเบียนออนไลน์ ทั้งรายใหม่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+ 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รายเก่า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ขึ้นทะเบียนเกษตรกร ขอรับความช่วยเหลือช่องทางเดียวกัน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(Single User)</a:t>
            </a:r>
            <a:endParaRPr kumimoji="0" lang="th-TH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เชื่อมโยงข้อมูลด้านการเกษตร ให้หน่วยงานอื่นได้ ใช้ในการตรวจสอบ ให้ความช่วยเหลือมาตรการต่างๆ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4EF11F3-250D-443D-96B5-37E4B153DC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077" r="21985" b="84300"/>
          <a:stretch/>
        </p:blipFill>
        <p:spPr>
          <a:xfrm>
            <a:off x="6915100" y="1056906"/>
            <a:ext cx="841094" cy="720080"/>
          </a:xfrm>
          <a:prstGeom prst="rect">
            <a:avLst/>
          </a:prstGeom>
        </p:spPr>
      </p:pic>
      <p:sp>
        <p:nvSpPr>
          <p:cNvPr id="13" name="Arrow: Down 12">
            <a:extLst>
              <a:ext uri="{FF2B5EF4-FFF2-40B4-BE49-F238E27FC236}">
                <a16:creationId xmlns:a16="http://schemas.microsoft.com/office/drawing/2014/main" id="{08069155-EDAA-4551-9B4A-4F3B4619219F}"/>
              </a:ext>
            </a:extLst>
          </p:cNvPr>
          <p:cNvSpPr/>
          <p:nvPr/>
        </p:nvSpPr>
        <p:spPr>
          <a:xfrm>
            <a:off x="9360363" y="2689232"/>
            <a:ext cx="393740" cy="260737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2B279CFF-E80D-4FA9-9901-C15882D2A293}"/>
              </a:ext>
            </a:extLst>
          </p:cNvPr>
          <p:cNvSpPr txBox="1">
            <a:spLocks/>
          </p:cNvSpPr>
          <p:nvPr/>
        </p:nvSpPr>
        <p:spPr>
          <a:xfrm>
            <a:off x="8727402" y="2772035"/>
            <a:ext cx="2668904" cy="5025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6262" marR="0" lvl="0" indent="0" algn="ctr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mpt" panose="00000500000000000000" pitchFamily="2" charset="-34"/>
                <a:ea typeface="+mn-ea"/>
                <a:cs typeface="Prompt" panose="00000500000000000000" pitchFamily="2" charset="-34"/>
              </a:rPr>
              <a:t>ปี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mpt" panose="00000500000000000000" pitchFamily="2" charset="-34"/>
                <a:ea typeface="+mn-ea"/>
                <a:cs typeface="Prompt" panose="00000500000000000000" pitchFamily="2" charset="-34"/>
              </a:rPr>
              <a:t>65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7D2918F-AF07-492C-86E3-90AD2407B15A}"/>
              </a:ext>
            </a:extLst>
          </p:cNvPr>
          <p:cNvSpPr txBox="1"/>
          <p:nvPr/>
        </p:nvSpPr>
        <p:spPr>
          <a:xfrm>
            <a:off x="7768376" y="3075057"/>
            <a:ext cx="43351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เกษตรกรขึ้นทะเบียนออนไลน์ ทั้งรายใหม่/เก่า (ทุกกรม)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เชื่อมโยงข้อมูลด้านการเกษตร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XX 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ชุดข้อมูลที่สำคัญ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FAE365E6-0731-43CB-A81E-E7F08F4A964E}"/>
              </a:ext>
            </a:extLst>
          </p:cNvPr>
          <p:cNvGraphicFramePr>
            <a:graphicFrameLocks noGrp="1"/>
          </p:cNvGraphicFramePr>
          <p:nvPr/>
        </p:nvGraphicFramePr>
        <p:xfrm>
          <a:off x="580823" y="3825021"/>
          <a:ext cx="10854141" cy="1615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21402">
                  <a:extLst>
                    <a:ext uri="{9D8B030D-6E8A-4147-A177-3AD203B41FA5}">
                      <a16:colId xmlns:a16="http://schemas.microsoft.com/office/drawing/2014/main" val="1661457189"/>
                    </a:ext>
                  </a:extLst>
                </a:gridCol>
                <a:gridCol w="3310477">
                  <a:extLst>
                    <a:ext uri="{9D8B030D-6E8A-4147-A177-3AD203B41FA5}">
                      <a16:colId xmlns:a16="http://schemas.microsoft.com/office/drawing/2014/main" val="2395773697"/>
                    </a:ext>
                  </a:extLst>
                </a:gridCol>
                <a:gridCol w="3522262">
                  <a:extLst>
                    <a:ext uri="{9D8B030D-6E8A-4147-A177-3AD203B41FA5}">
                      <a16:colId xmlns:a16="http://schemas.microsoft.com/office/drawing/2014/main" val="2019525282"/>
                    </a:ext>
                  </a:extLst>
                </a:gridCol>
              </a:tblGrid>
              <a:tr h="24685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th-TH" sz="2000" b="1" dirty="0">
                          <a:solidFill>
                            <a:sysClr val="windowText" lastClr="000000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เป้าหมายขั้นต้น</a:t>
                      </a:r>
                      <a:r>
                        <a:rPr lang="en-US" sz="2000" b="1" dirty="0">
                          <a:solidFill>
                            <a:sysClr val="windowText" lastClr="000000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 </a:t>
                      </a:r>
                      <a:r>
                        <a:rPr lang="th-TH" sz="2000" b="1" dirty="0">
                          <a:solidFill>
                            <a:sysClr val="windowText" lastClr="000000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lang="en-US" sz="2000" b="1" dirty="0">
                          <a:solidFill>
                            <a:sysClr val="windowText" lastClr="000000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50</a:t>
                      </a:r>
                      <a:r>
                        <a:rPr lang="th-TH" sz="2000" b="1" dirty="0">
                          <a:solidFill>
                            <a:sysClr val="windowText" lastClr="000000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th-TH" sz="2000" b="1" dirty="0">
                          <a:solidFill>
                            <a:sysClr val="windowText" lastClr="000000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เป้าหมายมาตรฐาน</a:t>
                      </a:r>
                      <a:r>
                        <a:rPr lang="en-US" sz="2000" b="1" dirty="0">
                          <a:solidFill>
                            <a:sysClr val="windowText" lastClr="000000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 </a:t>
                      </a:r>
                      <a:r>
                        <a:rPr lang="th-TH" sz="2000" b="1" dirty="0">
                          <a:solidFill>
                            <a:sysClr val="windowText" lastClr="000000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lang="en-US" sz="2000" b="1" dirty="0">
                          <a:solidFill>
                            <a:sysClr val="windowText" lastClr="000000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75</a:t>
                      </a:r>
                      <a:r>
                        <a:rPr lang="th-TH" sz="2000" b="1" dirty="0">
                          <a:solidFill>
                            <a:sysClr val="windowText" lastClr="000000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th-TH" sz="2000" b="1" dirty="0">
                          <a:solidFill>
                            <a:sysClr val="windowText" lastClr="000000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เป้าหมายขั้นสูง</a:t>
                      </a:r>
                      <a:r>
                        <a:rPr lang="en-US" sz="2000" b="1" dirty="0">
                          <a:solidFill>
                            <a:sysClr val="windowText" lastClr="000000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 </a:t>
                      </a:r>
                      <a:r>
                        <a:rPr lang="th-TH" sz="2000" b="1" dirty="0">
                          <a:solidFill>
                            <a:sysClr val="windowText" lastClr="000000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(100)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3969053"/>
                  </a:ext>
                </a:extLst>
              </a:tr>
              <a:tr h="63891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  <a:p>
                      <a:pPr mar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th-TH" sz="20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……………………………….</a:t>
                      </a:r>
                      <a:endParaRPr lang="en-US" sz="2000" b="1" i="0" u="none" baseline="300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th-TH" sz="2000" b="1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th-TH" sz="20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……………………………….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th-TH" sz="2000" b="1" u="none" strike="noStrike" kern="1200" baseline="0" dirty="0">
                          <a:solidFill>
                            <a:srgbClr val="0000FF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งานขึ้นทะเบียนเกษตรกรออนไลน์ (รายเก่าและรายใหม่) ได้ทั้ง </a:t>
                      </a:r>
                      <a:r>
                        <a:rPr lang="en-US" sz="2000" b="1" u="none" strike="noStrike" kern="1200" baseline="0" dirty="0">
                          <a:solidFill>
                            <a:srgbClr val="0000FF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4</a:t>
                      </a:r>
                      <a:r>
                        <a:rPr lang="th-TH" sz="2000" b="1" u="none" strike="noStrike" kern="1200" baseline="0" dirty="0">
                          <a:solidFill>
                            <a:srgbClr val="0000FF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กรม</a:t>
                      </a:r>
                    </a:p>
                    <a:p>
                      <a:pPr marL="342900" indent="-34290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th-TH" sz="2000" b="1" u="none" strike="noStrike" kern="1200" baseline="0" dirty="0">
                          <a:solidFill>
                            <a:srgbClr val="0000FF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เปิดเผยข้อมูลด้านการเกษตร </a:t>
                      </a:r>
                      <a:r>
                        <a:rPr lang="en-US" sz="2000" b="1" u="none" strike="noStrike" kern="1200" baseline="0" dirty="0">
                          <a:solidFill>
                            <a:srgbClr val="0000FF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10 </a:t>
                      </a:r>
                      <a:r>
                        <a:rPr lang="th-TH" sz="2000" b="1" u="none" strike="noStrike" kern="1200" baseline="0" dirty="0">
                          <a:solidFill>
                            <a:srgbClr val="0000FF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ชุดข้อมูล</a:t>
                      </a:r>
                      <a:br>
                        <a:rPr lang="en-US" sz="2000" b="1" u="none" strike="noStrike" kern="1200" baseline="0" dirty="0">
                          <a:solidFill>
                            <a:srgbClr val="0000FF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</a:br>
                      <a:r>
                        <a:rPr lang="en-US" sz="2000" b="1" u="none" strike="noStrike" kern="1200" baseline="0" dirty="0">
                          <a:solidFill>
                            <a:srgbClr val="0000FF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lang="th-TH" sz="2000" b="1" u="none" strike="noStrike" kern="1200" baseline="0" dirty="0">
                          <a:solidFill>
                            <a:srgbClr val="0000FF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ร้อยละ</a:t>
                      </a:r>
                      <a:r>
                        <a:rPr lang="en-US" sz="2000" b="1" u="none" strike="noStrike" kern="1200" dirty="0">
                          <a:solidFill>
                            <a:srgbClr val="0000FF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100)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1062997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D3BF58F0-2C51-46FF-96A1-4C6C814A36F8}"/>
              </a:ext>
            </a:extLst>
          </p:cNvPr>
          <p:cNvSpPr txBox="1"/>
          <p:nvPr/>
        </p:nvSpPr>
        <p:spPr>
          <a:xfrm>
            <a:off x="371364" y="5536688"/>
            <a:ext cx="11449272" cy="120032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เงื่อนไขการประเมิน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: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 1. 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หน่วยงานเจ้าภาพหลักจัดส่ง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Roadmap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(ที่ผ่านความเห็นชอบจากหัวหน้าส่วนราชการ/หน่วยงานที่เป็นหน่วยงานเจ้าภาพหลัก)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และแผนปฏิบัติการประจำปี พ.ศ.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2565 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ในระบบ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e-SAR 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ภายในเดือนธันวาคม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2564</a:t>
            </a:r>
          </a:p>
          <a:p>
            <a:pPr marL="0" marR="0" lvl="0" indent="15430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2. 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การรายงานผลรอบ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12 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เดือน </a:t>
            </a:r>
            <a:r>
              <a:rPr kumimoji="0" lang="th-TH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กำหนดให้หน่วยงานเจ้าภาพหลัก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รายงานผลการดำเนินการตามแผนปฏิบัติการรายปี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ในภาพรวม) ระบุผลผลิต หรือความก้าวหน้า/ผลสำเร็จการดำเนินการของแต่ละหน่วยงานที่เกี่ยวข้องที่ระบุไว้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60249729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5ADCFE5-D8EE-438E-B282-5495B2F9DA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9D31A9A-24B9-410D-AAB1-83171F88F9F6}" type="slidenum">
              <a:rPr kumimoji="0" lang="th-TH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th-TH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C8C15D5-88D7-48C4-800B-981876458415}"/>
              </a:ext>
            </a:extLst>
          </p:cNvPr>
          <p:cNvSpPr/>
          <p:nvPr/>
        </p:nvSpPr>
        <p:spPr>
          <a:xfrm>
            <a:off x="1919536" y="2492896"/>
            <a:ext cx="9940014" cy="792088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Free icon &amp;quot;Farmer icon&amp;quot;">
            <a:extLst>
              <a:ext uri="{FF2B5EF4-FFF2-40B4-BE49-F238E27FC236}">
                <a16:creationId xmlns:a16="http://schemas.microsoft.com/office/drawing/2014/main" id="{6F4B52AB-3915-49D7-BF39-44E8A5AF09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t="12610" r="25000" b="7389"/>
          <a:stretch/>
        </p:blipFill>
        <p:spPr bwMode="auto">
          <a:xfrm>
            <a:off x="4372671" y="853355"/>
            <a:ext cx="792088" cy="1152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18F2461-0C77-4703-9B72-E6AC0199408A}"/>
              </a:ext>
            </a:extLst>
          </p:cNvPr>
          <p:cNvSpPr txBox="1"/>
          <p:nvPr/>
        </p:nvSpPr>
        <p:spPr>
          <a:xfrm>
            <a:off x="2063552" y="2625364"/>
            <a:ext cx="9721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000096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ระบบการขึ้นทะเบียนเกษตรกร และการขอรับความช่วยเหลือด้านการเกษตร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96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A4AEC28-562C-4F83-8C4C-7845DAFA5AA7}"/>
              </a:ext>
            </a:extLst>
          </p:cNvPr>
          <p:cNvSpPr txBox="1"/>
          <p:nvPr/>
        </p:nvSpPr>
        <p:spPr>
          <a:xfrm>
            <a:off x="1828073" y="4634981"/>
            <a:ext cx="1819655" cy="20705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งาน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e-Service</a:t>
            </a:r>
            <a:endParaRPr kumimoji="0" lang="th-TH" sz="2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233363" marR="0" lvl="0" indent="-233363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งานขึ้นทะเบียนเกษตรกร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(Application Farm Book)</a:t>
            </a:r>
          </a:p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Digitalize / Sharing</a:t>
            </a:r>
          </a:p>
          <a:p>
            <a:pPr marL="233363" marR="0" lvl="0" indent="-233363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ระบบทะเบียนเกษตรกร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A8CF735-701A-4D48-9FE8-457A31F1B4D2}"/>
              </a:ext>
            </a:extLst>
          </p:cNvPr>
          <p:cNvSpPr txBox="1"/>
          <p:nvPr/>
        </p:nvSpPr>
        <p:spPr>
          <a:xfrm>
            <a:off x="4019770" y="4615116"/>
            <a:ext cx="1644182" cy="18242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งาน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e-Service</a:t>
            </a:r>
            <a:endParaRPr kumimoji="0" lang="th-TH" sz="2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233363" marR="0" lvl="0" indent="-233363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งานขึ้นทะเบียนเกษตรกร (ด้านปศุสัตว์)</a:t>
            </a:r>
          </a:p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-3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Digitalize / Sharing</a:t>
            </a:r>
          </a:p>
          <a:p>
            <a:pPr marL="233363" marR="0" lvl="0" indent="-233363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ระบบทะเบียนเกษตรกร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3F876DE-F410-4A58-AB6F-189FA61D4836}"/>
              </a:ext>
            </a:extLst>
          </p:cNvPr>
          <p:cNvSpPr txBox="1"/>
          <p:nvPr/>
        </p:nvSpPr>
        <p:spPr>
          <a:xfrm>
            <a:off x="1787749" y="3850298"/>
            <a:ext cx="1931988" cy="693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กรมส่งเสริมการเกษตร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E55FF78-2922-4021-A833-BC3177D4CFA3}"/>
              </a:ext>
            </a:extLst>
          </p:cNvPr>
          <p:cNvSpPr/>
          <p:nvPr/>
        </p:nvSpPr>
        <p:spPr>
          <a:xfrm>
            <a:off x="1777878" y="4602394"/>
            <a:ext cx="1941860" cy="2103090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B2735FF-46CB-49CC-88B0-C8192B0E1DF7}"/>
              </a:ext>
            </a:extLst>
          </p:cNvPr>
          <p:cNvSpPr txBox="1"/>
          <p:nvPr/>
        </p:nvSpPr>
        <p:spPr>
          <a:xfrm>
            <a:off x="3935760" y="3844733"/>
            <a:ext cx="1891664" cy="693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กรมปศุสัตว์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FADAA89-BD12-4CED-A07B-588A4F7F693A}"/>
              </a:ext>
            </a:extLst>
          </p:cNvPr>
          <p:cNvSpPr/>
          <p:nvPr/>
        </p:nvSpPr>
        <p:spPr>
          <a:xfrm>
            <a:off x="3935760" y="4595355"/>
            <a:ext cx="1891664" cy="2110129"/>
          </a:xfrm>
          <a:prstGeom prst="rect">
            <a:avLst/>
          </a:prstGeom>
          <a:noFill/>
          <a:ln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E4226F3-B59F-406F-902E-7BA933A3F506}"/>
              </a:ext>
            </a:extLst>
          </p:cNvPr>
          <p:cNvSpPr txBox="1"/>
          <p:nvPr/>
        </p:nvSpPr>
        <p:spPr>
          <a:xfrm>
            <a:off x="6133837" y="4615116"/>
            <a:ext cx="1644182" cy="18242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งาน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e-Service</a:t>
            </a:r>
            <a:endParaRPr kumimoji="0" lang="th-TH" sz="2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233363" marR="0" lvl="0" indent="-233363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งานขึ้นทะเบียนเกษตรกร (ด้านประมง)</a:t>
            </a:r>
          </a:p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-3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Digitalize / Sharing</a:t>
            </a:r>
          </a:p>
          <a:p>
            <a:pPr marL="233363" marR="0" lvl="0" indent="-233363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ระบบทะเบียนเกษตรกร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D366187-7D43-4C44-A57C-C3F9EA410482}"/>
              </a:ext>
            </a:extLst>
          </p:cNvPr>
          <p:cNvSpPr txBox="1"/>
          <p:nvPr/>
        </p:nvSpPr>
        <p:spPr>
          <a:xfrm>
            <a:off x="6049827" y="3844733"/>
            <a:ext cx="1891664" cy="693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กรมประมง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5D2D961-8D60-454B-926E-67DA622D8404}"/>
              </a:ext>
            </a:extLst>
          </p:cNvPr>
          <p:cNvSpPr/>
          <p:nvPr/>
        </p:nvSpPr>
        <p:spPr>
          <a:xfrm>
            <a:off x="6049827" y="4595355"/>
            <a:ext cx="1891664" cy="2110129"/>
          </a:xfrm>
          <a:prstGeom prst="rect">
            <a:avLst/>
          </a:prstGeom>
          <a:noFill/>
          <a:ln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5311ED0-CA58-4A83-9CB3-2B0A0C2E21AB}"/>
              </a:ext>
            </a:extLst>
          </p:cNvPr>
          <p:cNvSpPr txBox="1"/>
          <p:nvPr/>
        </p:nvSpPr>
        <p:spPr>
          <a:xfrm>
            <a:off x="8163894" y="3861121"/>
            <a:ext cx="1891664" cy="693331"/>
          </a:xfrm>
          <a:prstGeom prst="rect">
            <a:avLst/>
          </a:prstGeom>
          <a:solidFill>
            <a:srgbClr val="CC99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สำนักงานเศรษฐกิจการเกษตร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C5628B2-EE83-43C5-A5AC-CB94E509A2E2}"/>
              </a:ext>
            </a:extLst>
          </p:cNvPr>
          <p:cNvSpPr/>
          <p:nvPr/>
        </p:nvSpPr>
        <p:spPr>
          <a:xfrm>
            <a:off x="8163894" y="4611743"/>
            <a:ext cx="1891664" cy="2093741"/>
          </a:xfrm>
          <a:prstGeom prst="rect">
            <a:avLst/>
          </a:prstGeom>
          <a:noFill/>
          <a:ln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13D7CAB-D075-41FE-8E1B-C2025DA2F066}"/>
              </a:ext>
            </a:extLst>
          </p:cNvPr>
          <p:cNvSpPr txBox="1"/>
          <p:nvPr/>
        </p:nvSpPr>
        <p:spPr>
          <a:xfrm>
            <a:off x="8167363" y="4574907"/>
            <a:ext cx="1644182" cy="20705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Open Data</a:t>
            </a:r>
            <a:endParaRPr kumimoji="0" lang="th-TH" sz="2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233363" marR="0" lvl="0" indent="-233363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ข้อมูลทะเบียนเกษตรกร (ภาพรวม)</a:t>
            </a:r>
          </a:p>
          <a:p>
            <a:pPr marL="233363" marR="0" lvl="0" indent="-233363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ขนาดและสัดส่วนพื้นที่ทำการเกษตรในระดับพื้นที่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8F16AD9-E3B7-4646-9515-6B646702D825}"/>
              </a:ext>
            </a:extLst>
          </p:cNvPr>
          <p:cNvSpPr txBox="1"/>
          <p:nvPr/>
        </p:nvSpPr>
        <p:spPr>
          <a:xfrm>
            <a:off x="10211899" y="3861121"/>
            <a:ext cx="1891664" cy="693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สปก.</a:t>
            </a:r>
          </a:p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0285CE0-DAD0-4478-90A3-408F4EE41A46}"/>
              </a:ext>
            </a:extLst>
          </p:cNvPr>
          <p:cNvSpPr/>
          <p:nvPr/>
        </p:nvSpPr>
        <p:spPr>
          <a:xfrm>
            <a:off x="10211899" y="4611743"/>
            <a:ext cx="1891664" cy="2093741"/>
          </a:xfrm>
          <a:prstGeom prst="rect">
            <a:avLst/>
          </a:prstGeom>
          <a:noFill/>
          <a:ln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03A2EEB-1D54-4CBE-921A-17EDB01BFCEF}"/>
              </a:ext>
            </a:extLst>
          </p:cNvPr>
          <p:cNvSpPr txBox="1"/>
          <p:nvPr/>
        </p:nvSpPr>
        <p:spPr>
          <a:xfrm>
            <a:off x="10215368" y="4574907"/>
            <a:ext cx="1644182" cy="10856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Open Data</a:t>
            </a:r>
            <a:endParaRPr kumimoji="0" lang="th-TH" sz="2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233363" marR="0" lvl="0" indent="-233363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ข้อมูลปฏิรูปที่ดินเพื่อการเกษตร (ส.ป.ก.4-01)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30A56A2-93EE-4265-BFA5-A4A8CAF0095E}"/>
              </a:ext>
            </a:extLst>
          </p:cNvPr>
          <p:cNvCxnSpPr>
            <a:cxnSpLocks/>
          </p:cNvCxnSpPr>
          <p:nvPr/>
        </p:nvCxnSpPr>
        <p:spPr>
          <a:xfrm flipV="1">
            <a:off x="2753743" y="3375835"/>
            <a:ext cx="0" cy="421298"/>
          </a:xfrm>
          <a:prstGeom prst="straightConnector1">
            <a:avLst/>
          </a:prstGeom>
          <a:ln w="7620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86D47DDC-C951-4F3E-857C-D2944ED26DB9}"/>
              </a:ext>
            </a:extLst>
          </p:cNvPr>
          <p:cNvCxnSpPr>
            <a:cxnSpLocks/>
          </p:cNvCxnSpPr>
          <p:nvPr/>
        </p:nvCxnSpPr>
        <p:spPr>
          <a:xfrm flipV="1">
            <a:off x="4871864" y="3375835"/>
            <a:ext cx="0" cy="421298"/>
          </a:xfrm>
          <a:prstGeom prst="straightConnector1">
            <a:avLst/>
          </a:prstGeom>
          <a:ln w="7620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238FC609-5738-409C-9225-E04893A798A4}"/>
              </a:ext>
            </a:extLst>
          </p:cNvPr>
          <p:cNvCxnSpPr>
            <a:cxnSpLocks/>
          </p:cNvCxnSpPr>
          <p:nvPr/>
        </p:nvCxnSpPr>
        <p:spPr>
          <a:xfrm flipV="1">
            <a:off x="7032104" y="3375835"/>
            <a:ext cx="0" cy="421298"/>
          </a:xfrm>
          <a:prstGeom prst="straightConnector1">
            <a:avLst/>
          </a:prstGeom>
          <a:ln w="7620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6C4514FF-8846-4570-B34E-F08A9CEC77F9}"/>
              </a:ext>
            </a:extLst>
          </p:cNvPr>
          <p:cNvCxnSpPr>
            <a:cxnSpLocks/>
          </p:cNvCxnSpPr>
          <p:nvPr/>
        </p:nvCxnSpPr>
        <p:spPr>
          <a:xfrm flipV="1">
            <a:off x="9120336" y="3375835"/>
            <a:ext cx="0" cy="421298"/>
          </a:xfrm>
          <a:prstGeom prst="straightConnector1">
            <a:avLst/>
          </a:prstGeom>
          <a:ln w="7620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137D2DB1-8951-4D9C-925B-A875AC6781FB}"/>
              </a:ext>
            </a:extLst>
          </p:cNvPr>
          <p:cNvCxnSpPr>
            <a:cxnSpLocks/>
          </p:cNvCxnSpPr>
          <p:nvPr/>
        </p:nvCxnSpPr>
        <p:spPr>
          <a:xfrm flipV="1">
            <a:off x="11136560" y="3375835"/>
            <a:ext cx="0" cy="421298"/>
          </a:xfrm>
          <a:prstGeom prst="straightConnector1">
            <a:avLst/>
          </a:prstGeom>
          <a:ln w="7620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75F159DD-F2A6-41EE-ACDA-133AD2DBE84D}"/>
              </a:ext>
            </a:extLst>
          </p:cNvPr>
          <p:cNvSpPr txBox="1"/>
          <p:nvPr/>
        </p:nvSpPr>
        <p:spPr>
          <a:xfrm>
            <a:off x="121694" y="2492896"/>
            <a:ext cx="1656184" cy="793487"/>
          </a:xfrm>
          <a:prstGeom prst="rect">
            <a:avLst/>
          </a:prstGeom>
          <a:noFill/>
          <a:ln>
            <a:solidFill>
              <a:srgbClr val="0000FF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Performance Base : </a:t>
            </a:r>
            <a:r>
              <a:rPr kumimoji="0" lang="th-TH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สศ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560CDE0-EDDF-4864-9320-B5AEDF49F12C}"/>
              </a:ext>
            </a:extLst>
          </p:cNvPr>
          <p:cNvSpPr txBox="1"/>
          <p:nvPr/>
        </p:nvSpPr>
        <p:spPr>
          <a:xfrm>
            <a:off x="121693" y="3861121"/>
            <a:ext cx="1594045" cy="2861745"/>
          </a:xfrm>
          <a:prstGeom prst="rect">
            <a:avLst/>
          </a:prstGeom>
          <a:noFill/>
          <a:ln>
            <a:solidFill>
              <a:srgbClr val="0000FF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Potential Base : </a:t>
            </a:r>
          </a:p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- </a:t>
            </a:r>
            <a:r>
              <a:rPr kumimoji="0" lang="th-TH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สศ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ก.</a:t>
            </a:r>
          </a:p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- กสก.</a:t>
            </a:r>
          </a:p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- ปศ.</a:t>
            </a:r>
          </a:p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- ปม.</a:t>
            </a:r>
          </a:p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- สปก.</a:t>
            </a:r>
          </a:p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40" name="Left Bracket 39">
            <a:extLst>
              <a:ext uri="{FF2B5EF4-FFF2-40B4-BE49-F238E27FC236}">
                <a16:creationId xmlns:a16="http://schemas.microsoft.com/office/drawing/2014/main" id="{E196B784-D14C-4C6C-9B61-2329749141C6}"/>
              </a:ext>
            </a:extLst>
          </p:cNvPr>
          <p:cNvSpPr/>
          <p:nvPr/>
        </p:nvSpPr>
        <p:spPr>
          <a:xfrm rot="5400000">
            <a:off x="4644260" y="265682"/>
            <a:ext cx="376655" cy="4111002"/>
          </a:xfrm>
          <a:prstGeom prst="leftBracket">
            <a:avLst/>
          </a:prstGeom>
          <a:ln w="6350">
            <a:solidFill>
              <a:schemeClr val="bg1">
                <a:lumMod val="50000"/>
              </a:schemeClr>
            </a:solidFill>
            <a:prstDash val="soli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Arrow: Left 51">
            <a:extLst>
              <a:ext uri="{FF2B5EF4-FFF2-40B4-BE49-F238E27FC236}">
                <a16:creationId xmlns:a16="http://schemas.microsoft.com/office/drawing/2014/main" id="{0FB33BFD-5BB2-4217-ABE4-73DFB1DC711C}"/>
              </a:ext>
            </a:extLst>
          </p:cNvPr>
          <p:cNvSpPr/>
          <p:nvPr/>
        </p:nvSpPr>
        <p:spPr>
          <a:xfrm>
            <a:off x="3287688" y="1988840"/>
            <a:ext cx="432049" cy="288032"/>
          </a:xfrm>
          <a:prstGeom prst="leftArrow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Arrow: Left 55">
            <a:extLst>
              <a:ext uri="{FF2B5EF4-FFF2-40B4-BE49-F238E27FC236}">
                <a16:creationId xmlns:a16="http://schemas.microsoft.com/office/drawing/2014/main" id="{2A991838-9209-4208-B8EF-6A328A24FC90}"/>
              </a:ext>
            </a:extLst>
          </p:cNvPr>
          <p:cNvSpPr/>
          <p:nvPr/>
        </p:nvSpPr>
        <p:spPr>
          <a:xfrm rot="10800000">
            <a:off x="5989443" y="1988930"/>
            <a:ext cx="432049" cy="288032"/>
          </a:xfrm>
          <a:prstGeom prst="leftArrow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Arrow: Left 56">
            <a:extLst>
              <a:ext uri="{FF2B5EF4-FFF2-40B4-BE49-F238E27FC236}">
                <a16:creationId xmlns:a16="http://schemas.microsoft.com/office/drawing/2014/main" id="{DDF1CB51-1FE4-4999-A443-0F5B29970E8A}"/>
              </a:ext>
            </a:extLst>
          </p:cNvPr>
          <p:cNvSpPr/>
          <p:nvPr/>
        </p:nvSpPr>
        <p:spPr>
          <a:xfrm rot="16200000">
            <a:off x="4665568" y="2066489"/>
            <a:ext cx="432049" cy="288032"/>
          </a:xfrm>
          <a:prstGeom prst="leftArrow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66CA42EC-5546-49CC-806C-60798B331BD7}"/>
              </a:ext>
            </a:extLst>
          </p:cNvPr>
          <p:cNvSpPr txBox="1"/>
          <p:nvPr/>
        </p:nvSpPr>
        <p:spPr>
          <a:xfrm>
            <a:off x="1559496" y="1003893"/>
            <a:ext cx="30963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ขึ้นทะเบียนเกษตรกร </a:t>
            </a:r>
            <a:b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</a:b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(ทุกประเภทขึ้นช่องทางเดียวกัน)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pic>
        <p:nvPicPr>
          <p:cNvPr id="1032" name="Picture 8" descr="ไอคอนฝนตกท้องฟ้าที่เต็มไปด้วยเมฆการ์ตูนและฟ้าผ่า, ฟ้าผ่า, ไอคอนการ์ตูน,  ไอคอนสายฟ้าภาพ PNG และ เวกเตอร์ สำหรับการดาวน์โหลดฟรี">
            <a:extLst>
              <a:ext uri="{FF2B5EF4-FFF2-40B4-BE49-F238E27FC236}">
                <a16:creationId xmlns:a16="http://schemas.microsoft.com/office/drawing/2014/main" id="{93D7F3FC-6786-46EA-99B1-D485CA9303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77" t="15744" r="13383" b="16925"/>
          <a:stretch/>
        </p:blipFill>
        <p:spPr bwMode="auto">
          <a:xfrm>
            <a:off x="9531279" y="853355"/>
            <a:ext cx="737789" cy="704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วาง4 แนวทางช่วยเหลือเกษตรกรน้ำท่วม จ่ายเงิน,ฟื้นฟูพื้นที่ ,ปล่อยสินเชื่อและยืดหนี้">
            <a:extLst>
              <a:ext uri="{FF2B5EF4-FFF2-40B4-BE49-F238E27FC236}">
                <a16:creationId xmlns:a16="http://schemas.microsoft.com/office/drawing/2014/main" id="{0B938A98-6A45-4F76-8593-BBE9A8434B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3641" y="759298"/>
            <a:ext cx="1183131" cy="887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ภัยแล้งถล่มขอนแก่น 24 อำเภอสูญเสีย 436 ล. – อีสานบิซ">
            <a:extLst>
              <a:ext uri="{FF2B5EF4-FFF2-40B4-BE49-F238E27FC236}">
                <a16:creationId xmlns:a16="http://schemas.microsoft.com/office/drawing/2014/main" id="{958AD0A4-6AC5-40F5-946B-3FDB6D3CCC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0746" y="1754351"/>
            <a:ext cx="1183131" cy="709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เวกเตอร์ไอคอนแล้ง, ไอคอนแล้ง, ถั่วงอกที่ไอคอน, ไอคอนดวงอาทิตย์ภาพ PNG และ  เวกเตอร์ สำหรับการดาวน์โหลดฟรี">
            <a:extLst>
              <a:ext uri="{FF2B5EF4-FFF2-40B4-BE49-F238E27FC236}">
                <a16:creationId xmlns:a16="http://schemas.microsoft.com/office/drawing/2014/main" id="{26EB0AAD-F0AC-4A65-BAB7-F38D84A955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8149" y="1646647"/>
            <a:ext cx="709878" cy="709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2" descr="Free icon &amp;quot;Farmer icon&amp;quot;">
            <a:extLst>
              <a:ext uri="{FF2B5EF4-FFF2-40B4-BE49-F238E27FC236}">
                <a16:creationId xmlns:a16="http://schemas.microsoft.com/office/drawing/2014/main" id="{F93AF36A-1ADB-4312-8B19-2B572DB9CD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t="12610" r="25000" b="7389"/>
          <a:stretch/>
        </p:blipFill>
        <p:spPr bwMode="auto">
          <a:xfrm>
            <a:off x="6898493" y="839151"/>
            <a:ext cx="792088" cy="1152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Arrow: Left 64">
            <a:extLst>
              <a:ext uri="{FF2B5EF4-FFF2-40B4-BE49-F238E27FC236}">
                <a16:creationId xmlns:a16="http://schemas.microsoft.com/office/drawing/2014/main" id="{0CC6598D-4655-4C62-86B1-3B89542A3F57}"/>
              </a:ext>
            </a:extLst>
          </p:cNvPr>
          <p:cNvSpPr/>
          <p:nvPr/>
        </p:nvSpPr>
        <p:spPr>
          <a:xfrm rot="16200000">
            <a:off x="7169302" y="2068748"/>
            <a:ext cx="432049" cy="288032"/>
          </a:xfrm>
          <a:prstGeom prst="leftArrow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0E3A4B50-2F2B-4F83-8CBD-0110DA0373A8}"/>
              </a:ext>
            </a:extLst>
          </p:cNvPr>
          <p:cNvSpPr txBox="1"/>
          <p:nvPr/>
        </p:nvSpPr>
        <p:spPr>
          <a:xfrm>
            <a:off x="7821349" y="933637"/>
            <a:ext cx="1784706" cy="14795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ยื่นคำขอรับความช่วยเหลือด้านเกษตร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(ใช้ทะเบียนเกษตรกรช่วยในการตรวจสอบ)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9F1EE36D-82CD-41B0-B0EF-329F5DBBE45B}"/>
              </a:ext>
            </a:extLst>
          </p:cNvPr>
          <p:cNvSpPr/>
          <p:nvPr/>
        </p:nvSpPr>
        <p:spPr>
          <a:xfrm>
            <a:off x="149725" y="74564"/>
            <a:ext cx="122735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th-TH" sz="2800" b="1" i="0" u="none" strike="noStrike" kern="0" cap="none" spc="-40" normalizeH="0" baseline="0" noProof="0" dirty="0">
                <a:ln>
                  <a:noFill/>
                </a:ln>
                <a:solidFill>
                  <a:srgbClr val="000096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ตัวอย่าง การขับเคลื่อนงานบริการ </a:t>
            </a:r>
            <a:r>
              <a:rPr kumimoji="0" lang="en-US" altLang="th-TH" sz="2800" b="1" i="0" u="none" strike="noStrike" kern="0" cap="none" spc="-40" normalizeH="0" baseline="0" noProof="0" dirty="0">
                <a:ln>
                  <a:noFill/>
                </a:ln>
                <a:solidFill>
                  <a:srgbClr val="000096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Agenda: </a:t>
            </a:r>
            <a:r>
              <a:rPr kumimoji="0" lang="th-TH" altLang="th-TH" sz="2800" b="1" i="0" u="none" strike="noStrike" kern="0" cap="none" spc="-40" normalizeH="0" baseline="0" noProof="0" dirty="0">
                <a:ln>
                  <a:noFill/>
                </a:ln>
                <a:solidFill>
                  <a:srgbClr val="000096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การขึ้นทะเบียนเกษตรกร และการขอรับความช่วยเหลือด้านการเกษตร</a:t>
            </a:r>
            <a:r>
              <a:rPr kumimoji="0" lang="en-US" altLang="th-TH" sz="2800" b="1" i="0" u="none" strike="noStrike" kern="0" cap="none" spc="-40" normalizeH="0" baseline="0" noProof="0" dirty="0">
                <a:ln>
                  <a:noFill/>
                </a:ln>
                <a:solidFill>
                  <a:srgbClr val="000096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  <a:endParaRPr kumimoji="0" lang="th-TH" altLang="th-TH" sz="2800" b="1" i="0" u="none" strike="noStrike" kern="0" cap="none" spc="-40" normalizeH="0" baseline="0" noProof="0" dirty="0">
              <a:ln>
                <a:noFill/>
              </a:ln>
              <a:solidFill>
                <a:srgbClr val="000096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04864147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C1EE4A7-E0D2-4F3E-ACC2-85808AE229F9}"/>
              </a:ext>
            </a:extLst>
          </p:cNvPr>
          <p:cNvSpPr/>
          <p:nvPr/>
        </p:nvSpPr>
        <p:spPr>
          <a:xfrm>
            <a:off x="119336" y="-5680"/>
            <a:ext cx="12273512" cy="718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th-TH" sz="2800" b="1" i="0" u="none" strike="noStrike" kern="0" cap="none" spc="-4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องค์ประกอบ </a:t>
            </a:r>
            <a:r>
              <a:rPr kumimoji="0" lang="en-US" altLang="th-TH" sz="2800" b="1" i="0" u="none" strike="noStrike" kern="0" cap="none" spc="-4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Potential</a:t>
            </a:r>
            <a:r>
              <a:rPr kumimoji="0" lang="th-TH" altLang="th-TH" sz="2800" b="1" i="0" u="none" strike="noStrike" kern="0" cap="none" spc="-4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  <a:r>
              <a:rPr kumimoji="0" lang="en-US" altLang="th-TH" sz="2800" b="1" i="0" u="none" strike="noStrike" kern="0" cap="none" spc="-4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Base</a:t>
            </a:r>
            <a:r>
              <a:rPr kumimoji="0" lang="th-TH" altLang="th-TH" sz="2800" b="1" i="0" u="none" strike="noStrike" kern="0" cap="none" spc="-4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  <a:r>
              <a:rPr kumimoji="0" lang="en-US" altLang="th-TH" sz="2800" b="1" i="0" u="none" strike="noStrike" kern="0" cap="none" spc="-4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:</a:t>
            </a:r>
            <a:br>
              <a:rPr kumimoji="0" lang="th-TH" altLang="th-TH" sz="2800" b="1" i="0" u="none" strike="noStrike" kern="0" cap="none" spc="-4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</a:br>
            <a:r>
              <a:rPr kumimoji="0" lang="th-TH" altLang="th-TH" sz="2800" b="1" i="0" u="none" strike="noStrike" kern="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ตัวชี้วัดการพัฒนาองค์การสู่ดิจิทัล</a:t>
            </a:r>
            <a:r>
              <a:rPr kumimoji="0" lang="en-US" altLang="th-TH" sz="2800" b="1" i="0" u="none" strike="noStrike" kern="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  <a:r>
              <a:rPr kumimoji="0" lang="th-TH" altLang="th-TH" sz="2800" b="1" i="0" u="none" strike="noStrike" kern="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“ตัวชี้วัดการสร้างนวัตกรรมในการปรับปรุงกระบวนงาน (</a:t>
            </a:r>
            <a:r>
              <a:rPr kumimoji="0" lang="en-US" altLang="th-TH" sz="2800" b="1" i="0" u="none" strike="noStrike" kern="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e-Service)</a:t>
            </a:r>
            <a:r>
              <a:rPr kumimoji="0" lang="th-TH" altLang="th-TH" sz="2800" b="1" i="0" u="none" strike="noStrike" kern="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”</a:t>
            </a:r>
            <a:endParaRPr kumimoji="0" lang="th-TH" altLang="th-TH" sz="2800" b="1" i="0" u="none" strike="noStrike" kern="0" cap="none" spc="-40" normalizeH="0" baseline="0" noProof="0" dirty="0">
              <a:ln>
                <a:noFill/>
              </a:ln>
              <a:solidFill>
                <a:srgbClr val="000096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40DE79-8982-4497-86B2-09E630095316}"/>
              </a:ext>
            </a:extLst>
          </p:cNvPr>
          <p:cNvSpPr txBox="1"/>
          <p:nvPr/>
        </p:nvSpPr>
        <p:spPr>
          <a:xfrm>
            <a:off x="174575" y="837371"/>
            <a:ext cx="7128792" cy="190784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noAutofit/>
          </a:bodyPr>
          <a:lstStyle>
            <a:defPPr>
              <a:defRPr lang="th-TH"/>
            </a:defPPr>
            <a:lvl1pPr algn="thaiDist">
              <a:defRPr sz="12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แนวทางการคัดเลือกงานบริการ</a:t>
            </a:r>
            <a:endParaRPr kumimoji="0" lang="en-US" sz="16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  <a:p>
            <a:pPr marL="233363" marR="0" lvl="0" indent="-122238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เป็นงานบริการที่สนับสนุนงานบริการ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Agenda </a:t>
            </a: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ตามมติ ครม.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3</a:t>
            </a: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ส.ค.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64</a:t>
            </a:r>
          </a:p>
          <a:p>
            <a:pPr marL="233363" marR="0" lvl="0" indent="-122238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เป็นงานบริการที่เป็น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e-Service 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แล้ว แต่ยังพัฒนาได้ไม่เต็มรูปแบบ (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fully digital) </a:t>
            </a:r>
            <a:endParaRPr kumimoji="0" lang="th-TH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  <a:p>
            <a:pPr marL="233363" marR="0" lvl="0" indent="-122238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เป็นงานบริการที่สามารถให้บริการผ่าน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Biz/Citizen Portal 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ได้ หรือให้บริการผ่าน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Portal 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อยู่แล้ว แต่ยังไม่เต็มรูปแบบ (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fully digital)</a:t>
            </a:r>
          </a:p>
          <a:p>
            <a:pPr marL="233363" marR="0" lvl="0" indent="-122238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เป็นงานบริการที่ยังไม่มีระบบออนไลน์  และเป็นงานบริการหลักของหน่วยงาน และเป็นงานบริการที่มีจำนวนผู้ใช้บริการมากเป็นลำดับต้น ๆ ของงานบริการทั้งหมดของหน่วยงาน</a:t>
            </a:r>
          </a:p>
          <a:p>
            <a:pPr marL="233363" marR="0" lvl="0" indent="-122238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เป็นงานบริการที่จบในหน่วยงานตนเอง (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Stand alone)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ไม่มีข้อจำกัดทางกฎหมาย (กรณีที่ต้องปรับปรุงแก้ไขกฎหมาย ต้องสามารถดำเนินการแล้วเสร็จภายในปีงบประมาณ เพื่อให้บริการได้)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F41FEE9-4837-4A11-9567-FFC70522F750}"/>
              </a:ext>
            </a:extLst>
          </p:cNvPr>
          <p:cNvSpPr txBox="1"/>
          <p:nvPr/>
        </p:nvSpPr>
        <p:spPr>
          <a:xfrm>
            <a:off x="7375375" y="841612"/>
            <a:ext cx="4608512" cy="193726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เป้าหมายการยกระดับงานบริการ 3 ระดับ ได้แก่</a:t>
            </a:r>
          </a:p>
          <a:p>
            <a:pPr marL="231775" marR="0" lvl="0" indent="-231775" algn="l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7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ระดับ 1 (</a:t>
            </a:r>
            <a:r>
              <a:rPr kumimoji="0" lang="en-US" sz="17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Level 1 : L1) </a:t>
            </a:r>
            <a:br>
              <a:rPr kumimoji="0" lang="th-TH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</a:br>
            <a:r>
              <a:rPr kumimoji="0" lang="th-TH" sz="17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งานบริการที่ยื่นคำขอและเอกสารที่เกี่ยวข้องผ่านระบบอิเล็กทรอนิกส์ได้</a:t>
            </a:r>
          </a:p>
          <a:p>
            <a:pPr marL="231775" marR="0" lvl="0" indent="-231775" algn="l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7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ระดับ 2 (</a:t>
            </a:r>
            <a:r>
              <a:rPr kumimoji="0" lang="en-US" sz="17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Level 2 : L2)  </a:t>
            </a:r>
            <a:br>
              <a:rPr kumimoji="0" lang="th-TH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</a:br>
            <a:r>
              <a:rPr kumimoji="0" lang="th-TH" sz="17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งานบริการที่ยื่นคำขอและชำระค่าธรรมเนียมผ่านทางระบบอิเล็กทรอนิกส์ </a:t>
            </a:r>
            <a:b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</a:br>
            <a:r>
              <a:rPr kumimoji="0" lang="th-TH" sz="17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หรือช่องทางอื่น ๆ และมีการออกใบเสร็จรับเงินทางระบบอิเล็กทรอนิกส์ได้</a:t>
            </a:r>
          </a:p>
          <a:p>
            <a:pPr marL="231775" marR="0" lvl="0" indent="-231775" algn="l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7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ระดับ 3 (</a:t>
            </a:r>
            <a:r>
              <a:rPr kumimoji="0" lang="en-US" sz="17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Level 3 : L3) </a:t>
            </a:r>
            <a:br>
              <a:rPr kumimoji="0" lang="th-TH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</a:br>
            <a:r>
              <a:rPr kumimoji="0" lang="th-TH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งานบริการที่ยื่นคำขอ ชำระค่าธรรมเนียม และออกใบอนุมัติ/ใบอนุญาต/เอกสารทางราชการได้ทางอิเล็กทรอนิกส์หรือการอนุมัติผ่านช่องทางอิเล็กทรอนิกส์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FCA6D0EF-B645-4485-B8BB-EEA8BE5A9D83}"/>
              </a:ext>
            </a:extLst>
          </p:cNvPr>
          <p:cNvGraphicFramePr>
            <a:graphicFrameLocks noGrp="1"/>
          </p:cNvGraphicFramePr>
          <p:nvPr/>
        </p:nvGraphicFramePr>
        <p:xfrm>
          <a:off x="99955" y="2831681"/>
          <a:ext cx="11992089" cy="24036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5565">
                  <a:extLst>
                    <a:ext uri="{9D8B030D-6E8A-4147-A177-3AD203B41FA5}">
                      <a16:colId xmlns:a16="http://schemas.microsoft.com/office/drawing/2014/main" val="3457092975"/>
                    </a:ext>
                  </a:extLst>
                </a:gridCol>
                <a:gridCol w="3587888">
                  <a:extLst>
                    <a:ext uri="{9D8B030D-6E8A-4147-A177-3AD203B41FA5}">
                      <a16:colId xmlns:a16="http://schemas.microsoft.com/office/drawing/2014/main" val="1661457189"/>
                    </a:ext>
                  </a:extLst>
                </a:gridCol>
                <a:gridCol w="3364318">
                  <a:extLst>
                    <a:ext uri="{9D8B030D-6E8A-4147-A177-3AD203B41FA5}">
                      <a16:colId xmlns:a16="http://schemas.microsoft.com/office/drawing/2014/main" val="2395773697"/>
                    </a:ext>
                  </a:extLst>
                </a:gridCol>
                <a:gridCol w="3364318">
                  <a:extLst>
                    <a:ext uri="{9D8B030D-6E8A-4147-A177-3AD203B41FA5}">
                      <a16:colId xmlns:a16="http://schemas.microsoft.com/office/drawing/2014/main" val="2019525282"/>
                    </a:ext>
                  </a:extLst>
                </a:gridCol>
              </a:tblGrid>
              <a:tr h="246854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th-TH" sz="1600" b="1" dirty="0">
                          <a:solidFill>
                            <a:sysClr val="windowText" lastClr="000000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หลักเกณฑ์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th-TH" sz="1600" b="1" dirty="0">
                          <a:solidFill>
                            <a:sysClr val="windowText" lastClr="000000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เป้าหมายขั้นต้น</a:t>
                      </a:r>
                      <a:r>
                        <a:rPr lang="en-US" sz="1600" b="1" dirty="0">
                          <a:solidFill>
                            <a:sysClr val="windowText" lastClr="000000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 </a:t>
                      </a:r>
                      <a:r>
                        <a:rPr lang="th-TH" sz="1600" b="1" dirty="0">
                          <a:solidFill>
                            <a:sysClr val="windowText" lastClr="000000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lang="en-US" sz="1600" b="1" dirty="0">
                          <a:solidFill>
                            <a:sysClr val="windowText" lastClr="000000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50</a:t>
                      </a:r>
                      <a:r>
                        <a:rPr lang="th-TH" sz="1600" b="1" dirty="0">
                          <a:solidFill>
                            <a:sysClr val="windowText" lastClr="000000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th-TH" sz="1600" b="1" dirty="0">
                          <a:solidFill>
                            <a:sysClr val="windowText" lastClr="000000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เป้าหมายมาตรฐาน</a:t>
                      </a:r>
                      <a:r>
                        <a:rPr lang="en-US" sz="1600" b="1" dirty="0">
                          <a:solidFill>
                            <a:sysClr val="windowText" lastClr="000000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 </a:t>
                      </a:r>
                      <a:r>
                        <a:rPr lang="th-TH" sz="1600" b="1" dirty="0">
                          <a:solidFill>
                            <a:sysClr val="windowText" lastClr="000000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lang="en-US" sz="1600" b="1" dirty="0">
                          <a:solidFill>
                            <a:sysClr val="windowText" lastClr="000000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75</a:t>
                      </a:r>
                      <a:r>
                        <a:rPr lang="th-TH" sz="1600" b="1" dirty="0">
                          <a:solidFill>
                            <a:sysClr val="windowText" lastClr="000000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th-TH" sz="1600" b="1" dirty="0">
                          <a:solidFill>
                            <a:sysClr val="windowText" lastClr="000000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เป้าหมายขั้นสูง</a:t>
                      </a:r>
                      <a:r>
                        <a:rPr lang="en-US" sz="1600" b="1" dirty="0">
                          <a:solidFill>
                            <a:sysClr val="windowText" lastClr="000000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 </a:t>
                      </a:r>
                      <a:r>
                        <a:rPr lang="th-TH" sz="1600" b="1" dirty="0">
                          <a:solidFill>
                            <a:sysClr val="windowText" lastClr="000000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(100)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3969053"/>
                  </a:ext>
                </a:extLst>
              </a:tr>
              <a:tr h="638916"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ระดับ 1 (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Level 1)</a:t>
                      </a:r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</a:t>
                      </a:r>
                    </a:p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การยื่นคำขอ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dirty="0"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ยื่นเรื่อง/ยื่นคำทางอออนไลน์ </a:t>
                      </a:r>
                      <a:r>
                        <a:rPr lang="th-TH" sz="1600" b="1" u="sng" dirty="0"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lang="en-US" sz="1600" b="1" u="none" dirty="0"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e-form) </a:t>
                      </a:r>
                      <a:r>
                        <a:rPr lang="th-TH" sz="1600" b="1" u="none" dirty="0"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แ</a:t>
                      </a:r>
                      <a:r>
                        <a:rPr lang="th-TH" sz="1600" b="1" dirty="0"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ต่ยังไม่สามารถแนบเอกสารมาพร้อมกันผ่านระบบได้ โดยให้ประชาชนจัดส่งแยกมาในรูปแบบ </a:t>
                      </a:r>
                      <a:r>
                        <a:rPr lang="en-US" sz="1600" b="1" dirty="0"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scan file </a:t>
                      </a:r>
                    </a:p>
                  </a:txBody>
                  <a:tcPr marL="45720" marR="45720" marB="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spc="-10" baseline="0" dirty="0"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มีระบบยื่นเรื่อง/ยื่นคำขอทางออนไลน์ (</a:t>
                      </a:r>
                      <a:r>
                        <a:rPr lang="en-US" sz="1600" b="1" spc="-10" baseline="0" dirty="0"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e-form)</a:t>
                      </a:r>
                      <a:r>
                        <a:rPr lang="en-US" sz="1600" b="1" dirty="0"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</a:t>
                      </a:r>
                      <a:br>
                        <a:rPr lang="en-US" sz="1600" b="1" dirty="0"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</a:br>
                      <a:r>
                        <a:rPr lang="th-TH" sz="1600" b="1" dirty="0"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ที่</a:t>
                      </a:r>
                      <a:r>
                        <a:rPr lang="th-TH" sz="1600" b="1" u="none" dirty="0"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ประชาชนมีความปลอดภัย รักษาข้อมูลส่วนบุคคล</a:t>
                      </a:r>
                      <a:r>
                        <a:rPr lang="th-TH" sz="1600" b="1" dirty="0"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</a:t>
                      </a:r>
                      <a:br>
                        <a:rPr lang="en-US" sz="1600" b="1" dirty="0"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</a:br>
                      <a:r>
                        <a:rPr lang="th-TH" sz="1600" b="1" dirty="0"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และแนบเอกสารประกอบการพิจารณาได้</a:t>
                      </a:r>
                      <a:endParaRPr lang="en-US" sz="1600" b="1" dirty="0"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45720" marR="45720" marB="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  <a:spcAft>
                          <a:spcPts val="800"/>
                        </a:spcAft>
                      </a:pPr>
                      <a:r>
                        <a:rPr lang="th-TH" sz="1600" b="1" dirty="0"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สามารถเริ่มให้บริการได้ และมีจำนวนผู้ใช้งานผ่านระบบไม่น้อยกว่า</a:t>
                      </a:r>
                      <a:r>
                        <a:rPr lang="th-TH" sz="1600" b="1" dirty="0">
                          <a:solidFill>
                            <a:srgbClr val="0000FF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ร้อยละ </a:t>
                      </a:r>
                      <a:r>
                        <a:rPr lang="en-US" sz="1600" b="1" dirty="0">
                          <a:solidFill>
                            <a:srgbClr val="0000FF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xx </a:t>
                      </a:r>
                      <a:r>
                        <a:rPr lang="th-TH" sz="1600" b="1" dirty="0">
                          <a:solidFill>
                            <a:srgbClr val="0000FF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ของจำนวนผู้รับบริการทั้งหมด</a:t>
                      </a:r>
                      <a:endParaRPr lang="en-US" sz="1600" b="1" dirty="0">
                        <a:solidFill>
                          <a:srgbClr val="FF0000"/>
                        </a:solidFill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45720" marR="45720" marB="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1062997"/>
                  </a:ext>
                </a:extLst>
              </a:tr>
              <a:tr h="638916"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ระดับ 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2</a:t>
                      </a:r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(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Level 2)</a:t>
                      </a:r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</a:t>
                      </a:r>
                    </a:p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การชำระค่าธรรมเนียม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dirty="0"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ยื่นชำระผ่านช่องทางอื่น ๆ ได้โดยประชาชนไม่ต้องเดินทางไปติดต่อ ณ สำนักงาน เช่น </a:t>
                      </a:r>
                      <a:r>
                        <a:rPr lang="en-US" sz="1600" b="1" dirty="0"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counter </a:t>
                      </a:r>
                      <a:r>
                        <a:rPr lang="th-TH" sz="1600" b="1" dirty="0"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ธนาคาร, </a:t>
                      </a:r>
                      <a:r>
                        <a:rPr lang="en-US" sz="1600" b="1" spc="-20" dirty="0"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Counter service, 7-ELEVEN </a:t>
                      </a:r>
                      <a:r>
                        <a:rPr lang="th-TH" sz="1600" b="1" spc="-20" dirty="0"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เป็นต้น</a:t>
                      </a:r>
                      <a:r>
                        <a:rPr lang="th-TH" sz="1600" b="1" dirty="0"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</a:t>
                      </a:r>
                      <a:endParaRPr lang="en-US" sz="1600" b="1" dirty="0"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45720" marR="45720" marB="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dirty="0"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ยื่นชำระผ่านระบบออนไลน์ของหน่วยงาน</a:t>
                      </a:r>
                      <a:r>
                        <a:rPr lang="en-US" sz="1600" b="1" dirty="0"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600" b="1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หรือของหน่วยงานอื่น</a:t>
                      </a:r>
                      <a:r>
                        <a:rPr lang="en-US" sz="1600" b="1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*</a:t>
                      </a:r>
                      <a:r>
                        <a:rPr lang="th-TH" sz="1600" b="1" dirty="0"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และ/หรือออก</a:t>
                      </a:r>
                      <a:r>
                        <a:rPr lang="th-TH" sz="16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ใบเสร็จรับเงินอิเล็กทรอนิกส์ได้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45720" marR="45720" marB="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dirty="0"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สามารถเริ่มให้บริการได้ และมีจำนวนผู้ใช้งานผ่านระบบไม่น้อยกว่า</a:t>
                      </a:r>
                      <a:r>
                        <a:rPr lang="th-TH" sz="1600" b="1" dirty="0">
                          <a:solidFill>
                            <a:srgbClr val="0000FF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ร้อยละ </a:t>
                      </a:r>
                      <a:r>
                        <a:rPr lang="en-US" sz="1600" b="1" dirty="0">
                          <a:solidFill>
                            <a:srgbClr val="0000FF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xx </a:t>
                      </a:r>
                      <a:r>
                        <a:rPr lang="th-TH" sz="1600" b="1" dirty="0">
                          <a:solidFill>
                            <a:srgbClr val="0000FF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ของจำนวนผู้รับบริการทั้งหมด</a:t>
                      </a:r>
                      <a:endParaRPr lang="en-US" sz="1600" b="1" dirty="0"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45720" marR="45720" marB="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25542"/>
                  </a:ext>
                </a:extLst>
              </a:tr>
              <a:tr h="638916"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ระดับ 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3 (Level 3)</a:t>
                      </a:r>
                    </a:p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การออกเอกสารอิเล็กทรอนิกส์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  <a:spcAft>
                          <a:spcPts val="800"/>
                        </a:spcAft>
                      </a:pPr>
                      <a:r>
                        <a:rPr lang="th-TH" sz="1600" b="1" dirty="0"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ออกเอกสารเป็นเอกสารอิเล็กทรอนิกส์ (</a:t>
                      </a:r>
                      <a:r>
                        <a:rPr lang="en-US" sz="1600" b="1" dirty="0"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e-License/</a:t>
                      </a:r>
                      <a:br>
                        <a:rPr lang="en-US" sz="1600" b="1" dirty="0"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</a:br>
                      <a:r>
                        <a:rPr lang="en-US" sz="1600" b="1" dirty="0"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e-Certificate/e-Document) </a:t>
                      </a:r>
                      <a:r>
                        <a:rPr lang="th-TH" sz="1600" b="1" dirty="0"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ผ่านทาง</a:t>
                      </a:r>
                      <a:r>
                        <a:rPr lang="en-US" sz="1600" b="1" dirty="0"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Mobile </a:t>
                      </a:r>
                      <a:r>
                        <a:rPr lang="th-TH" sz="1600" b="1" dirty="0"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หรือ  เว็บไซต์</a:t>
                      </a:r>
                      <a:endParaRPr lang="en-US" sz="1600" b="1" dirty="0"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45720" marR="45720" marB="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  <a:spcAft>
                          <a:spcPts val="800"/>
                        </a:spcAft>
                      </a:pPr>
                      <a:r>
                        <a:rPr lang="th-TH" sz="1600" b="1" dirty="0"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ออกเอกสารเป็นเอกสารอิเล็กทรอนิกส์</a:t>
                      </a:r>
                      <a:r>
                        <a:rPr lang="en-US" sz="1600" b="1" dirty="0"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600" b="1" dirty="0"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lang="en-US" sz="1600" b="1" dirty="0"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e-License/</a:t>
                      </a:r>
                      <a:br>
                        <a:rPr lang="en-US" sz="1600" b="1" dirty="0"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</a:br>
                      <a:r>
                        <a:rPr lang="en-US" sz="1600" b="1" dirty="0"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e-Certificate/e-Document) </a:t>
                      </a:r>
                      <a:r>
                        <a:rPr lang="th-TH" sz="1600" b="1" dirty="0"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ตามมาตรฐาน </a:t>
                      </a:r>
                      <a:r>
                        <a:rPr lang="en-US" sz="1600" b="1" dirty="0"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ETDA</a:t>
                      </a:r>
                      <a:r>
                        <a:rPr lang="th-TH" sz="1600" b="1" dirty="0"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</a:t>
                      </a:r>
                      <a:br>
                        <a:rPr lang="en-US" sz="1600" b="1" dirty="0"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</a:br>
                      <a:r>
                        <a:rPr lang="th-TH" sz="1600" b="1" dirty="0"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ผ่านทาง</a:t>
                      </a:r>
                      <a:r>
                        <a:rPr lang="en-US" sz="1600" b="1" dirty="0"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Mobile </a:t>
                      </a:r>
                      <a:r>
                        <a:rPr lang="th-TH" sz="1600" b="1" dirty="0"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หรือ เว็บไซต์ และผู้รับบริการสามารถ </a:t>
                      </a:r>
                      <a:r>
                        <a:rPr lang="en-US" sz="1600" b="1" dirty="0"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print out </a:t>
                      </a:r>
                      <a:r>
                        <a:rPr lang="th-TH" sz="1600" b="1" dirty="0"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เอกสารได้ </a:t>
                      </a:r>
                      <a:endParaRPr lang="en-US" sz="1600" b="1" dirty="0"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45720" marR="45720" marB="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dirty="0"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สามารถเริ่มให้บริการได้ และมีจำนวนผู้ใช้งานผ่านระบบไม่น้อยกว่า</a:t>
                      </a:r>
                      <a:r>
                        <a:rPr lang="th-TH" sz="1600" b="1" dirty="0">
                          <a:solidFill>
                            <a:srgbClr val="0000FF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ร้อยละ </a:t>
                      </a:r>
                      <a:r>
                        <a:rPr lang="en-US" sz="1600" b="1" dirty="0">
                          <a:solidFill>
                            <a:srgbClr val="0000FF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xx </a:t>
                      </a:r>
                      <a:r>
                        <a:rPr lang="th-TH" sz="1600" b="1" dirty="0">
                          <a:solidFill>
                            <a:srgbClr val="0000FF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ของจำนวนผู้รับบริการทั้งหมด</a:t>
                      </a:r>
                      <a:endParaRPr lang="en-US" sz="1600" b="1" dirty="0"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45720" marR="45720" marB="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1510502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35041C79-16BA-48E5-A2BD-10212A6A9096}"/>
              </a:ext>
            </a:extLst>
          </p:cNvPr>
          <p:cNvSpPr txBox="1"/>
          <p:nvPr/>
        </p:nvSpPr>
        <p:spPr>
          <a:xfrm>
            <a:off x="99954" y="5558881"/>
            <a:ext cx="1199208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คำอธิบายขั้นสูง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:</a:t>
            </a: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1) </a:t>
            </a: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ร้อยละของจำนวนผู้รับบริการทั้งหมด พิจารณาใน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3</a:t>
            </a: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กรณี คือ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(1) </a:t>
            </a: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กรณีผู้รับบริการ</a:t>
            </a:r>
            <a:r>
              <a:rPr kumimoji="0" lang="th-TH" sz="1600" b="1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ในปีนั้น</a:t>
            </a: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น้อยกว่า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100 </a:t>
            </a: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ราย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เป้าหมายขั้นสูง ไม่น้อยกว่าร้อยละ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50   (2) </a:t>
            </a: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กรณีผู้รับบริการ</a:t>
            </a:r>
            <a:r>
              <a:rPr kumimoji="0" lang="th-TH" sz="1600" b="1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ในปีนั้น</a:t>
            </a:r>
            <a:r>
              <a:rPr kumimoji="0" lang="en-US" sz="1600" b="1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100 - 500 </a:t>
            </a: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ราย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เป้าหมายขั้นสูง ไม่น้อยกว่าร้อยละ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20 </a:t>
            </a: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และ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(3) </a:t>
            </a: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กรณีผู้รับบริการ</a:t>
            </a:r>
            <a:r>
              <a:rPr kumimoji="0" lang="th-TH" sz="1600" b="1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ในปีนั้น</a:t>
            </a: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มากกว่า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5</a:t>
            </a: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00 ราย เป้าหมายขั้นสูง ไม่น้อยกว่าร้อยละ 5 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                     2) </a:t>
            </a: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การนับจำนวนผู้รับบริการ</a:t>
            </a: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ให้นับตั้งแต่ระบบ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e-Service </a:t>
            </a: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ที่พัฒนาเปิดใช้บริการ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                    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3) </a:t>
            </a: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จำนวนผู้รับบริการทั้งหมด หมายถึง จำนวนผู้รับบริการผ่านระบบออนไลน์ของหน่วยงาน หรือของหน่วยงานอื่น  และผู้รับบริการที่ขอรับบริการ ณ สำนักงาน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(Walk in) </a:t>
            </a: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หรือช่องทางอื่น ๆ </a:t>
            </a:r>
            <a:r>
              <a:rPr kumimoji="0" lang="th-TH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เช่น  </a:t>
            </a:r>
            <a:br>
              <a:rPr kumimoji="0" lang="th-TH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</a:br>
            <a:r>
              <a:rPr kumimoji="0" lang="th-TH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                         ไปรษณีย์ </a:t>
            </a: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แฟกซ์ 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2F96A44-E1D4-4F39-A041-EF568219EF80}"/>
              </a:ext>
            </a:extLst>
          </p:cNvPr>
          <p:cNvSpPr txBox="1"/>
          <p:nvPr/>
        </p:nvSpPr>
        <p:spPr>
          <a:xfrm>
            <a:off x="119336" y="5256200"/>
            <a:ext cx="119920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หมายเหตุ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: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 *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 </a:t>
            </a: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เช่น ระบบชำระเงินกลางของบริการภาครัฐ (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e-P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ayment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Portal of Government) 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9F84CBA-BFBD-4B02-A198-CAB0123E7082}"/>
              </a:ext>
            </a:extLst>
          </p:cNvPr>
          <p:cNvSpPr txBox="1"/>
          <p:nvPr/>
        </p:nvSpPr>
        <p:spPr>
          <a:xfrm>
            <a:off x="7799451" y="-17953"/>
            <a:ext cx="4392549" cy="25391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th-TH" sz="1050" b="1" dirty="0">
                <a:solidFill>
                  <a:schemeClr val="tx1"/>
                </a:solidFill>
              </a:rPr>
              <a:t>เอกสารฉบับปรับปรุงจากการประชุมชี้แจงฯ เมื่อวันที่</a:t>
            </a:r>
            <a:r>
              <a:rPr lang="en-US" sz="1050" b="1" dirty="0">
                <a:solidFill>
                  <a:schemeClr val="tx1"/>
                </a:solidFill>
              </a:rPr>
              <a:t> 10</a:t>
            </a:r>
            <a:r>
              <a:rPr lang="th-TH" sz="1050" b="1" dirty="0">
                <a:solidFill>
                  <a:schemeClr val="tx1"/>
                </a:solidFill>
              </a:rPr>
              <a:t> กันยายน </a:t>
            </a:r>
            <a:r>
              <a:rPr lang="en-US" sz="1050" b="1" dirty="0">
                <a:solidFill>
                  <a:schemeClr val="tx1"/>
                </a:solidFill>
              </a:rPr>
              <a:t>2564</a:t>
            </a:r>
          </a:p>
        </p:txBody>
      </p:sp>
    </p:spTree>
    <p:extLst>
      <p:ext uri="{BB962C8B-B14F-4D97-AF65-F5344CB8AC3E}">
        <p14:creationId xmlns:p14="http://schemas.microsoft.com/office/powerpoint/2010/main" val="53446475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994FDEF-1CD4-4DB6-8CF7-939DA3C6E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103AA-8845-4AAA-8DCD-945F174AEA28}" type="slidenum">
              <a:rPr lang="th-TH" smtClean="0"/>
              <a:pPr/>
              <a:t>39</a:t>
            </a:fld>
            <a:endParaRPr lang="th-TH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541CC3A-3C44-4A51-99B0-8BEBFFFB19D9}"/>
              </a:ext>
            </a:extLst>
          </p:cNvPr>
          <p:cNvSpPr/>
          <p:nvPr/>
        </p:nvSpPr>
        <p:spPr>
          <a:xfrm>
            <a:off x="138091" y="-325"/>
            <a:ext cx="122735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altLang="th-TH" sz="3600" b="1" kern="0" spc="-40" dirty="0">
                <a:solidFill>
                  <a:srgbClr val="000096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กลไกการสนับสนุนการพัฒนา </a:t>
            </a:r>
            <a:r>
              <a:rPr lang="en-US" altLang="th-TH" sz="3600" b="1" kern="0" spc="-40" dirty="0">
                <a:solidFill>
                  <a:srgbClr val="000096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e-Service </a:t>
            </a:r>
            <a:r>
              <a:rPr lang="th-TH" altLang="th-TH" sz="3600" b="1" kern="0" spc="-40" dirty="0">
                <a:solidFill>
                  <a:srgbClr val="000096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ของส่วนราชการ</a:t>
            </a:r>
            <a:endParaRPr kumimoji="0" lang="th-TH" altLang="th-TH" sz="3600" b="1" i="0" u="none" strike="noStrike" kern="0" cap="none" spc="-40" normalizeH="0" baseline="0" noProof="0" dirty="0">
              <a:ln>
                <a:noFill/>
              </a:ln>
              <a:solidFill>
                <a:srgbClr val="000096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6FA08D-A2F1-471B-9E1C-CAAD5790EF71}"/>
              </a:ext>
            </a:extLst>
          </p:cNvPr>
          <p:cNvSpPr txBox="1"/>
          <p:nvPr/>
        </p:nvSpPr>
        <p:spPr>
          <a:xfrm>
            <a:off x="1919536" y="1029446"/>
            <a:ext cx="10009112" cy="1690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ts val="28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th-TH" i="0" u="none" strike="noStrike" kern="1200" cap="none" spc="-4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  <a:r>
              <a:rPr kumimoji="0" lang="th-TH" b="1" i="0" u="none" strike="noStrike" kern="1200" cap="none" spc="-4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สนับสนุนองค์ความรู้ในการพัฒนา </a:t>
            </a:r>
            <a:r>
              <a:rPr kumimoji="0" lang="en-US" b="1" i="0" u="none" strike="noStrike" kern="1200" cap="none" spc="-4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e-Service</a:t>
            </a:r>
            <a:r>
              <a:rPr kumimoji="0" lang="th-TH" b="1" i="0" u="none" strike="noStrike" kern="1200" cap="none" spc="-4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  <a:r>
              <a:rPr kumimoji="0" lang="en-US" b="1" i="0" u="none" strike="noStrike" kern="1200" cap="none" spc="-4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: </a:t>
            </a:r>
            <a:r>
              <a:rPr kumimoji="0" lang="en-US" b="1" i="0" u="none" strike="noStrike" kern="1200" cap="none" spc="-4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Clip </a:t>
            </a:r>
            <a:r>
              <a:rPr kumimoji="0" lang="th-TH" b="1" i="0" u="none" strike="noStrike" kern="1200" cap="none" spc="-4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องค์ความรู้ยกระดับ</a:t>
            </a:r>
            <a:r>
              <a:rPr kumimoji="0" lang="en-US" b="1" i="0" u="none" strike="noStrike" kern="1200" cap="none" spc="-4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L1-L3</a:t>
            </a:r>
            <a:r>
              <a:rPr kumimoji="0" lang="th-TH" b="1" i="0" u="none" strike="noStrike" kern="1200" cap="none" spc="-4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  <a:r>
              <a:rPr kumimoji="0" lang="en-US" b="1" i="0" u="none" strike="noStrike" kern="1200" cap="none" spc="-4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(YouTube OPDC)</a:t>
            </a:r>
            <a:r>
              <a:rPr kumimoji="0" lang="th-TH" b="1" i="0" u="none" strike="noStrike" kern="1200" cap="none" spc="-4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/</a:t>
            </a:r>
            <a:r>
              <a:rPr kumimoji="0" lang="en-US" b="1" i="0" u="none" strike="noStrike" kern="1200" cap="none" spc="-4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FAQ  / Reprocess … etc.</a:t>
            </a:r>
          </a:p>
          <a:p>
            <a:pPr marL="285750" marR="0" lvl="0" indent="-285750" algn="l" defTabSz="914400" rtl="0" eaLnBrk="1" fontAlgn="base" latinLnBrk="0" hangingPunct="1">
              <a:lnSpc>
                <a:spcPts val="28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th-TH" i="0" u="none" strike="noStrike" kern="1200" cap="none" spc="-4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  <a:r>
              <a:rPr kumimoji="0" lang="th-TH" b="1" i="0" u="none" strike="noStrike" kern="1200" cap="none" spc="-4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จัดให้มีคลินิกให้คำปรึกษาส่วนราชการทาง </a:t>
            </a:r>
            <a:r>
              <a:rPr kumimoji="0" lang="en-US" b="1" i="0" u="none" strike="noStrike" kern="1200" cap="none" spc="-4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online</a:t>
            </a:r>
            <a:r>
              <a:rPr kumimoji="0" lang="en-US" i="0" u="none" strike="noStrike" kern="1200" cap="none" spc="-4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  <a:r>
              <a:rPr kumimoji="0" lang="en-US" b="1" i="0" u="none" strike="noStrike" kern="1200" cap="none" spc="-4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:</a:t>
            </a:r>
            <a:r>
              <a:rPr kumimoji="0" lang="th-TH" b="1" i="0" u="none" strike="noStrike" kern="1200" cap="none" spc="-4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  <a:r>
              <a:rPr kumimoji="0" lang="th-TH" b="1" i="0" u="none" strike="noStrike" kern="1200" cap="none" spc="-6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โดยร่วมมือกับเครือข่าย </a:t>
            </a:r>
            <a:r>
              <a:rPr kumimoji="0" lang="th-TH" b="1" i="0" u="none" strike="noStrike" kern="1200" cap="none" spc="-4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สพร. </a:t>
            </a:r>
            <a:r>
              <a:rPr kumimoji="0" lang="th-TH" b="1" i="0" u="none" strike="noStrike" kern="1200" cap="none" spc="-4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สพธ</a:t>
            </a:r>
            <a:r>
              <a:rPr kumimoji="0" lang="th-TH" b="1" i="0" u="none" strike="noStrike" kern="1200" cap="none" spc="-4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อ.</a:t>
            </a:r>
            <a:r>
              <a:rPr kumimoji="0" lang="en-US" b="1" i="0" u="none" strike="noStrike" kern="1200" cap="none" spc="-4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  <a:r>
              <a:rPr kumimoji="0" lang="th-TH" b="1" i="0" u="none" strike="noStrike" kern="1200" cap="none" spc="-4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กรมบัญชีกลาง</a:t>
            </a:r>
            <a:endParaRPr kumimoji="0" lang="en-US" b="1" i="0" u="none" strike="noStrike" kern="1200" cap="none" spc="-4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D2031E3-2FEC-422E-9B49-502183F5828B}"/>
              </a:ext>
            </a:extLst>
          </p:cNvPr>
          <p:cNvGrpSpPr/>
          <p:nvPr/>
        </p:nvGrpSpPr>
        <p:grpSpPr>
          <a:xfrm>
            <a:off x="418265" y="3020193"/>
            <a:ext cx="1368832" cy="822960"/>
            <a:chOff x="2237514" y="4020147"/>
            <a:chExt cx="1676471" cy="1154805"/>
          </a:xfrm>
        </p:grpSpPr>
        <p:pic>
          <p:nvPicPr>
            <p:cNvPr id="10" name="Picture 9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7E8E31F3-63D3-4969-8FF9-9A03C52187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54" t="5699" r="6038" b="8707"/>
            <a:stretch/>
          </p:blipFill>
          <p:spPr>
            <a:xfrm>
              <a:off x="2316386" y="4020147"/>
              <a:ext cx="1597599" cy="1154805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7F25B71-9B38-422F-8C19-2A8B48030A6A}"/>
                </a:ext>
              </a:extLst>
            </p:cNvPr>
            <p:cNvSpPr txBox="1"/>
            <p:nvPr/>
          </p:nvSpPr>
          <p:spPr>
            <a:xfrm>
              <a:off x="2237514" y="4873243"/>
              <a:ext cx="731520" cy="1733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75000"/>
                    </a:prstClr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Tahoma" pitchFamily="34" charset="0"/>
                </a:rPr>
                <a:t>www.freepik.com</a:t>
              </a:r>
            </a:p>
          </p:txBody>
        </p:sp>
      </p:grpSp>
      <p:sp>
        <p:nvSpPr>
          <p:cNvPr id="12" name="Oval 11">
            <a:extLst>
              <a:ext uri="{FF2B5EF4-FFF2-40B4-BE49-F238E27FC236}">
                <a16:creationId xmlns:a16="http://schemas.microsoft.com/office/drawing/2014/main" id="{9DAF8CA6-D839-48C1-84BE-6C1FB5AB8178}"/>
              </a:ext>
            </a:extLst>
          </p:cNvPr>
          <p:cNvSpPr/>
          <p:nvPr/>
        </p:nvSpPr>
        <p:spPr>
          <a:xfrm>
            <a:off x="488982" y="3036143"/>
            <a:ext cx="182880" cy="18288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4C682DA-A06C-4C2F-8D62-D8C8711BD2FD}"/>
              </a:ext>
            </a:extLst>
          </p:cNvPr>
          <p:cNvSpPr txBox="1"/>
          <p:nvPr/>
        </p:nvSpPr>
        <p:spPr>
          <a:xfrm>
            <a:off x="1851495" y="3212014"/>
            <a:ext cx="9562951" cy="459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ts val="28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b="1" i="0" u="none" strike="noStrike" kern="1200" cap="none" spc="-4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  <a:r>
              <a:rPr kumimoji="0" lang="th-TH" b="1" i="0" u="none" strike="noStrike" kern="1200" cap="none" spc="-4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ทีมขับเคลื่อน </a:t>
            </a:r>
            <a:r>
              <a:rPr kumimoji="0" lang="en-US" b="1" i="0" u="none" strike="noStrike" kern="1200" cap="none" spc="-4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e-Service </a:t>
            </a:r>
            <a:r>
              <a:rPr kumimoji="0" lang="th-TH" b="1" i="0" u="none" strike="noStrike" kern="1200" cap="none" spc="-4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ช่วยเหลือ</a:t>
            </a:r>
            <a:r>
              <a:rPr kumimoji="0" lang="th-TH" b="1" i="0" u="none" strike="noStrike" kern="1200" cap="none" spc="-4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ให้คำปรึกษาการพัฒนา </a:t>
            </a:r>
            <a:r>
              <a:rPr kumimoji="0" lang="en-US" b="1" i="0" u="none" strike="noStrike" kern="1200" cap="none" spc="-4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e-Service</a:t>
            </a:r>
            <a:r>
              <a:rPr kumimoji="0" lang="th-TH" b="1" i="0" u="none" strike="noStrike" kern="1200" cap="none" spc="-4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ของส่วนราชการ</a:t>
            </a:r>
            <a:endParaRPr kumimoji="0" lang="en-US" b="1" i="0" u="none" strike="noStrike" kern="1200" cap="none" spc="-4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CC7F721-9388-4547-889B-C5BAA5877AD2}"/>
              </a:ext>
            </a:extLst>
          </p:cNvPr>
          <p:cNvGrpSpPr/>
          <p:nvPr/>
        </p:nvGrpSpPr>
        <p:grpSpPr>
          <a:xfrm>
            <a:off x="418071" y="1142592"/>
            <a:ext cx="1433424" cy="1005840"/>
            <a:chOff x="70145" y="4020147"/>
            <a:chExt cx="1410523" cy="1213038"/>
          </a:xfrm>
        </p:grpSpPr>
        <p:pic>
          <p:nvPicPr>
            <p:cNvPr id="15" name="Picture 14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7030D2B2-F0F9-41BE-9294-37380EAB0E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65" t="15761" r="10373" b="12497"/>
            <a:stretch/>
          </p:blipFill>
          <p:spPr>
            <a:xfrm>
              <a:off x="137100" y="4020147"/>
              <a:ext cx="1343568" cy="1213038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3410C8E-679D-41D0-BE13-03B17243DB91}"/>
                </a:ext>
              </a:extLst>
            </p:cNvPr>
            <p:cNvSpPr txBox="1"/>
            <p:nvPr/>
          </p:nvSpPr>
          <p:spPr>
            <a:xfrm>
              <a:off x="70145" y="4845280"/>
              <a:ext cx="731520" cy="1673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75000"/>
                    </a:prstClr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Tahoma" pitchFamily="34" charset="0"/>
                </a:rPr>
                <a:t>www.freepik.com</a:t>
              </a:r>
            </a:p>
          </p:txBody>
        </p:sp>
      </p:grpSp>
      <p:sp>
        <p:nvSpPr>
          <p:cNvPr id="17" name="Oval 16">
            <a:extLst>
              <a:ext uri="{FF2B5EF4-FFF2-40B4-BE49-F238E27FC236}">
                <a16:creationId xmlns:a16="http://schemas.microsoft.com/office/drawing/2014/main" id="{503540F3-4151-4297-83A2-549B3EBB57DE}"/>
              </a:ext>
            </a:extLst>
          </p:cNvPr>
          <p:cNvSpPr/>
          <p:nvPr/>
        </p:nvSpPr>
        <p:spPr>
          <a:xfrm>
            <a:off x="488909" y="1151926"/>
            <a:ext cx="182880" cy="18288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8146609-C856-4F9D-B9B0-1DD1BB4C1413}"/>
              </a:ext>
            </a:extLst>
          </p:cNvPr>
          <p:cNvGrpSpPr/>
          <p:nvPr/>
        </p:nvGrpSpPr>
        <p:grpSpPr>
          <a:xfrm>
            <a:off x="391514" y="4492211"/>
            <a:ext cx="1364819" cy="914400"/>
            <a:chOff x="5433427" y="3967046"/>
            <a:chExt cx="1870811" cy="1168510"/>
          </a:xfrm>
        </p:grpSpPr>
        <p:pic>
          <p:nvPicPr>
            <p:cNvPr id="19" name="Picture 18" descr="A group of people standing in front of a sign&#10;&#10;Description automatically generated with low confidence">
              <a:extLst>
                <a:ext uri="{FF2B5EF4-FFF2-40B4-BE49-F238E27FC236}">
                  <a16:creationId xmlns:a16="http://schemas.microsoft.com/office/drawing/2014/main" id="{41BEC051-23B9-40EE-9FA3-DC03CE1789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3427" y="3967046"/>
              <a:ext cx="1870811" cy="116851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8226DB9-064E-46F1-8445-470DA7411307}"/>
                </a:ext>
              </a:extLst>
            </p:cNvPr>
            <p:cNvSpPr txBox="1"/>
            <p:nvPr/>
          </p:nvSpPr>
          <p:spPr>
            <a:xfrm>
              <a:off x="6205992" y="4742810"/>
              <a:ext cx="731520" cy="1590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75000"/>
                    </a:prstClr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Tahoma" pitchFamily="34" charset="0"/>
                </a:rPr>
                <a:t>www.freepik.com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DD671C3E-6CDF-451A-8B95-B71BF7A066C7}"/>
              </a:ext>
            </a:extLst>
          </p:cNvPr>
          <p:cNvSpPr txBox="1"/>
          <p:nvPr/>
        </p:nvSpPr>
        <p:spPr>
          <a:xfrm>
            <a:off x="1864335" y="4564219"/>
            <a:ext cx="8455659" cy="8186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ts val="2800"/>
              </a:lnSpc>
              <a:spcBef>
                <a:spcPts val="300"/>
              </a:spcBef>
              <a:spcAft>
                <a:spcPct val="0"/>
              </a:spcAft>
              <a:buClrTx/>
              <a:buSzPct val="105000"/>
              <a:buFont typeface="Wingdings" panose="05000000000000000000" pitchFamily="2" charset="2"/>
              <a:buChar char="Ø"/>
              <a:tabLst/>
              <a:defRPr/>
            </a:pPr>
            <a:r>
              <a:rPr kumimoji="0" lang="th-TH" b="1" i="0" u="none" strike="noStrike" kern="1200" cap="none" spc="-4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จัดให้มีช่องทางติดต่อสื่อสาร </a:t>
            </a:r>
            <a:r>
              <a:rPr kumimoji="0" lang="en-US" b="1" i="0" u="none" strike="noStrike" kern="1200" cap="none" spc="-4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: </a:t>
            </a:r>
            <a:r>
              <a:rPr kumimoji="0" lang="th-TH" b="1" i="0" u="none" strike="noStrike" kern="1200" cap="none" spc="-4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ส่วนราชการกับ</a:t>
            </a:r>
            <a:br>
              <a:rPr kumimoji="0" lang="en-US" b="1" i="0" u="none" strike="noStrike" kern="1200" cap="none" spc="-4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</a:br>
            <a:r>
              <a:rPr kumimoji="0" lang="th-TH" b="1" i="0" u="none" strike="noStrike" kern="1200" cap="none" spc="-4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สำนักงาน ก.พ.ร.</a:t>
            </a:r>
            <a:r>
              <a:rPr lang="en-US" b="1" spc="-40" dirty="0">
                <a:solidFill>
                  <a:schemeClr val="tx1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  <a:r>
              <a:rPr kumimoji="0" lang="th-TH" b="1" i="0" u="none" strike="noStrike" kern="1200" cap="none" spc="-4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สมาชิกกลุ่มไลน์</a:t>
            </a:r>
            <a:r>
              <a:rPr lang="th-TH" b="1" spc="-40" dirty="0">
                <a:solidFill>
                  <a:schemeClr val="tx1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มี</a:t>
            </a:r>
            <a:r>
              <a:rPr kumimoji="0" lang="th-TH" b="1" i="0" u="none" strike="noStrike" kern="1200" cap="none" spc="-4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จำนวน </a:t>
            </a:r>
            <a:r>
              <a:rPr kumimoji="0" lang="en-US" b="1" i="0" u="none" strike="noStrike" kern="1200" cap="none" spc="-4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294</a:t>
            </a:r>
            <a:r>
              <a:rPr kumimoji="0" lang="th-TH" b="1" i="0" u="none" strike="noStrike" kern="1200" cap="none" spc="-4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คน</a:t>
            </a:r>
            <a:endParaRPr kumimoji="0" lang="en-US" b="1" i="0" u="none" strike="noStrike" kern="1200" cap="none" spc="-4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142FCCF4-F8F7-4595-AFFD-80417C087684}"/>
              </a:ext>
            </a:extLst>
          </p:cNvPr>
          <p:cNvSpPr/>
          <p:nvPr/>
        </p:nvSpPr>
        <p:spPr>
          <a:xfrm>
            <a:off x="411737" y="4509875"/>
            <a:ext cx="182880" cy="18288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A06A59F-D37F-494C-A960-29A6D99D696B}"/>
              </a:ext>
            </a:extLst>
          </p:cNvPr>
          <p:cNvSpPr txBox="1"/>
          <p:nvPr/>
        </p:nvSpPr>
        <p:spPr>
          <a:xfrm>
            <a:off x="8279522" y="3972243"/>
            <a:ext cx="219456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-4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itchFamily="34" charset="0"/>
                <a:ea typeface="Tahoma" panose="020B0604030504040204" pitchFamily="34" charset="0"/>
                <a:cs typeface="Tahoma" pitchFamily="34" charset="0"/>
              </a:rPr>
              <a:t>e-Service @OPDC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3637C04-1E40-4619-923E-2ADD3845B53F}"/>
              </a:ext>
            </a:extLst>
          </p:cNvPr>
          <p:cNvGrpSpPr/>
          <p:nvPr/>
        </p:nvGrpSpPr>
        <p:grpSpPr>
          <a:xfrm>
            <a:off x="7824192" y="3921444"/>
            <a:ext cx="3102694" cy="1683568"/>
            <a:chOff x="8922074" y="5906244"/>
            <a:chExt cx="1949735" cy="1683568"/>
          </a:xfrm>
        </p:grpSpPr>
        <p:pic>
          <p:nvPicPr>
            <p:cNvPr id="25" name="Picture 2" descr="ผลการค้นหารูปภาพสำหรับ line สนเน">
              <a:extLst>
                <a:ext uri="{FF2B5EF4-FFF2-40B4-BE49-F238E27FC236}">
                  <a16:creationId xmlns:a16="http://schemas.microsoft.com/office/drawing/2014/main" id="{E6D49BE3-02F4-4EB2-B16D-9BB3C5285F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57791" y="6375432"/>
              <a:ext cx="804453" cy="10429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4">
              <a:extLst>
                <a:ext uri="{FF2B5EF4-FFF2-40B4-BE49-F238E27FC236}">
                  <a16:creationId xmlns:a16="http://schemas.microsoft.com/office/drawing/2014/main" id="{55AE5761-D940-4207-94B7-F07FA331DD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68990" y="6375432"/>
              <a:ext cx="804453" cy="10429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15D6F96-127B-417F-BA77-8FBAE6AFA020}"/>
                </a:ext>
              </a:extLst>
            </p:cNvPr>
            <p:cNvSpPr/>
            <p:nvPr/>
          </p:nvSpPr>
          <p:spPr>
            <a:xfrm>
              <a:off x="8922074" y="5906244"/>
              <a:ext cx="1949735" cy="1683568"/>
            </a:xfrm>
            <a:prstGeom prst="rect">
              <a:avLst/>
            </a:prstGeom>
            <a:noFill/>
            <a:ln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9A76D3AA-F7E8-4002-AEA1-06C86A2304BA}"/>
              </a:ext>
            </a:extLst>
          </p:cNvPr>
          <p:cNvSpPr txBox="1"/>
          <p:nvPr/>
        </p:nvSpPr>
        <p:spPr>
          <a:xfrm>
            <a:off x="561333" y="6114997"/>
            <a:ext cx="68695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Clip L1-L3 : </a:t>
            </a:r>
            <a:r>
              <a:rPr lang="en-US" sz="1200" dirty="0">
                <a:hlinkClick r:id="rId7"/>
              </a:rPr>
              <a:t>https://youtube.com/playlist?list=PLobNqZT8UD3ZFpEFEWuhCiQvIl-Ij2P6E</a:t>
            </a:r>
            <a:r>
              <a:rPr lang="en-US" sz="1200" dirty="0"/>
              <a:t>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6595A8E-1FF8-4DA4-A213-C629CC7E8AC2}"/>
              </a:ext>
            </a:extLst>
          </p:cNvPr>
          <p:cNvSpPr txBox="1"/>
          <p:nvPr/>
        </p:nvSpPr>
        <p:spPr>
          <a:xfrm>
            <a:off x="594617" y="6477129"/>
            <a:ext cx="90246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FAQ Online : </a:t>
            </a:r>
            <a:r>
              <a:rPr lang="en-US" sz="1200" dirty="0">
                <a:hlinkClick r:id="rId8"/>
              </a:rPr>
              <a:t>https://drive.google.com/drive/folders/1fBeAUadrvUqd_jPRehWcValYNYqk_N-7?usp=sharing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6259672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7AC76D-C3AE-4AAB-B75D-F11FBAAA22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B9D31A9A-24B9-410D-AAB1-83171F88F9F6}" type="slidenum">
              <a:rPr lang="th-TH" smtClean="0">
                <a:solidFill>
                  <a:prstClr val="black"/>
                </a:solidFill>
              </a:rPr>
              <a:pPr>
                <a:defRPr/>
              </a:pPr>
              <a:t>4</a:t>
            </a:fld>
            <a:endParaRPr lang="th-TH">
              <a:solidFill>
                <a:prstClr val="black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9EEDE6-305D-418B-BC29-78D6E4F105C6}"/>
              </a:ext>
            </a:extLst>
          </p:cNvPr>
          <p:cNvSpPr txBox="1"/>
          <p:nvPr/>
        </p:nvSpPr>
        <p:spPr>
          <a:xfrm>
            <a:off x="839416" y="1295256"/>
            <a:ext cx="10698480" cy="457200"/>
          </a:xfrm>
          <a:prstGeom prst="rect">
            <a:avLst/>
          </a:prstGeom>
          <a:solidFill>
            <a:srgbClr val="008A3E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marL="461963" defTabSz="457200">
              <a:defRPr/>
            </a:pPr>
            <a:r>
              <a:rPr lang="th-TH" sz="2800" b="1">
                <a:solidFill>
                  <a:prstClr val="white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การประเมินประสิทธิผล</a:t>
            </a:r>
            <a:r>
              <a:rPr lang="th-TH" sz="2800" b="1" spc="-150">
                <a:solidFill>
                  <a:prstClr val="white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การดำเนินงาน </a:t>
            </a:r>
            <a:r>
              <a:rPr lang="th-TH" sz="2800" b="1">
                <a:solidFill>
                  <a:prstClr val="white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(</a:t>
            </a:r>
            <a:r>
              <a:rPr lang="en-US" sz="2800" b="1">
                <a:solidFill>
                  <a:prstClr val="white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Performance Base) (</a:t>
            </a:r>
            <a:r>
              <a:rPr lang="th-TH" sz="2800" b="1">
                <a:solidFill>
                  <a:prstClr val="white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ร้อยละ </a:t>
            </a:r>
            <a:r>
              <a:rPr lang="en-US" sz="2800" b="1">
                <a:solidFill>
                  <a:prstClr val="white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70)</a:t>
            </a:r>
            <a:r>
              <a:rPr lang="th-TH" sz="2800" b="1">
                <a:solidFill>
                  <a:prstClr val="white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  <a:endParaRPr lang="en-US" sz="2800" b="1">
              <a:solidFill>
                <a:prstClr val="white"/>
              </a:solidFill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A4558D4-F6A2-4856-A7D1-2D6F8E064405}"/>
              </a:ext>
            </a:extLst>
          </p:cNvPr>
          <p:cNvSpPr txBox="1"/>
          <p:nvPr/>
        </p:nvSpPr>
        <p:spPr>
          <a:xfrm>
            <a:off x="839416" y="4144308"/>
            <a:ext cx="10698480" cy="457200"/>
          </a:xfrm>
          <a:prstGeom prst="rect">
            <a:avLst/>
          </a:prstGeom>
          <a:solidFill>
            <a:srgbClr val="C09200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marL="461963" defTabSz="457200">
              <a:defRPr/>
            </a:pPr>
            <a:r>
              <a:rPr lang="th-TH" sz="2800" b="1">
                <a:solidFill>
                  <a:prstClr val="white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การประเมินศักยภาพใน</a:t>
            </a:r>
            <a:r>
              <a:rPr lang="th-TH" sz="2800" b="1" spc="-150">
                <a:solidFill>
                  <a:prstClr val="white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การดำเนินงาน</a:t>
            </a:r>
            <a:r>
              <a:rPr lang="en-US" sz="2800" b="1" spc="-150">
                <a:solidFill>
                  <a:prstClr val="white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  <a:r>
              <a:rPr lang="en-US" sz="2800" b="1">
                <a:solidFill>
                  <a:prstClr val="white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(Potential Base) (</a:t>
            </a:r>
            <a:r>
              <a:rPr lang="th-TH" sz="2800" b="1">
                <a:solidFill>
                  <a:prstClr val="white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ร้อยละ </a:t>
            </a:r>
            <a:r>
              <a:rPr lang="en-US" sz="2800" b="1">
                <a:solidFill>
                  <a:prstClr val="white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30)</a:t>
            </a:r>
            <a:endParaRPr lang="th-TH" sz="2800" b="1">
              <a:solidFill>
                <a:srgbClr val="FFFF00"/>
              </a:solidFill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graphicFrame>
        <p:nvGraphicFramePr>
          <p:cNvPr id="5" name="Table 13">
            <a:extLst>
              <a:ext uri="{FF2B5EF4-FFF2-40B4-BE49-F238E27FC236}">
                <a16:creationId xmlns:a16="http://schemas.microsoft.com/office/drawing/2014/main" id="{57C0998C-9703-4B0E-96B4-DDD62CA271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8698460"/>
              </p:ext>
            </p:extLst>
          </p:nvPr>
        </p:nvGraphicFramePr>
        <p:xfrm>
          <a:off x="839416" y="1751939"/>
          <a:ext cx="10698480" cy="2253125"/>
        </p:xfrm>
        <a:graphic>
          <a:graphicData uri="http://schemas.openxmlformats.org/drawingml/2006/table">
            <a:tbl>
              <a:tblPr firstRow="1" bandRow="1"/>
              <a:tblGrid>
                <a:gridCol w="10698480">
                  <a:extLst>
                    <a:ext uri="{9D8B030D-6E8A-4147-A177-3AD203B41FA5}">
                      <a16:colId xmlns:a16="http://schemas.microsoft.com/office/drawing/2014/main" val="623254006"/>
                    </a:ext>
                  </a:extLst>
                </a:gridCol>
              </a:tblGrid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284163" marR="0" lvl="0" indent="-284163" algn="l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spc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1.1	 </a:t>
                      </a:r>
                      <a:r>
                        <a:rPr lang="th-TH" sz="2000" b="1" kern="1200" spc="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ผล</a:t>
                      </a:r>
                      <a:r>
                        <a:rPr lang="th-TH" sz="2000" b="1" kern="1200" spc="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การดำเนินงานตาม</a:t>
                      </a:r>
                      <a:r>
                        <a:rPr lang="th-TH" sz="2000" b="1" kern="1200" spc="0" baseline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ยุทธศาสตร์ชาติ</a:t>
                      </a:r>
                      <a:r>
                        <a:rPr lang="en-US" sz="2000" b="1" kern="1200" spc="0" baseline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2000" b="1" kern="1200" spc="0" baseline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แผนแม่บทฯ </a:t>
                      </a:r>
                      <a:r>
                        <a:rPr lang="th-TH" sz="2000" b="1" kern="1200" spc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มติ</a:t>
                      </a:r>
                      <a:r>
                        <a:rPr lang="en-US" sz="2000" b="1" kern="1200" spc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2000" b="1" kern="1200" spc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ครม. นโยบาย</a:t>
                      </a:r>
                      <a:r>
                        <a:rPr lang="th-TH" sz="2000" b="1" kern="1200" spc="0" baseline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รัฐบาล โดยเฉพาะนโยบายเร่งด่วน </a:t>
                      </a:r>
                      <a:r>
                        <a:rPr lang="th-TH" sz="2000" b="1" kern="1200" spc="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เช่น การฟื้นฟูเศรษฐกิจ (</a:t>
                      </a:r>
                      <a:r>
                        <a:rPr lang="en-US" sz="2000" b="1" kern="1200" spc="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Agenda KPI)</a:t>
                      </a:r>
                    </a:p>
                  </a:txBody>
                  <a:tcPr marR="0" marT="27432" marB="2743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1157974"/>
                  </a:ext>
                </a:extLst>
              </a:tr>
              <a:tr h="23785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284163" indent="-284163" algn="l" defTabSz="914400" rtl="0" eaLnBrk="1" latinLnBrk="0" hangingPunct="1">
                        <a:lnSpc>
                          <a:spcPct val="85000"/>
                        </a:lnSpc>
                        <a:buFontTx/>
                        <a:buNone/>
                      </a:pPr>
                      <a:r>
                        <a:rPr lang="en-US" sz="2000" b="1" spc="0" baseline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1.2	 </a:t>
                      </a:r>
                      <a:r>
                        <a:rPr lang="th-TH" sz="2000" b="1" spc="0" baseline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ผลการดำเนินงานตาม</a:t>
                      </a:r>
                      <a:r>
                        <a:rPr lang="th-TH" sz="2000" b="1" spc="0" baseline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แผนการปฏิรูปประเทศ</a:t>
                      </a:r>
                      <a:r>
                        <a:rPr lang="th-TH" sz="2000" b="1" spc="0" baseline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ในประเด็นที่เกี่ยวข้องกับส่วนราชการ</a:t>
                      </a:r>
                      <a:endParaRPr lang="en-US" sz="2000" b="1" kern="1200" spc="0">
                        <a:solidFill>
                          <a:schemeClr val="accent5">
                            <a:lumMod val="50000"/>
                          </a:schemeClr>
                        </a:solidFill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T="27432" marB="2743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3080076"/>
                  </a:ext>
                </a:extLst>
              </a:tr>
              <a:tr h="64888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284163" marR="0" lvl="0" indent="-284163" algn="l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spc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1.3	 </a:t>
                      </a:r>
                      <a:r>
                        <a:rPr lang="th-TH" sz="2000" b="1" spc="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ผลการดำเนินงานตามนโยบายสำคัญที่เป็น</a:t>
                      </a:r>
                      <a:r>
                        <a:rPr lang="th-TH" sz="2000" b="1" spc="0" baseline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การบูรณาการการดำเนินงานร่วมกันหลายหน่วยงาน</a:t>
                      </a:r>
                      <a:r>
                        <a:rPr lang="th-TH" sz="2000" b="1" spc="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 </a:t>
                      </a:r>
                      <a:r>
                        <a:rPr lang="th-TH" sz="2000" b="1" spc="0" baseline="0" dirty="0">
                          <a:solidFill>
                            <a:srgbClr val="002060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เช่น ประเด็นการขจัดความยากจน อุบัติเหตุทางถนน ปัญหาชายแดนภาคใต้ เป็นต้น</a:t>
                      </a:r>
                      <a:r>
                        <a:rPr lang="en-US" sz="2000" b="1" spc="0" baseline="0" dirty="0">
                          <a:solidFill>
                            <a:srgbClr val="002060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 </a:t>
                      </a:r>
                      <a:r>
                        <a:rPr lang="th-TH" sz="2000" b="1" spc="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(</a:t>
                      </a:r>
                      <a:r>
                        <a:rPr lang="en-US" sz="2000" b="1" spc="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Joint KPIs) </a:t>
                      </a:r>
                      <a:endParaRPr lang="en-US" sz="2000" b="1" kern="1200" spc="0" dirty="0">
                        <a:solidFill>
                          <a:srgbClr val="002060"/>
                        </a:solidFill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T="27432" marB="2743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5858073"/>
                  </a:ext>
                </a:extLst>
              </a:tr>
              <a:tr h="64888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284163" indent="-284163" algn="l" defTabSz="914400" rtl="0" eaLnBrk="1" latinLnBrk="0" hangingPunct="1">
                        <a:lnSpc>
                          <a:spcPct val="85000"/>
                        </a:lnSpc>
                        <a:buFontTx/>
                        <a:buNone/>
                      </a:pPr>
                      <a:r>
                        <a:rPr lang="en-US" sz="2000" b="1" spc="0" baseline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1.4	 </a:t>
                      </a:r>
                      <a:r>
                        <a:rPr lang="th-TH" sz="2000" b="1" spc="0" baseline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ผลการดำเนินงานตาม</a:t>
                      </a:r>
                      <a:r>
                        <a:rPr lang="th-TH" sz="2000" b="1" spc="0" baseline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ภารกิจพื้นฐาน งานประจำ งานตามหน้าที่</a:t>
                      </a:r>
                      <a:r>
                        <a:rPr lang="th-TH" sz="2000" b="1" spc="0" baseline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ความรับผิดชอบหลัก งานตามกฎหมาย กฎ หรือภารกิจในพื้นที่/ท้องถิ่น ภูมิภาค จังหวัด กลุ่มจังหวัด (</a:t>
                      </a:r>
                      <a:r>
                        <a:rPr lang="en-US" sz="2000" b="1" spc="0" baseline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Function KPI / Area KPI)</a:t>
                      </a:r>
                    </a:p>
                  </a:txBody>
                  <a:tcPr marT="27432" marB="2743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1774816"/>
                  </a:ext>
                </a:extLst>
              </a:tr>
              <a:tr h="23785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284163" indent="-284163" algn="l" defTabSz="914400" rtl="0" eaLnBrk="1" latinLnBrk="0" hangingPunct="1">
                        <a:lnSpc>
                          <a:spcPct val="85000"/>
                        </a:lnSpc>
                        <a:buFontTx/>
                        <a:buNone/>
                      </a:pPr>
                      <a:r>
                        <a:rPr lang="en-US" sz="2000" b="1" spc="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1.5	</a:t>
                      </a:r>
                      <a:r>
                        <a:rPr lang="th-TH" sz="2000" b="1" spc="0" baseline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ดัชนีชี้วัดสากล</a:t>
                      </a:r>
                      <a:r>
                        <a:rPr lang="th-TH" sz="2000" b="1" spc="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ที่วัดผลตามภารกิจของหน่วยงาน (</a:t>
                      </a:r>
                      <a:r>
                        <a:rPr lang="en-US" sz="2000" b="1" spc="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International KPIs)</a:t>
                      </a:r>
                    </a:p>
                  </a:txBody>
                  <a:tcPr marT="27432" marB="2743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4013397"/>
                  </a:ext>
                </a:extLst>
              </a:tr>
            </a:tbl>
          </a:graphicData>
        </a:graphic>
      </p:graphicFrame>
      <p:grpSp>
        <p:nvGrpSpPr>
          <p:cNvPr id="6" name="Group 5">
            <a:extLst>
              <a:ext uri="{FF2B5EF4-FFF2-40B4-BE49-F238E27FC236}">
                <a16:creationId xmlns:a16="http://schemas.microsoft.com/office/drawing/2014/main" id="{45E43DF3-2050-41E9-BC0B-0C3B6688C237}"/>
              </a:ext>
            </a:extLst>
          </p:cNvPr>
          <p:cNvGrpSpPr/>
          <p:nvPr/>
        </p:nvGrpSpPr>
        <p:grpSpPr>
          <a:xfrm>
            <a:off x="892668" y="1254616"/>
            <a:ext cx="354237" cy="492443"/>
            <a:chOff x="327365" y="1056236"/>
            <a:chExt cx="359969" cy="500412"/>
          </a:xfrm>
        </p:grpSpPr>
        <p:sp>
          <p:nvSpPr>
            <p:cNvPr id="7" name="Teardrop 6">
              <a:extLst>
                <a:ext uri="{FF2B5EF4-FFF2-40B4-BE49-F238E27FC236}">
                  <a16:creationId xmlns:a16="http://schemas.microsoft.com/office/drawing/2014/main" id="{52EA349C-C45E-400A-A996-76833BA0CF2F}"/>
                </a:ext>
              </a:extLst>
            </p:cNvPr>
            <p:cNvSpPr/>
            <p:nvPr/>
          </p:nvSpPr>
          <p:spPr>
            <a:xfrm rot="8100000">
              <a:off x="367294" y="1143156"/>
              <a:ext cx="320040" cy="320040"/>
            </a:xfrm>
            <a:prstGeom prst="teardrop">
              <a:avLst/>
            </a:prstGeom>
            <a:solidFill>
              <a:srgbClr val="FFC000">
                <a:lumMod val="20000"/>
                <a:lumOff val="80000"/>
              </a:srgb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3083D8E-C090-4D6A-91C1-5478E8360BF2}"/>
                </a:ext>
              </a:extLst>
            </p:cNvPr>
            <p:cNvSpPr txBox="1"/>
            <p:nvPr/>
          </p:nvSpPr>
          <p:spPr>
            <a:xfrm>
              <a:off x="327365" y="1056236"/>
              <a:ext cx="309095" cy="5004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0" cap="none" spc="0" normalizeH="0" baseline="0" noProof="0">
                  <a:ln>
                    <a:noFill/>
                  </a:ln>
                  <a:solidFill>
                    <a:srgbClr val="007033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cs typeface="Tahoma" pitchFamily="34" charset="0"/>
                </a:rPr>
                <a:t>1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BB906EC-45C6-4A63-812E-412FBCAC2392}"/>
              </a:ext>
            </a:extLst>
          </p:cNvPr>
          <p:cNvGrpSpPr/>
          <p:nvPr/>
        </p:nvGrpSpPr>
        <p:grpSpPr>
          <a:xfrm>
            <a:off x="901003" y="4098724"/>
            <a:ext cx="345901" cy="492443"/>
            <a:chOff x="335835" y="1052735"/>
            <a:chExt cx="351499" cy="500412"/>
          </a:xfrm>
        </p:grpSpPr>
        <p:sp>
          <p:nvSpPr>
            <p:cNvPr id="10" name="Teardrop 9">
              <a:extLst>
                <a:ext uri="{FF2B5EF4-FFF2-40B4-BE49-F238E27FC236}">
                  <a16:creationId xmlns:a16="http://schemas.microsoft.com/office/drawing/2014/main" id="{E3027164-1743-4517-8F58-234FAF42D797}"/>
                </a:ext>
              </a:extLst>
            </p:cNvPr>
            <p:cNvSpPr/>
            <p:nvPr/>
          </p:nvSpPr>
          <p:spPr>
            <a:xfrm rot="8100000">
              <a:off x="367294" y="1143156"/>
              <a:ext cx="320040" cy="320040"/>
            </a:xfrm>
            <a:prstGeom prst="teardrop">
              <a:avLst/>
            </a:prstGeom>
            <a:solidFill>
              <a:srgbClr val="FFC000">
                <a:lumMod val="20000"/>
                <a:lumOff val="80000"/>
              </a:srgb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4468620-EE64-401C-82A7-D97480C57200}"/>
                </a:ext>
              </a:extLst>
            </p:cNvPr>
            <p:cNvSpPr txBox="1"/>
            <p:nvPr/>
          </p:nvSpPr>
          <p:spPr>
            <a:xfrm>
              <a:off x="335835" y="1052735"/>
              <a:ext cx="293981" cy="5004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0" cap="none" spc="0" normalizeH="0" baseline="0" noProof="0">
                  <a:ln>
                    <a:noFill/>
                  </a:ln>
                  <a:solidFill>
                    <a:srgbClr val="9A75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cs typeface="Tahoma" pitchFamily="34" charset="0"/>
                </a:rPr>
                <a:t>2</a:t>
              </a:r>
            </a:p>
          </p:txBody>
        </p:sp>
      </p:grpSp>
      <p:graphicFrame>
        <p:nvGraphicFramePr>
          <p:cNvPr id="12" name="Table 13">
            <a:extLst>
              <a:ext uri="{FF2B5EF4-FFF2-40B4-BE49-F238E27FC236}">
                <a16:creationId xmlns:a16="http://schemas.microsoft.com/office/drawing/2014/main" id="{2F2866F8-1C52-40AD-852A-760E88F56C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4729572"/>
              </p:ext>
            </p:extLst>
          </p:nvPr>
        </p:nvGraphicFramePr>
        <p:xfrm>
          <a:off x="839416" y="4599528"/>
          <a:ext cx="10698480" cy="1932306"/>
        </p:xfrm>
        <a:graphic>
          <a:graphicData uri="http://schemas.openxmlformats.org/drawingml/2006/table">
            <a:tbl>
              <a:tblPr firstRow="1" bandRow="1"/>
              <a:tblGrid>
                <a:gridCol w="10698480">
                  <a:extLst>
                    <a:ext uri="{9D8B030D-6E8A-4147-A177-3AD203B41FA5}">
                      <a16:colId xmlns:a16="http://schemas.microsoft.com/office/drawing/2014/main" val="623254006"/>
                    </a:ext>
                  </a:extLst>
                </a:gridCol>
              </a:tblGrid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284163" marR="0" lvl="0" indent="-284163" algn="l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spc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2.1	</a:t>
                      </a:r>
                      <a:r>
                        <a:rPr lang="th-TH" sz="2000" b="1" kern="1200" spc="0" baseline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การพัฒนาองค์การสู่ดิจิทัล (ร้อยละ 15) </a:t>
                      </a:r>
                      <a:r>
                        <a:rPr lang="th-TH" sz="2000" b="1" kern="1200" spc="0" baseline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เลือกจากประเด็นต่าง ๆ ดังนี้</a:t>
                      </a:r>
                    </a:p>
                    <a:p>
                      <a:pPr marL="396875" marR="0" lvl="0" indent="-112713" algn="l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spc="0" baseline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2.1.1</a:t>
                      </a:r>
                      <a:r>
                        <a:rPr lang="th-TH" sz="2000" b="1" kern="1200" spc="0" baseline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 การสร้างนวัตกรรมในการปรับปรุงกระบวนงานหรือการให้บริการ</a:t>
                      </a:r>
                      <a:r>
                        <a:rPr lang="en-US" sz="2000" b="1" kern="1200" spc="0" baseline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 </a:t>
                      </a:r>
                      <a:r>
                        <a:rPr lang="th-TH" sz="2000" b="1" kern="1200" spc="0" baseline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(</a:t>
                      </a:r>
                      <a:r>
                        <a:rPr lang="en-US" sz="2000" b="1" kern="1200" spc="0" baseline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e-Service)</a:t>
                      </a:r>
                    </a:p>
                    <a:p>
                      <a:pPr marL="396875" marR="0" lvl="0" indent="-112713" algn="l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spc="0" baseline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2.1.2 </a:t>
                      </a:r>
                      <a:r>
                        <a:rPr lang="th-TH" sz="2000" b="1" kern="1200" spc="0" baseline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การพัฒนาระบบข้อมูลให้เป็นดิจิทัล (</a:t>
                      </a:r>
                      <a:r>
                        <a:rPr lang="en-US" sz="2000" b="1" kern="1200" spc="0" baseline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Digitize Data) </a:t>
                      </a:r>
                      <a:r>
                        <a:rPr lang="th-TH" sz="2000" b="1" kern="1200" spc="0" baseline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ทั้งข้อมูลที่ใช้ภายในหน่วยงาน และข้อมูลที่จะเผยแพร่สู่หน่วยงานภายนอก/สาธารณะ </a:t>
                      </a:r>
                      <a:br>
                        <a:rPr lang="en-US" sz="2000" b="1" kern="1200" spc="0" baseline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</a:br>
                      <a:r>
                        <a:rPr lang="en-US" sz="2000" b="1" kern="1200" spc="0" baseline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      </a:t>
                      </a:r>
                      <a:r>
                        <a:rPr lang="th-TH" sz="2000" b="1" kern="1200" spc="0" baseline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เพื่อนำไปสู่การเปิดเผยข้อมูลภาครัฐ (</a:t>
                      </a:r>
                      <a:r>
                        <a:rPr lang="en-US" sz="2000" b="1" kern="1200" spc="0" baseline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Open Data)</a:t>
                      </a:r>
                    </a:p>
                    <a:p>
                      <a:pPr marL="396875" marR="0" lvl="0" indent="-112713" algn="l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spc="0" baseline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2.1.3 </a:t>
                      </a:r>
                      <a:r>
                        <a:rPr lang="th-TH" sz="2000" b="1" kern="1200" spc="0" baseline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การเชื่อมโยงและแบ่งปันข้อมูล (</a:t>
                      </a:r>
                      <a:r>
                        <a:rPr lang="en-US" sz="2000" b="1" kern="1200" spc="0" baseline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Sharing Data)</a:t>
                      </a:r>
                    </a:p>
                    <a:p>
                      <a:pPr marL="396875" marR="0" lvl="0" indent="-112713" algn="l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spc="0" baseline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2.1.4 </a:t>
                      </a:r>
                      <a:r>
                        <a:rPr lang="th-TH" sz="2000" b="1" kern="1200" spc="0" baseline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การพัฒนากระบวนการปฏิบัติงานโดยการนำเทคโนโลยีดิจิทัลมาเป็นกลไกหลักในการดำเนินงาน (</a:t>
                      </a:r>
                      <a:r>
                        <a:rPr lang="en-US" sz="2000" b="1" kern="1200" spc="0" baseline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Digitalize Process) </a:t>
                      </a:r>
                    </a:p>
                  </a:txBody>
                  <a:tcPr marT="27432" marB="2743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1157974"/>
                  </a:ext>
                </a:extLst>
              </a:tr>
              <a:tr h="24756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284163" indent="-284163" algn="l" defTabSz="914400" rtl="0" eaLnBrk="1" latinLnBrk="0" hangingPunct="1">
                        <a:lnSpc>
                          <a:spcPct val="85000"/>
                        </a:lnSpc>
                        <a:buFontTx/>
                        <a:buNone/>
                      </a:pPr>
                      <a:r>
                        <a:rPr lang="en-US" sz="2000" b="1" spc="0" baseline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2.2	</a:t>
                      </a:r>
                      <a:r>
                        <a:rPr lang="th-TH" sz="2000" b="1" spc="0" baseline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การประเมินสถานะของหน่วยงานในการเป็นระบบราชการ 4.0 (</a:t>
                      </a:r>
                      <a:r>
                        <a:rPr lang="en-US" sz="2000" b="1" spc="0" baseline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PMQA 4.0) (</a:t>
                      </a:r>
                      <a:r>
                        <a:rPr lang="th-TH" sz="2000" b="1" spc="0" baseline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ร้อยละ 15)</a:t>
                      </a:r>
                      <a:endParaRPr lang="en-US" sz="2000" b="1" kern="1200" spc="0" baseline="0">
                        <a:solidFill>
                          <a:srgbClr val="0000FF"/>
                        </a:solidFill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T="27432" marB="2743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3080076"/>
                  </a:ext>
                </a:extLst>
              </a:tr>
            </a:tbl>
          </a:graphicData>
        </a:graphic>
      </p:graphicFrame>
      <p:sp>
        <p:nvSpPr>
          <p:cNvPr id="13" name="Rectangle 12">
            <a:extLst>
              <a:ext uri="{FF2B5EF4-FFF2-40B4-BE49-F238E27FC236}">
                <a16:creationId xmlns:a16="http://schemas.microsoft.com/office/drawing/2014/main" id="{2BD64A9B-E1DF-476D-A864-DB8DAF46A900}"/>
              </a:ext>
            </a:extLst>
          </p:cNvPr>
          <p:cNvSpPr/>
          <p:nvPr/>
        </p:nvSpPr>
        <p:spPr>
          <a:xfrm>
            <a:off x="824879" y="705619"/>
            <a:ext cx="10698480" cy="457200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txBody>
          <a:bodyPr wrap="square" anchor="ctr">
            <a:spAutoFit/>
          </a:bodyPr>
          <a:lstStyle/>
          <a:p>
            <a:pPr marL="115888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th-TH" sz="3200" b="1" kern="0">
                <a:solidFill>
                  <a:schemeClr val="tx1">
                    <a:lumMod val="95000"/>
                    <a:lumOff val="5000"/>
                  </a:schemeClr>
                </a:solidFill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องค์ประกอบการประเมิน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C02CFF6-B549-40A0-B56D-B5C4548BAA4E}"/>
              </a:ext>
            </a:extLst>
          </p:cNvPr>
          <p:cNvSpPr txBox="1"/>
          <p:nvPr/>
        </p:nvSpPr>
        <p:spPr>
          <a:xfrm>
            <a:off x="654104" y="4098724"/>
            <a:ext cx="11058520" cy="2607295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3DD7D1D-108D-49F2-BDE3-6213A9252390}"/>
              </a:ext>
            </a:extLst>
          </p:cNvPr>
          <p:cNvSpPr txBox="1"/>
          <p:nvPr/>
        </p:nvSpPr>
        <p:spPr>
          <a:xfrm>
            <a:off x="228921" y="0"/>
            <a:ext cx="98275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1" i="0" u="none" strike="noStrike" kern="0" cap="none" spc="0" normalizeH="0" baseline="0" noProof="0">
                <a:ln>
                  <a:noFill/>
                </a:ln>
                <a:solidFill>
                  <a:srgbClr val="000096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กรอบแนวทางการประเมินส่วนราชการฯ ประจำปีงบประมาณ พ.ศ. 2565</a:t>
            </a:r>
          </a:p>
        </p:txBody>
      </p:sp>
    </p:spTree>
    <p:extLst>
      <p:ext uri="{BB962C8B-B14F-4D97-AF65-F5344CB8AC3E}">
        <p14:creationId xmlns:p14="http://schemas.microsoft.com/office/powerpoint/2010/main" val="290425371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91F7E68-7D3B-42AA-ACB9-9E71E314B8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9D31A9A-24B9-410D-AAB1-83171F88F9F6}" type="slidenum">
              <a:rPr kumimoji="0" lang="th-TH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th-TH" sz="10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16EB44-E61E-474D-91CB-B170814477BB}"/>
              </a:ext>
            </a:extLst>
          </p:cNvPr>
          <p:cNvSpPr txBox="1"/>
          <p:nvPr/>
        </p:nvSpPr>
        <p:spPr>
          <a:xfrm>
            <a:off x="191344" y="754910"/>
            <a:ext cx="11149204" cy="518155"/>
          </a:xfrm>
          <a:prstGeom prst="rect">
            <a:avLst/>
          </a:prstGeom>
          <a:solidFill>
            <a:schemeClr val="accent4"/>
          </a:solidFill>
        </p:spPr>
        <p:txBody>
          <a:bodyPr wrap="square">
            <a:spAutoFit/>
          </a:bodyPr>
          <a:lstStyle/>
          <a:p>
            <a:pPr marL="396875" marR="0" lvl="0" indent="-112713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  <a:sym typeface="Symbol" panose="05050102010706020507" pitchFamily="18" charset="2"/>
              </a:rPr>
              <a:t>การเชื่อมโยงและแบ่งปันข้อมูล (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  <a:sym typeface="Symbol" panose="05050102010706020507" pitchFamily="18" charset="2"/>
              </a:rPr>
              <a:t>Sharing Data)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5DD37F-EE25-4B3B-82BB-E815ED4B26F5}"/>
              </a:ext>
            </a:extLst>
          </p:cNvPr>
          <p:cNvSpPr txBox="1"/>
          <p:nvPr/>
        </p:nvSpPr>
        <p:spPr>
          <a:xfrm>
            <a:off x="191344" y="116632"/>
            <a:ext cx="878497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การประเมินศักยภาพในการดำเนินงาน (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Potential Base)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3F0FBF-BFE0-4E66-BF80-640FE136D06D}"/>
              </a:ext>
            </a:extLst>
          </p:cNvPr>
          <p:cNvSpPr txBox="1"/>
          <p:nvPr/>
        </p:nvSpPr>
        <p:spPr>
          <a:xfrm>
            <a:off x="1351140" y="1322760"/>
            <a:ext cx="9144579" cy="95410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คำอ</a:t>
            </a:r>
            <a:r>
              <a:rPr lang="th-TH" sz="2000" b="1" u="sng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ธิบาย</a:t>
            </a:r>
            <a:endParaRPr kumimoji="0" lang="th-TH" sz="20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การเชื่อมโยงและแบ่งปันข้อมูล (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Sharing Data) </a:t>
            </a: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เป็นกระบวนงานที่มีแลกเปลี่ยนข้อมูลรูปแบบดิจิทัลระหว่างหน่วยงานกับหน่วยงานภายนอกลักษณะทวิภาคี (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Bilateral) </a:t>
            </a: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ที่มีการกำหนดเงื่อนไขในการแลกเปลี่ยนข้อมูลระหว่างกัน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503AFF-4F32-4863-8A7D-DDC32D56DECF}"/>
              </a:ext>
            </a:extLst>
          </p:cNvPr>
          <p:cNvSpPr txBox="1"/>
          <p:nvPr/>
        </p:nvSpPr>
        <p:spPr>
          <a:xfrm>
            <a:off x="1351140" y="2344007"/>
            <a:ext cx="9144579" cy="95410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เกณฑ์การประเมิน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ส่วนราชการกำหนดเกณฑ์การวัด </a:t>
            </a:r>
            <a:r>
              <a:rPr lang="en-US" sz="1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customize </a:t>
            </a:r>
            <a:r>
              <a:rPr lang="th-TH" sz="1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ตามบริบทของหน่วยงาน  โดยต้องกำหนดเป้าหมายที่แสดงให้เห็นการเชื่อมโยงและแบ่งปันข้อมูลกับหน่วยงาน </a:t>
            </a:r>
            <a:r>
              <a:rPr lang="en-US" sz="1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1</a:t>
            </a:r>
            <a:r>
              <a:rPr lang="th-TH" sz="1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หน่วยงานขึ้นไป</a:t>
            </a:r>
            <a:endParaRPr kumimoji="0" lang="th-TH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D7579BF-5938-46C4-AC65-03D77482E786}"/>
              </a:ext>
            </a:extLst>
          </p:cNvPr>
          <p:cNvSpPr txBox="1"/>
          <p:nvPr/>
        </p:nvSpPr>
        <p:spPr>
          <a:xfrm>
            <a:off x="191343" y="3404367"/>
            <a:ext cx="11228717" cy="936731"/>
          </a:xfrm>
          <a:prstGeom prst="rect">
            <a:avLst/>
          </a:prstGeom>
          <a:solidFill>
            <a:schemeClr val="accent4"/>
          </a:solidFill>
        </p:spPr>
        <p:txBody>
          <a:bodyPr wrap="square">
            <a:spAutoFit/>
          </a:bodyPr>
          <a:lstStyle/>
          <a:p>
            <a:pPr marL="228600" marR="0" lvl="0" indent="55563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  <a:sym typeface="Symbol" panose="05050102010706020507" pitchFamily="18" charset="2"/>
              </a:rPr>
              <a:t>การพัฒนากระบวนการปฏิบัติงานโดยการนำเทคโนโลยีดิจิทัลมาเป็นกลไกหลักในการดำเนินงาน (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  <a:sym typeface="Symbol" panose="05050102010706020507" pitchFamily="18" charset="2"/>
              </a:rPr>
              <a:t>Digitalize Process)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5C89DDF-EC1A-4081-87FE-89450CABE342}"/>
              </a:ext>
            </a:extLst>
          </p:cNvPr>
          <p:cNvSpPr txBox="1"/>
          <p:nvPr/>
        </p:nvSpPr>
        <p:spPr>
          <a:xfrm>
            <a:off x="1351140" y="4446763"/>
            <a:ext cx="9144581" cy="123110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คำอ</a:t>
            </a:r>
            <a:r>
              <a:rPr lang="th-TH" sz="2000" b="1" u="sng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ธิบาย</a:t>
            </a:r>
            <a:endParaRPr kumimoji="0" lang="th-TH" sz="20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เป็นการปรับเปลี่ยนกระบวนการ หรือวิธีการทำงาน โดยนำเทคโนโลยีดิจิทัลเข้ามาช่วย เพื่อให้กระบวนการทำงานที่มีอยู่ดีขึ้นจากเดิม เช่น  ทำระบบอัตโนมัติ เพื่อให้การบริการผู้รับบริการที่รวดเร็วขึ้น  การใช้โปรแกรมจัดเก็บเอกสาร เพื่อลดต้นทุนในการเก็บรักษา และค้นหาข้อมูลได้รวดเร็วขึ้น การแปลงเอกสารเป็นดิจิทัลเพื่อสนับสนุนให้งานบริการบนระบบอิเล็กทรอนิกส์มีประสิทธิภาพ และสามารถเชื่อมโยงไปยังหน่วยงานอื่น ๆ ที่เกี่ยวข้องต่อไปได้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C52FBD-37E3-4D8E-93FB-62C5F2EF8496}"/>
              </a:ext>
            </a:extLst>
          </p:cNvPr>
          <p:cNvSpPr txBox="1"/>
          <p:nvPr/>
        </p:nvSpPr>
        <p:spPr>
          <a:xfrm>
            <a:off x="1351139" y="5787261"/>
            <a:ext cx="9144581" cy="95410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เกณฑ์การประเมิน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ส่วนราชการกำหนดเกณฑ์การวัด </a:t>
            </a:r>
            <a:r>
              <a:rPr lang="en-US" sz="1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customize </a:t>
            </a:r>
            <a:r>
              <a:rPr lang="th-TH" sz="1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ตามบริบทของหน่วยงาน โดยต้องกำหนดเป้าหมายที่แสดงให้เห็นการนำเทคโนโลยีมาใช้ปรับเปลี่ยนกระบวนการ </a:t>
            </a:r>
            <a:r>
              <a:rPr lang="en-US" sz="1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/</a:t>
            </a:r>
            <a:r>
              <a:rPr lang="th-TH" sz="1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วิธีการทำงาน</a:t>
            </a:r>
            <a:endParaRPr kumimoji="0" lang="th-TH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06903748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91F7E68-7D3B-42AA-ACB9-9E71E314B8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9D31A9A-24B9-410D-AAB1-83171F88F9F6}" type="slidenum">
              <a:rPr kumimoji="0" lang="th-TH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th-TH" sz="10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16EB44-E61E-474D-91CB-B170814477BB}"/>
              </a:ext>
            </a:extLst>
          </p:cNvPr>
          <p:cNvSpPr txBox="1"/>
          <p:nvPr/>
        </p:nvSpPr>
        <p:spPr>
          <a:xfrm>
            <a:off x="839416" y="2780928"/>
            <a:ext cx="10153128" cy="10423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96875" marR="0" lvl="0" indent="-112713" algn="ct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  <a:sym typeface="Symbol" panose="05050102010706020507" pitchFamily="18" charset="2"/>
              </a:rPr>
              <a:t> </a:t>
            </a: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  <a:sym typeface="Symbol" panose="05050102010706020507" pitchFamily="18" charset="2"/>
              </a:rPr>
              <a:t>การประเมินสถานะของหน่วยงานในการเป็นระบบราชการ 4.0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  <a:sym typeface="Symbol" panose="05050102010706020507" pitchFamily="18" charset="2"/>
            </a:endParaRPr>
          </a:p>
          <a:p>
            <a:pPr marL="396875" marR="0" lvl="0" indent="-112713" algn="ct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  <a:sym typeface="Symbol" panose="05050102010706020507" pitchFamily="18" charset="2"/>
              </a:rPr>
              <a:t>(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  <a:sym typeface="Symbol" panose="05050102010706020507" pitchFamily="18" charset="2"/>
              </a:rPr>
              <a:t>PMQA 4.0)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5DD37F-EE25-4B3B-82BB-E815ED4B26F5}"/>
              </a:ext>
            </a:extLst>
          </p:cNvPr>
          <p:cNvSpPr txBox="1"/>
          <p:nvPr/>
        </p:nvSpPr>
        <p:spPr>
          <a:xfrm>
            <a:off x="85467" y="145508"/>
            <a:ext cx="878497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000096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การประเมินศักยภาพในการดำเนินงาน (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96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Potential Base) </a:t>
            </a:r>
          </a:p>
        </p:txBody>
      </p:sp>
    </p:spTree>
    <p:extLst>
      <p:ext uri="{BB962C8B-B14F-4D97-AF65-F5344CB8AC3E}">
        <p14:creationId xmlns:p14="http://schemas.microsoft.com/office/powerpoint/2010/main" val="344491785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0AB6D3A-B2B6-4604-B6B9-510668E39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103AA-8845-4AAA-8DCD-945F174AEA28}" type="slidenum">
              <a:rPr lang="th-TH" smtClean="0"/>
              <a:pPr/>
              <a:t>42</a:t>
            </a:fld>
            <a:endParaRPr lang="th-TH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53B7F26-2253-440B-A0F2-F74B4103796F}"/>
              </a:ext>
            </a:extLst>
          </p:cNvPr>
          <p:cNvSpPr txBox="1"/>
          <p:nvPr/>
        </p:nvSpPr>
        <p:spPr>
          <a:xfrm>
            <a:off x="767408" y="900646"/>
            <a:ext cx="8487160" cy="1353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3038" indent="-173038">
              <a:lnSpc>
                <a:spcPct val="85000"/>
              </a:lnSpc>
              <a:buFont typeface="Arial" panose="020B0604020202020204" pitchFamily="34" charset="0"/>
              <a:buChar char="•"/>
              <a:defRPr/>
            </a:pPr>
            <a:r>
              <a:rPr lang="th-TH" sz="2400" b="1">
                <a:solidFill>
                  <a:prstClr val="black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เพื่อประเมินความสามารถในการบริหารจัดการภายในหน่วยงานและความพยายามของส่วนราชการในการขับเคลื่อนงานให้บรรลุเป้าหมายอย่างยั่งยืน </a:t>
            </a:r>
          </a:p>
          <a:p>
            <a:pPr marL="173038" indent="-173038">
              <a:lnSpc>
                <a:spcPct val="85000"/>
              </a:lnSpc>
              <a:buFont typeface="Arial" panose="020B0604020202020204" pitchFamily="34" charset="0"/>
              <a:buChar char="•"/>
              <a:defRPr/>
            </a:pPr>
            <a:r>
              <a:rPr lang="th-TH" sz="2400" b="1">
                <a:solidFill>
                  <a:prstClr val="black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พิจารณาจาก </a:t>
            </a:r>
            <a:r>
              <a:rPr lang="th-TH" sz="2400" b="1">
                <a:solidFill>
                  <a:srgbClr val="0000FF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ผลการประเมินสถานะการเป็นระบบราชการ </a:t>
            </a:r>
            <a:r>
              <a:rPr lang="en-US" sz="2400" b="1">
                <a:solidFill>
                  <a:srgbClr val="0000FF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4.0</a:t>
            </a:r>
            <a:r>
              <a:rPr lang="th-TH" sz="2400" b="1">
                <a:solidFill>
                  <a:srgbClr val="0000FF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(</a:t>
            </a:r>
            <a:r>
              <a:rPr lang="en-US" sz="2400" b="1">
                <a:solidFill>
                  <a:srgbClr val="0000FF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PMQA 4.0)</a:t>
            </a:r>
          </a:p>
          <a:p>
            <a:pPr marL="173038" indent="-173038">
              <a:lnSpc>
                <a:spcPct val="85000"/>
              </a:lnSpc>
              <a:buFont typeface="Arial" panose="020B0604020202020204" pitchFamily="34" charset="0"/>
              <a:buChar char="•"/>
              <a:defRPr/>
            </a:pPr>
            <a:r>
              <a:rPr lang="th-TH" sz="2400" b="1"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น้ำหนัก ร้อยละ </a:t>
            </a:r>
            <a:r>
              <a:rPr lang="en-US" sz="2400" b="1"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15</a:t>
            </a:r>
            <a:endParaRPr lang="th-TH" sz="2400" b="1"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969E223-F3D4-472C-ADC1-141A13F8A5C5}"/>
              </a:ext>
            </a:extLst>
          </p:cNvPr>
          <p:cNvGrpSpPr/>
          <p:nvPr/>
        </p:nvGrpSpPr>
        <p:grpSpPr>
          <a:xfrm>
            <a:off x="911424" y="4710540"/>
            <a:ext cx="1983160" cy="1713981"/>
            <a:chOff x="347195" y="4481246"/>
            <a:chExt cx="2279127" cy="1868242"/>
          </a:xfrm>
        </p:grpSpPr>
        <p:pic>
          <p:nvPicPr>
            <p:cNvPr id="5" name="Picture 4" descr="A close up of a sign&#10;&#10;Description automatically generated">
              <a:extLst>
                <a:ext uri="{FF2B5EF4-FFF2-40B4-BE49-F238E27FC236}">
                  <a16:creationId xmlns:a16="http://schemas.microsoft.com/office/drawing/2014/main" id="{8FF45976-EB70-49C5-B43C-1619AD039F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558" y="4548422"/>
              <a:ext cx="2249764" cy="1801066"/>
            </a:xfrm>
            <a:prstGeom prst="rect">
              <a:avLst/>
            </a:prstGeom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66A30C4-D1BA-45DF-9B18-917F6C475D01}"/>
                </a:ext>
              </a:extLst>
            </p:cNvPr>
            <p:cNvSpPr txBox="1"/>
            <p:nvPr/>
          </p:nvSpPr>
          <p:spPr>
            <a:xfrm>
              <a:off x="347195" y="4481246"/>
              <a:ext cx="194184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prstClr val="white"/>
                  </a:solidFill>
                </a:rPr>
                <a:t>PMQA 4.0</a:t>
              </a:r>
            </a:p>
          </p:txBody>
        </p:sp>
      </p:grp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B6151CD-5175-494B-BCD9-8572341606FA}"/>
              </a:ext>
            </a:extLst>
          </p:cNvPr>
          <p:cNvSpPr/>
          <p:nvPr/>
        </p:nvSpPr>
        <p:spPr>
          <a:xfrm>
            <a:off x="6127670" y="2297685"/>
            <a:ext cx="5873004" cy="2302139"/>
          </a:xfrm>
          <a:prstGeom prst="roundRect">
            <a:avLst>
              <a:gd name="adj" fmla="val 9370"/>
            </a:avLst>
          </a:prstGeom>
          <a:solidFill>
            <a:srgbClr val="FFFFFF">
              <a:alpha val="60000"/>
            </a:srgbClr>
          </a:solidFill>
        </p:spPr>
        <p:txBody>
          <a:bodyPr wrap="none" anchor="ctr">
            <a:noAutofit/>
          </a:bodyPr>
          <a:lstStyle/>
          <a:p>
            <a:pPr marL="1147763" indent="-1095375" algn="ctr" defTabSz="457200">
              <a:tabLst>
                <a:tab pos="1147763" algn="l"/>
              </a:tabLst>
              <a:defRPr/>
            </a:pPr>
            <a:r>
              <a:rPr lang="th-TH" sz="2400" b="1" dirty="0">
                <a:solidFill>
                  <a:srgbClr val="0000FF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ขั้นตอนการประเมิน</a:t>
            </a:r>
            <a:r>
              <a:rPr lang="en-US" sz="2400" b="1" dirty="0">
                <a:solidFill>
                  <a:srgbClr val="0000FF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PMQA </a:t>
            </a:r>
            <a:r>
              <a:rPr lang="th-TH" sz="2400" b="1" dirty="0">
                <a:solidFill>
                  <a:srgbClr val="0000FF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4.0 </a:t>
            </a:r>
            <a:endParaRPr lang="en-US" sz="2400" b="1" dirty="0">
              <a:solidFill>
                <a:srgbClr val="0000FF"/>
              </a:solidFill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  <a:p>
            <a:pPr marL="1030288" indent="-1030288" defTabSz="457200">
              <a:lnSpc>
                <a:spcPct val="80000"/>
              </a:lnSpc>
              <a:tabLst>
                <a:tab pos="1025525" algn="l"/>
              </a:tabLst>
              <a:defRPr/>
            </a:pPr>
            <a:r>
              <a:rPr lang="th-TH" sz="2200" b="1" dirty="0">
                <a:solidFill>
                  <a:srgbClr val="FF0000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ขั้นตอนที่ 1	การตรวจพิจารณาจากเอกสารการสมัครเบื้องต้น </a:t>
            </a:r>
            <a:br>
              <a:rPr lang="th-TH" sz="2200" b="1" dirty="0">
                <a:solidFill>
                  <a:srgbClr val="FF0000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</a:br>
            <a:r>
              <a:rPr lang="th-TH" sz="2200" b="1" dirty="0"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(หากได้ 400 คะแนนขึ้นไป จะผ่านไปประเมินในขั้นตอนที่ 2)</a:t>
            </a:r>
          </a:p>
          <a:p>
            <a:pPr marL="1030288" indent="-1030288" defTabSz="457200">
              <a:lnSpc>
                <a:spcPct val="80000"/>
              </a:lnSpc>
              <a:tabLst>
                <a:tab pos="1025525" algn="l"/>
              </a:tabLst>
              <a:defRPr/>
            </a:pPr>
            <a:r>
              <a:rPr lang="th-TH" sz="2200" b="1" dirty="0"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ขั้นตอนที่ 2	การตรวจเอกสารรายงานผลการดำเนินการพัฒนาองค์การ</a:t>
            </a:r>
            <a:br>
              <a:rPr lang="th-TH" sz="2200" b="1" dirty="0"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</a:br>
            <a:r>
              <a:rPr lang="th-TH" sz="2200" b="1" dirty="0"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สู่ระบบราชการ 4.0 (</a:t>
            </a:r>
            <a:r>
              <a:rPr lang="en-US" sz="2200" b="1" dirty="0"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Application Report) </a:t>
            </a:r>
            <a:br>
              <a:rPr lang="en-US" sz="2200" b="1" dirty="0"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</a:br>
            <a:r>
              <a:rPr lang="en-US" sz="2200" b="1" dirty="0"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(</a:t>
            </a:r>
            <a:r>
              <a:rPr lang="th-TH" sz="2200" b="1" dirty="0"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หากได้ 400 คะแนน จะผ่านไปประเมินในขั้นตอนที่ 3)</a:t>
            </a:r>
          </a:p>
          <a:p>
            <a:pPr marL="1030288" indent="-1030288" defTabSz="457200">
              <a:lnSpc>
                <a:spcPct val="80000"/>
              </a:lnSpc>
              <a:tabLst>
                <a:tab pos="1025525" algn="l"/>
              </a:tabLst>
              <a:defRPr/>
            </a:pPr>
            <a:r>
              <a:rPr lang="th-TH" sz="2200" b="1" dirty="0"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ขั้นตอนที่ 3	การตรวจประเมินในพื้นที่ปฏิบัติงาน เพื่อยืนยันผลการตรวจ </a:t>
            </a:r>
            <a:br>
              <a:rPr lang="en-US" sz="2200" b="1" dirty="0"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</a:br>
            <a:r>
              <a:rPr lang="en-US" sz="2200" b="1" dirty="0"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Application Report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DD5A1B4-2107-4DB0-AF51-E10635ACF046}"/>
              </a:ext>
            </a:extLst>
          </p:cNvPr>
          <p:cNvSpPr/>
          <p:nvPr/>
        </p:nvSpPr>
        <p:spPr>
          <a:xfrm>
            <a:off x="497840" y="2305572"/>
            <a:ext cx="5760720" cy="2302139"/>
          </a:xfrm>
          <a:prstGeom prst="roundRect">
            <a:avLst>
              <a:gd name="adj" fmla="val 9370"/>
            </a:avLst>
          </a:prstGeom>
          <a:solidFill>
            <a:srgbClr val="FFFFFF">
              <a:alpha val="60000"/>
            </a:srgbClr>
          </a:solidFill>
        </p:spPr>
        <p:txBody>
          <a:bodyPr wrap="none" anchor="ctr">
            <a:noAutofit/>
          </a:bodyPr>
          <a:lstStyle/>
          <a:p>
            <a:pPr marL="1147763" indent="-1095375" defTabSz="457200">
              <a:lnSpc>
                <a:spcPct val="85000"/>
              </a:lnSpc>
              <a:tabLst>
                <a:tab pos="1147763" algn="l"/>
              </a:tabLst>
              <a:defRPr/>
            </a:pPr>
            <a:r>
              <a:rPr lang="th-TH" sz="2400" b="1"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หมวด </a:t>
            </a:r>
            <a:r>
              <a:rPr lang="en-US" sz="2400" b="1"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1   </a:t>
            </a:r>
            <a:r>
              <a:rPr lang="th-TH" sz="2400" b="1"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การนำองค์การ</a:t>
            </a:r>
          </a:p>
          <a:p>
            <a:pPr marL="1147763" indent="-1095375">
              <a:lnSpc>
                <a:spcPct val="85000"/>
              </a:lnSpc>
              <a:tabLst>
                <a:tab pos="1147763" algn="l"/>
              </a:tabLst>
              <a:defRPr/>
            </a:pPr>
            <a:r>
              <a:rPr lang="th-TH" sz="2400" b="1"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หมวด </a:t>
            </a:r>
            <a:r>
              <a:rPr lang="en-US" sz="2400" b="1"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2   </a:t>
            </a:r>
            <a:r>
              <a:rPr lang="th-TH" sz="2400" b="1"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การวางแผนเชิงยุทธศาสตร์</a:t>
            </a:r>
          </a:p>
          <a:p>
            <a:pPr marL="1147763" indent="-1095375">
              <a:lnSpc>
                <a:spcPct val="85000"/>
              </a:lnSpc>
              <a:tabLst>
                <a:tab pos="1147763" algn="l"/>
              </a:tabLst>
              <a:defRPr/>
            </a:pPr>
            <a:r>
              <a:rPr lang="th-TH" sz="2400" b="1"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หมวด </a:t>
            </a:r>
            <a:r>
              <a:rPr lang="en-US" sz="2400" b="1"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3   </a:t>
            </a:r>
            <a:r>
              <a:rPr lang="th-TH" sz="2400" b="1"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การให้ความสำคัญกับผู้รับบริการและผู้มีส่วนได้ส่วนเสีย</a:t>
            </a:r>
          </a:p>
          <a:p>
            <a:pPr marL="1147763" indent="-1095375">
              <a:lnSpc>
                <a:spcPct val="85000"/>
              </a:lnSpc>
              <a:tabLst>
                <a:tab pos="1147763" algn="l"/>
              </a:tabLst>
              <a:defRPr/>
            </a:pPr>
            <a:r>
              <a:rPr lang="th-TH" sz="2400" b="1"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หมวด </a:t>
            </a:r>
            <a:r>
              <a:rPr lang="en-US" sz="2400" b="1"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4   </a:t>
            </a:r>
            <a:r>
              <a:rPr lang="th-TH" sz="2400" b="1"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การวัด การวิเคราะห์ และการจัดการความรู้ </a:t>
            </a:r>
          </a:p>
          <a:p>
            <a:pPr marL="1147763" indent="-1095375">
              <a:lnSpc>
                <a:spcPct val="85000"/>
              </a:lnSpc>
              <a:tabLst>
                <a:tab pos="1147763" algn="l"/>
              </a:tabLst>
              <a:defRPr/>
            </a:pPr>
            <a:r>
              <a:rPr lang="th-TH" sz="2400" b="1"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หมวด </a:t>
            </a:r>
            <a:r>
              <a:rPr lang="en-US" sz="2400" b="1"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5   </a:t>
            </a:r>
            <a:r>
              <a:rPr lang="th-TH" sz="2400" b="1"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การมุ่งเน้นบุคลากร</a:t>
            </a:r>
          </a:p>
          <a:p>
            <a:pPr marL="1147763" indent="-1095375">
              <a:lnSpc>
                <a:spcPct val="85000"/>
              </a:lnSpc>
              <a:tabLst>
                <a:tab pos="1147763" algn="l"/>
              </a:tabLst>
              <a:defRPr/>
            </a:pPr>
            <a:r>
              <a:rPr lang="th-TH" sz="2400" b="1"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หมวด </a:t>
            </a:r>
            <a:r>
              <a:rPr lang="en-US" sz="2400" b="1"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6   </a:t>
            </a:r>
            <a:r>
              <a:rPr lang="th-TH" sz="2400" b="1"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การมุ่งเน้นระบบปฏิบัติการ</a:t>
            </a:r>
          </a:p>
          <a:p>
            <a:pPr marL="1147763" indent="-1095375">
              <a:lnSpc>
                <a:spcPct val="85000"/>
              </a:lnSpc>
              <a:tabLst>
                <a:tab pos="1147763" algn="l"/>
              </a:tabLst>
              <a:defRPr/>
            </a:pPr>
            <a:r>
              <a:rPr lang="th-TH" sz="2400" b="1"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หมวด </a:t>
            </a:r>
            <a:r>
              <a:rPr lang="en-US" sz="2400" b="1"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7   </a:t>
            </a:r>
            <a:r>
              <a:rPr lang="th-TH" sz="2400" b="1"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ผลลัพธ์การดำเนินการ</a:t>
            </a:r>
            <a:endParaRPr lang="en-US" sz="2400" b="1"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1493E3E-9C9D-48EB-9B9B-C1DB111541B8}"/>
              </a:ext>
            </a:extLst>
          </p:cNvPr>
          <p:cNvSpPr/>
          <p:nvPr/>
        </p:nvSpPr>
        <p:spPr>
          <a:xfrm>
            <a:off x="297722" y="2296801"/>
            <a:ext cx="5829947" cy="228636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E1E31D1D-590B-46C4-9ECB-AA3ACBB5E7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59CD90"/>
              </a:clrFrom>
              <a:clrTo>
                <a:srgbClr val="59CD9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6" r="11277"/>
          <a:stretch/>
        </p:blipFill>
        <p:spPr bwMode="auto">
          <a:xfrm>
            <a:off x="9750086" y="931952"/>
            <a:ext cx="1944074" cy="13716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E726706-7F79-4698-A94E-E9DCE149308C}"/>
              </a:ext>
            </a:extLst>
          </p:cNvPr>
          <p:cNvSpPr/>
          <p:nvPr/>
        </p:nvSpPr>
        <p:spPr>
          <a:xfrm>
            <a:off x="3082606" y="4811986"/>
            <a:ext cx="8368416" cy="1667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>
              <a:lnSpc>
                <a:spcPct val="85000"/>
              </a:lnSpc>
            </a:pPr>
            <a:r>
              <a:rPr lang="th-TH" sz="2400" b="1" spc="-30">
                <a:solidFill>
                  <a:schemeClr val="tx1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เกณฑ์การประเมินจะพิจารณาจากความสามารถในการพัฒนาการดำเนินงาน</a:t>
            </a:r>
            <a:r>
              <a:rPr lang="th-TH" sz="2400" b="1">
                <a:solidFill>
                  <a:schemeClr val="tx1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เพื่อยกระดับ</a:t>
            </a:r>
            <a:br>
              <a:rPr lang="en-US" sz="2400" b="1">
                <a:solidFill>
                  <a:schemeClr val="tx1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</a:br>
            <a:r>
              <a:rPr lang="th-TH" sz="2400" b="1">
                <a:solidFill>
                  <a:schemeClr val="tx1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ผลการประเมินสถานะการเป็นระบบราชการ 4.0 (</a:t>
            </a:r>
            <a:r>
              <a:rPr lang="en-US" sz="2400" b="1">
                <a:solidFill>
                  <a:schemeClr val="tx1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PMQA</a:t>
            </a:r>
            <a:r>
              <a:rPr lang="th-TH" sz="2400" b="1">
                <a:solidFill>
                  <a:schemeClr val="tx1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  <a:r>
              <a:rPr lang="en-US" sz="2400" b="1">
                <a:solidFill>
                  <a:schemeClr val="tx1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4.0)</a:t>
            </a:r>
            <a:r>
              <a:rPr lang="th-TH" sz="2400" b="1">
                <a:solidFill>
                  <a:schemeClr val="tx1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  <a:r>
              <a:rPr lang="th-TH" sz="2400" b="1" spc="-30">
                <a:solidFill>
                  <a:schemeClr val="tx1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โดยมีเป้าหมายให้ส่วนราชการ</a:t>
            </a:r>
            <a:br>
              <a:rPr lang="en-US" sz="2400" b="1" spc="-30">
                <a:solidFill>
                  <a:schemeClr val="tx1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</a:br>
            <a:r>
              <a:rPr lang="th-TH" sz="2400" b="1" spc="-30">
                <a:solidFill>
                  <a:schemeClr val="tx1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มีคะแนนผลการประเมิน</a:t>
            </a:r>
            <a:r>
              <a:rPr lang="th-TH" sz="2400" b="1">
                <a:solidFill>
                  <a:schemeClr val="tx1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ในขั้นตอนที่ </a:t>
            </a:r>
            <a:r>
              <a:rPr lang="en-US" sz="2400" b="1">
                <a:solidFill>
                  <a:schemeClr val="tx1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1</a:t>
            </a:r>
            <a:r>
              <a:rPr lang="th-TH" sz="2400" b="1">
                <a:solidFill>
                  <a:schemeClr val="tx1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ปีงบประมาณ พ.ศ. </a:t>
            </a:r>
            <a:r>
              <a:rPr lang="en-US" sz="2400" b="1">
                <a:solidFill>
                  <a:schemeClr val="tx1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2565</a:t>
            </a:r>
            <a:r>
              <a:rPr lang="th-TH" sz="2400" b="1">
                <a:solidFill>
                  <a:schemeClr val="tx1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ดีขึ้นจากผลคะแนนในขั้นตอนที่ </a:t>
            </a:r>
            <a:r>
              <a:rPr lang="en-US" sz="2400" b="1">
                <a:solidFill>
                  <a:schemeClr val="tx1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1</a:t>
            </a:r>
            <a:r>
              <a:rPr lang="th-TH" sz="2400" b="1">
                <a:solidFill>
                  <a:schemeClr val="tx1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ปีงบประมาณ พ.ศ. </a:t>
            </a:r>
            <a:r>
              <a:rPr lang="en-US" sz="2400" b="1">
                <a:solidFill>
                  <a:schemeClr val="tx1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2564</a:t>
            </a:r>
            <a:r>
              <a:rPr lang="th-TH" sz="2400" b="1">
                <a:solidFill>
                  <a:schemeClr val="tx1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โดยจัดกลุ่มส่วนราชการตามคะแนนผลการประเมินปี </a:t>
            </a:r>
            <a:r>
              <a:rPr lang="en-US" sz="2400" b="1">
                <a:solidFill>
                  <a:schemeClr val="tx1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2564</a:t>
            </a:r>
            <a:r>
              <a:rPr lang="th-TH" sz="2400" b="1">
                <a:solidFill>
                  <a:schemeClr val="tx1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และกำหนดเกณฑ์</a:t>
            </a:r>
            <a:r>
              <a:rPr lang="th-TH" sz="2400" b="1" spc="-30">
                <a:solidFill>
                  <a:schemeClr val="tx1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การประเมิน (เป้าหมายการเพิ่มคะแนนผลการประเมิน) ให้สอดคล้องกับแต่ละกลุ่ม</a:t>
            </a:r>
            <a:endParaRPr lang="en-US" sz="3200" spc="-3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B6DB5E43-2FEB-4CBF-9646-1DA722DE0160}"/>
              </a:ext>
            </a:extLst>
          </p:cNvPr>
          <p:cNvSpPr txBox="1">
            <a:spLocks noChangeArrowheads="1"/>
          </p:cNvSpPr>
          <p:nvPr/>
        </p:nvSpPr>
        <p:spPr bwMode="black">
          <a:xfrm>
            <a:off x="0" y="19098"/>
            <a:ext cx="1128679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1pPr>
            <a:lvl2pPr marL="742950" indent="-285750"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2pPr>
            <a:lvl3pPr marL="1143000" indent="-228600"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3pPr>
            <a:lvl4pPr marL="1600200" indent="-228600"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4pPr>
            <a:lvl5pPr marL="2057400" indent="-228600"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>
                <a:solidFill>
                  <a:srgbClr val="000096"/>
                </a:solidFill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 </a:t>
            </a:r>
            <a:r>
              <a:rPr kumimoji="0" lang="th-TH" sz="3200" i="0" u="none" strike="noStrike" kern="0" cap="none" spc="0" normalizeH="0" baseline="0" noProof="0" dirty="0">
                <a:ln>
                  <a:noFill/>
                </a:ln>
                <a:solidFill>
                  <a:srgbClr val="000096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การประเมินสถานะของหน่วยงานภาครัฐในการเป็นระบบราชการ 4.0 </a:t>
            </a:r>
            <a:r>
              <a:rPr kumimoji="0" lang="th-TH" sz="3000" i="0" u="none" strike="noStrike" kern="0" cap="none" spc="0" normalizeH="0" baseline="0" noProof="0" dirty="0">
                <a:ln>
                  <a:noFill/>
                </a:ln>
                <a:solidFill>
                  <a:srgbClr val="000096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(</a:t>
            </a:r>
            <a:r>
              <a:rPr kumimoji="0" lang="en-US" sz="3000" i="0" u="none" strike="noStrike" kern="0" cap="none" spc="0" normalizeH="0" baseline="0" noProof="0" dirty="0">
                <a:ln>
                  <a:noFill/>
                </a:ln>
                <a:solidFill>
                  <a:srgbClr val="000096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Potential Base</a:t>
            </a:r>
            <a:r>
              <a:rPr kumimoji="0" lang="th-TH" sz="3000" i="0" u="none" strike="noStrike" kern="0" cap="none" spc="0" normalizeH="0" baseline="0" noProof="0" dirty="0">
                <a:ln>
                  <a:noFill/>
                </a:ln>
                <a:solidFill>
                  <a:srgbClr val="000096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4581627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7616736-27FA-4838-BFAA-706A4102C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103AA-8845-4AAA-8DCD-945F174AEA28}" type="slidenum">
              <a:rPr lang="th-TH" smtClean="0"/>
              <a:pPr/>
              <a:t>43</a:t>
            </a:fld>
            <a:endParaRPr lang="th-TH"/>
          </a:p>
        </p:txBody>
      </p:sp>
      <p:sp>
        <p:nvSpPr>
          <p:cNvPr id="3" name="Rounded Rectangle 35">
            <a:extLst>
              <a:ext uri="{FF2B5EF4-FFF2-40B4-BE49-F238E27FC236}">
                <a16:creationId xmlns:a16="http://schemas.microsoft.com/office/drawing/2014/main" id="{0C743A4C-7ED0-4917-96D1-CC00C614353F}"/>
              </a:ext>
            </a:extLst>
          </p:cNvPr>
          <p:cNvSpPr/>
          <p:nvPr/>
        </p:nvSpPr>
        <p:spPr>
          <a:xfrm>
            <a:off x="1025634" y="1253313"/>
            <a:ext cx="10140731" cy="5383595"/>
          </a:xfrm>
          <a:prstGeom prst="roundRect">
            <a:avLst>
              <a:gd name="adj" fmla="val 3720"/>
            </a:avLst>
          </a:prstGeom>
          <a:solidFill>
            <a:schemeClr val="bg1"/>
          </a:solidFill>
          <a:ln w="57150" cap="flat" cmpd="sng" algn="ctr">
            <a:solidFill>
              <a:schemeClr val="accent5">
                <a:lumMod val="60000"/>
                <a:lumOff val="4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B312136-09DD-4DD7-A831-6E9A15B484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5277373"/>
              </p:ext>
            </p:extLst>
          </p:nvPr>
        </p:nvGraphicFramePr>
        <p:xfrm>
          <a:off x="2198550" y="2003704"/>
          <a:ext cx="6858000" cy="1159383"/>
        </p:xfrm>
        <a:graphic>
          <a:graphicData uri="http://schemas.openxmlformats.org/drawingml/2006/table">
            <a:tbl>
              <a:tblPr firstRow="1" bandRow="1"/>
              <a:tblGrid>
                <a:gridCol w="2286000">
                  <a:extLst>
                    <a:ext uri="{9D8B030D-6E8A-4147-A177-3AD203B41FA5}">
                      <a16:colId xmlns:a16="http://schemas.microsoft.com/office/drawing/2014/main" val="1661457189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395773697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19525282"/>
                    </a:ext>
                  </a:extLst>
                </a:gridCol>
              </a:tblGrid>
              <a:tr h="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th-TH" sz="2200" b="1">
                          <a:solidFill>
                            <a:sysClr val="windowText" lastClr="000000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เป้าหมายขั้นต้น (50)</a:t>
                      </a:r>
                    </a:p>
                  </a:txBody>
                  <a:tcPr marT="91440" marB="9144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th-TH" sz="2200" b="1">
                          <a:solidFill>
                            <a:sysClr val="windowText" lastClr="000000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เป้าหมายมาตรฐาน</a:t>
                      </a:r>
                      <a:r>
                        <a:rPr lang="en-US" sz="2200" b="1">
                          <a:solidFill>
                            <a:sysClr val="windowText" lastClr="000000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2200" b="1">
                          <a:solidFill>
                            <a:sysClr val="windowText" lastClr="000000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lang="en-US" sz="2200" b="1">
                          <a:solidFill>
                            <a:sysClr val="windowText" lastClr="000000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75</a:t>
                      </a:r>
                      <a:r>
                        <a:rPr lang="th-TH" sz="2200" b="1">
                          <a:solidFill>
                            <a:sysClr val="windowText" lastClr="000000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)</a:t>
                      </a:r>
                    </a:p>
                  </a:txBody>
                  <a:tcPr marT="91440" marB="9144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3B3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th-TH" sz="2200" b="1">
                          <a:solidFill>
                            <a:sysClr val="windowText" lastClr="000000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เป้าหมายขั้นสูง</a:t>
                      </a:r>
                      <a:r>
                        <a:rPr lang="en-US" sz="2200" b="1">
                          <a:solidFill>
                            <a:sysClr val="windowText" lastClr="000000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2200" b="1">
                          <a:solidFill>
                            <a:sysClr val="windowText" lastClr="000000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(100)</a:t>
                      </a:r>
                    </a:p>
                  </a:txBody>
                  <a:tcPr marT="91440" marB="9144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3969053"/>
                  </a:ext>
                </a:extLst>
              </a:tr>
              <a:tr h="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th-TH" sz="2200" b="1" spc="0"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(ค่าเฉลี่ยคะแนนกลุ่มที่</a:t>
                      </a:r>
                      <a:r>
                        <a:rPr lang="th-TH" sz="2200" b="1" spc="0" baseline="0"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2200" b="1" spc="0" baseline="0"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1:</a:t>
                      </a:r>
                      <a:br>
                        <a:rPr lang="th-TH" sz="2200" b="1" spc="0" baseline="0"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</a:br>
                      <a:r>
                        <a:rPr lang="en-US" sz="2200" b="1" spc="0" baseline="0"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200 - 299 </a:t>
                      </a:r>
                      <a:r>
                        <a:rPr lang="th-TH" sz="2200" b="1" spc="0" baseline="0"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คะแนน</a:t>
                      </a:r>
                      <a:r>
                        <a:rPr lang="en-US" sz="2200" b="1" spc="0" baseline="0"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)</a:t>
                      </a:r>
                      <a:endParaRPr lang="th-TH" sz="2200" b="1" spc="0"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T="91440" marB="9144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-</a:t>
                      </a:r>
                    </a:p>
                  </a:txBody>
                  <a:tcPr marT="91440" marB="9144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6B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350</a:t>
                      </a:r>
                    </a:p>
                  </a:txBody>
                  <a:tcPr marT="91440" marB="9144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745697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A02D5363-0AD2-46CE-87FD-131CF06A98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898426"/>
              </p:ext>
            </p:extLst>
          </p:nvPr>
        </p:nvGraphicFramePr>
        <p:xfrm>
          <a:off x="2219732" y="3699221"/>
          <a:ext cx="6858000" cy="1159383"/>
        </p:xfrm>
        <a:graphic>
          <a:graphicData uri="http://schemas.openxmlformats.org/drawingml/2006/table">
            <a:tbl>
              <a:tblPr firstRow="1" bandRow="1"/>
              <a:tblGrid>
                <a:gridCol w="2286000">
                  <a:extLst>
                    <a:ext uri="{9D8B030D-6E8A-4147-A177-3AD203B41FA5}">
                      <a16:colId xmlns:a16="http://schemas.microsoft.com/office/drawing/2014/main" val="1661457189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395773697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19525282"/>
                    </a:ext>
                  </a:extLst>
                </a:gridCol>
              </a:tblGrid>
              <a:tr h="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th-TH" sz="2200" b="1">
                          <a:solidFill>
                            <a:sysClr val="windowText" lastClr="000000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เป้าหมายขั้นต้น (50)</a:t>
                      </a:r>
                    </a:p>
                  </a:txBody>
                  <a:tcPr marT="91440" marB="9144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th-TH" sz="2200" b="1">
                          <a:solidFill>
                            <a:sysClr val="windowText" lastClr="000000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เป้าหมายมาตรฐาน</a:t>
                      </a:r>
                      <a:r>
                        <a:rPr lang="en-US" sz="2200" b="1">
                          <a:solidFill>
                            <a:sysClr val="windowText" lastClr="000000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2200" b="1">
                          <a:solidFill>
                            <a:sysClr val="windowText" lastClr="000000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lang="en-US" sz="2200" b="1">
                          <a:solidFill>
                            <a:sysClr val="windowText" lastClr="000000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75</a:t>
                      </a:r>
                      <a:r>
                        <a:rPr lang="th-TH" sz="2200" b="1">
                          <a:solidFill>
                            <a:sysClr val="windowText" lastClr="000000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)</a:t>
                      </a:r>
                    </a:p>
                  </a:txBody>
                  <a:tcPr marT="91440" marB="9144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CA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th-TH" sz="2200" b="1">
                          <a:solidFill>
                            <a:sysClr val="windowText" lastClr="000000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เป้าหมายขั้นสูง</a:t>
                      </a:r>
                      <a:r>
                        <a:rPr lang="en-US" sz="2200" b="1">
                          <a:solidFill>
                            <a:sysClr val="windowText" lastClr="000000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2200" b="1">
                          <a:solidFill>
                            <a:sysClr val="windowText" lastClr="000000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(100)</a:t>
                      </a:r>
                    </a:p>
                  </a:txBody>
                  <a:tcPr marT="91440" marB="9144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3969053"/>
                  </a:ext>
                </a:extLst>
              </a:tr>
              <a:tr h="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200" b="1" i="0" u="none" strike="noStrike" cap="none" spc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Arial"/>
                        </a:rPr>
                        <a:t>(ค่าเฉลี่ยคะแนนกลุ่มที่ </a:t>
                      </a:r>
                      <a:r>
                        <a:rPr lang="en-US" sz="2200" b="1" i="0" u="none" strike="noStrike" cap="none" spc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Arial"/>
                        </a:rPr>
                        <a:t>2: </a:t>
                      </a:r>
                      <a:br>
                        <a:rPr lang="en-US" sz="2200" b="1" i="0" u="none" strike="noStrike" cap="none" spc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Arial"/>
                        </a:rPr>
                      </a:br>
                      <a:r>
                        <a:rPr lang="en-US" sz="2200" b="1" i="0" u="none" strike="noStrike" cap="none" spc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Arial"/>
                        </a:rPr>
                        <a:t>300-350 </a:t>
                      </a:r>
                      <a:r>
                        <a:rPr lang="th-TH" sz="2200" b="1" i="0" u="none" strike="noStrike" cap="none" spc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Arial"/>
                        </a:rPr>
                        <a:t>คะแนน</a:t>
                      </a:r>
                      <a:r>
                        <a:rPr lang="en-US" sz="2200" b="1" i="0" u="none" strike="noStrike" cap="none" spc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Arial"/>
                        </a:rPr>
                        <a:t>)</a:t>
                      </a:r>
                      <a:endParaRPr lang="th-TH" sz="2200" b="1" i="0" u="none" strike="noStrike" cap="none" spc="0">
                        <a:solidFill>
                          <a:schemeClr val="dk1"/>
                        </a:solidFill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  <a:sym typeface="Arial"/>
                      </a:endParaRPr>
                    </a:p>
                  </a:txBody>
                  <a:tcPr marT="91440" marB="9144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200" b="1" i="0" u="none" strike="noStrike" cap="none" spc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Arial"/>
                        </a:rPr>
                        <a:t>คะแนนปี</a:t>
                      </a:r>
                      <a:r>
                        <a:rPr lang="en-US" sz="2200" b="1" i="0" u="none" strike="noStrike" cap="none" spc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Arial"/>
                        </a:rPr>
                        <a:t> 64</a:t>
                      </a:r>
                    </a:p>
                  </a:txBody>
                  <a:tcPr marT="91440" marB="9144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200" b="1" i="0" u="none" strike="noStrike" cap="none" spc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Arial"/>
                        </a:rPr>
                        <a:t>คะแนนปี</a:t>
                      </a:r>
                      <a:r>
                        <a:rPr lang="en-US" sz="2200" b="1" i="0" u="none" strike="noStrike" cap="none" spc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Arial"/>
                        </a:rPr>
                        <a:t> 64 </a:t>
                      </a:r>
                      <a:br>
                        <a:rPr lang="en-US" sz="2200" b="1" i="0" u="none" strike="noStrike" cap="none" spc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Arial"/>
                        </a:rPr>
                      </a:br>
                      <a:r>
                        <a:rPr lang="en-US" sz="2200" b="1" i="0" u="none" strike="noStrike" cap="none" spc="0">
                          <a:solidFill>
                            <a:srgbClr val="C00000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Arial"/>
                        </a:rPr>
                        <a:t>+ </a:t>
                      </a:r>
                      <a:r>
                        <a:rPr lang="th-TH" sz="2200" b="1" i="0" u="none" strike="noStrike" cap="none" spc="0" noProof="0">
                          <a:solidFill>
                            <a:srgbClr val="C00000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Arial"/>
                        </a:rPr>
                        <a:t>อัตราการเติบโตเฉลี่ย </a:t>
                      </a:r>
                      <a:r>
                        <a:rPr lang="en-US" sz="2200" b="1" i="0" u="none" strike="noStrike" cap="none" spc="0" noProof="0">
                          <a:solidFill>
                            <a:srgbClr val="C00000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Arial"/>
                        </a:rPr>
                        <a:t>%</a:t>
                      </a:r>
                      <a:endParaRPr lang="en-US" sz="2200" b="1" i="0" u="none" strike="noStrike" cap="none" spc="0">
                        <a:solidFill>
                          <a:srgbClr val="C00000"/>
                        </a:solidFill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  <a:sym typeface="Arial"/>
                      </a:endParaRPr>
                    </a:p>
                  </a:txBody>
                  <a:tcPr marT="91440" marB="9144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745697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02DAB0EC-BC6F-49A2-A4DE-BA0E04A302F1}"/>
              </a:ext>
            </a:extLst>
          </p:cNvPr>
          <p:cNvSpPr txBox="1"/>
          <p:nvPr/>
        </p:nvSpPr>
        <p:spPr>
          <a:xfrm>
            <a:off x="2110691" y="1563426"/>
            <a:ext cx="8635261" cy="397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th-TH" sz="2400" b="1">
                <a:solidFill>
                  <a:prstClr val="black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ส่วนราชการที่มีคะแนนผลการประเมินในขั้นตอนที่ </a:t>
            </a:r>
            <a:r>
              <a:rPr lang="en-US" sz="2400" b="1">
                <a:solidFill>
                  <a:prstClr val="black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1</a:t>
            </a:r>
            <a:r>
              <a:rPr lang="th-TH" sz="2400" b="1">
                <a:solidFill>
                  <a:prstClr val="black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ปีงบประมาณ พ.ศ. </a:t>
            </a:r>
            <a:r>
              <a:rPr lang="en-US" sz="2400" b="1"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2564</a:t>
            </a:r>
            <a:r>
              <a:rPr lang="th-TH" sz="2400" b="1"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  <a:r>
              <a:rPr lang="en-US" sz="2400" b="1">
                <a:solidFill>
                  <a:prstClr val="black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  <a:r>
              <a:rPr lang="th-TH" sz="2400" b="1">
                <a:solidFill>
                  <a:srgbClr val="FF0000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ต่ำกว่า </a:t>
            </a:r>
            <a:r>
              <a:rPr lang="en-US" sz="2400" b="1">
                <a:solidFill>
                  <a:srgbClr val="FF0000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350</a:t>
            </a:r>
            <a:r>
              <a:rPr lang="th-TH" sz="2400" b="1">
                <a:solidFill>
                  <a:srgbClr val="FF0000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คะแนน</a:t>
            </a:r>
            <a:endParaRPr lang="en-US" sz="2400" b="1">
              <a:solidFill>
                <a:srgbClr val="FF0000"/>
              </a:solidFill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93474C4E-6FF8-4129-8E03-99148E3C85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0484188"/>
              </p:ext>
            </p:extLst>
          </p:nvPr>
        </p:nvGraphicFramePr>
        <p:xfrm>
          <a:off x="2219732" y="5395823"/>
          <a:ext cx="6858000" cy="1067943"/>
        </p:xfrm>
        <a:graphic>
          <a:graphicData uri="http://schemas.openxmlformats.org/drawingml/2006/table">
            <a:tbl>
              <a:tblPr firstRow="1" bandRow="1"/>
              <a:tblGrid>
                <a:gridCol w="2286000">
                  <a:extLst>
                    <a:ext uri="{9D8B030D-6E8A-4147-A177-3AD203B41FA5}">
                      <a16:colId xmlns:a16="http://schemas.microsoft.com/office/drawing/2014/main" val="1661457189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395773697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19525282"/>
                    </a:ext>
                  </a:extLst>
                </a:gridCol>
              </a:tblGrid>
              <a:tr h="300402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th-TH" sz="2200" b="1">
                          <a:solidFill>
                            <a:sysClr val="windowText" lastClr="000000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เป้าหมายขั้นต้น (50)</a:t>
                      </a:r>
                    </a:p>
                  </a:txBody>
                  <a:tcPr marT="91440" marB="9144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th-TH" sz="2200" b="1">
                          <a:solidFill>
                            <a:sysClr val="windowText" lastClr="000000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เป้าหมายมาตรฐาน</a:t>
                      </a:r>
                      <a:r>
                        <a:rPr lang="en-US" sz="2200" b="1">
                          <a:solidFill>
                            <a:sysClr val="windowText" lastClr="000000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2200" b="1">
                          <a:solidFill>
                            <a:sysClr val="windowText" lastClr="000000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lang="en-US" sz="2200" b="1">
                          <a:solidFill>
                            <a:sysClr val="windowText" lastClr="000000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75</a:t>
                      </a:r>
                      <a:r>
                        <a:rPr lang="th-TH" sz="2200" b="1">
                          <a:solidFill>
                            <a:sysClr val="windowText" lastClr="000000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th-TH" sz="2200" b="1">
                          <a:solidFill>
                            <a:sysClr val="windowText" lastClr="000000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เป้าหมายขั้นสูง</a:t>
                      </a:r>
                      <a:r>
                        <a:rPr lang="en-US" sz="2200" b="1">
                          <a:solidFill>
                            <a:sysClr val="windowText" lastClr="000000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2200" b="1">
                          <a:solidFill>
                            <a:sysClr val="windowText" lastClr="000000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(100)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60000"/>
                        <a:lumOff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3969053"/>
                  </a:ext>
                </a:extLst>
              </a:tr>
              <a:tr h="345582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200" b="1" i="0" u="none" strike="noStrike" cap="none" spc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Arial"/>
                        </a:rPr>
                        <a:t>(ค่าเฉลี่ยคะแนนกลุ่มที่ </a:t>
                      </a:r>
                      <a:r>
                        <a:rPr lang="en-US" sz="2200" b="1" i="0" u="none" strike="noStrike" cap="none" spc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Arial"/>
                        </a:rPr>
                        <a:t>3:</a:t>
                      </a:r>
                      <a:br>
                        <a:rPr lang="en-US" sz="2200" b="1" i="0" u="none" strike="noStrike" cap="none" spc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Arial"/>
                        </a:rPr>
                      </a:br>
                      <a:r>
                        <a:rPr lang="en-US" sz="2200" b="1" i="0" u="none" strike="noStrike" cap="none" spc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Arial"/>
                        </a:rPr>
                        <a:t>351-399 </a:t>
                      </a:r>
                      <a:r>
                        <a:rPr lang="th-TH" sz="2200" b="1" i="0" u="none" strike="noStrike" cap="none" spc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Arial"/>
                        </a:rPr>
                        <a:t>คะแนน</a:t>
                      </a:r>
                      <a:r>
                        <a:rPr lang="en-US" sz="2200" b="1" i="0" u="none" strike="noStrike" cap="none" spc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Arial"/>
                        </a:rPr>
                        <a:t>)</a:t>
                      </a:r>
                      <a:endParaRPr lang="th-TH" sz="2200" b="1" i="0" u="none" strike="noStrike" cap="none" spc="0">
                        <a:solidFill>
                          <a:schemeClr val="dk1"/>
                        </a:solidFill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  <a:sym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200" b="1" i="0" u="none" strike="noStrike" cap="none" spc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Arial"/>
                        </a:rPr>
                        <a:t>คะแนนปี</a:t>
                      </a:r>
                      <a:r>
                        <a:rPr lang="en-US" sz="2200" b="1" i="0" u="none" strike="noStrike" cap="none" spc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Arial"/>
                        </a:rPr>
                        <a:t> 64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200" b="1" i="0" u="none" strike="noStrike" cap="none" spc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Arial"/>
                        </a:rPr>
                        <a:t>คะแนนปี</a:t>
                      </a:r>
                      <a:r>
                        <a:rPr lang="en-US" sz="2200" b="1" i="0" u="none" strike="noStrike" cap="none" spc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Arial"/>
                        </a:rPr>
                        <a:t> 64 </a:t>
                      </a:r>
                      <a:br>
                        <a:rPr lang="en-US" sz="2200" b="1" i="0" u="none" strike="noStrike" cap="none" spc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Arial"/>
                        </a:rPr>
                      </a:br>
                      <a:r>
                        <a:rPr lang="en-US" sz="2200" b="1" i="0" u="none" strike="noStrike" cap="none" spc="0">
                          <a:solidFill>
                            <a:srgbClr val="C00000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Arial"/>
                        </a:rPr>
                        <a:t>+ </a:t>
                      </a:r>
                      <a:r>
                        <a:rPr lang="th-TH" sz="2200" b="1" i="0" u="none" strike="noStrike" cap="none" spc="0">
                          <a:solidFill>
                            <a:srgbClr val="C00000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Arial"/>
                        </a:rPr>
                        <a:t>อัตราการเติบโตเฉลี่ย </a:t>
                      </a:r>
                      <a:r>
                        <a:rPr lang="en-US" sz="2200" b="1" i="0" u="none" strike="noStrike" cap="none" spc="0">
                          <a:solidFill>
                            <a:srgbClr val="C00000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Arial"/>
                        </a:rPr>
                        <a:t>%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745697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59BBD760-4BF0-4C39-B90C-8B675CDBFD89}"/>
              </a:ext>
            </a:extLst>
          </p:cNvPr>
          <p:cNvSpPr txBox="1"/>
          <p:nvPr/>
        </p:nvSpPr>
        <p:spPr>
          <a:xfrm>
            <a:off x="2138592" y="982931"/>
            <a:ext cx="7787551" cy="52322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 anchor="ctr">
            <a:spAutoFit/>
          </a:bodyPr>
          <a:lstStyle/>
          <a:p>
            <a:pPr marL="685800" marR="0" lvl="0" indent="-68580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แบ่งเกณฑ์การประเมินปี </a:t>
            </a: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2565 </a:t>
            </a:r>
            <a:r>
              <a:rPr kumimoji="0" lang="th-TH" sz="2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ออกเป็น </a:t>
            </a: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3</a:t>
            </a:r>
            <a:r>
              <a:rPr kumimoji="0" lang="th-TH" sz="2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กลุ่ม</a:t>
            </a:r>
            <a:endParaRPr kumimoji="0" lang="en-US" sz="28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11CAFE-93F0-4A5A-BD7B-4B60D8751B71}"/>
              </a:ext>
            </a:extLst>
          </p:cNvPr>
          <p:cNvSpPr/>
          <p:nvPr/>
        </p:nvSpPr>
        <p:spPr>
          <a:xfrm>
            <a:off x="1167520" y="1552916"/>
            <a:ext cx="1217984" cy="4255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7475" indent="-117475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th-TH" sz="2400" b="1">
                <a:solidFill>
                  <a:srgbClr val="0000CC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กลุ่มที่ </a:t>
            </a:r>
            <a:r>
              <a:rPr lang="en-US" sz="2400" b="1">
                <a:solidFill>
                  <a:srgbClr val="0000CC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1:</a:t>
            </a:r>
            <a:endParaRPr lang="th-TH" sz="2400" b="1">
              <a:solidFill>
                <a:srgbClr val="0000CC"/>
              </a:solidFill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8B5A44F-4C17-42D7-92A9-45DA23B4ED3D}"/>
              </a:ext>
            </a:extLst>
          </p:cNvPr>
          <p:cNvSpPr txBox="1"/>
          <p:nvPr/>
        </p:nvSpPr>
        <p:spPr>
          <a:xfrm>
            <a:off x="2110690" y="3276533"/>
            <a:ext cx="8908532" cy="397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th-TH" sz="2400" b="1"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ส่วนราชการที่มีคะแนนผลการประเมินในขั้นตอนที่ </a:t>
            </a:r>
            <a:r>
              <a:rPr lang="en-US" sz="2400" b="1"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1</a:t>
            </a:r>
            <a:r>
              <a:rPr lang="th-TH" sz="2400" b="1"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ปีงบประมาณ พ.ศ. </a:t>
            </a:r>
            <a:r>
              <a:rPr lang="en-US" sz="2400" b="1"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2564</a:t>
            </a:r>
            <a:r>
              <a:rPr lang="th-TH" sz="2400" b="1"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  <a:r>
              <a:rPr lang="en-US" sz="2400" b="1"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  <a:r>
              <a:rPr lang="th-TH" sz="2400" b="1">
                <a:solidFill>
                  <a:srgbClr val="FF0000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ตั้งแต่ </a:t>
            </a:r>
            <a:r>
              <a:rPr lang="en-US" sz="2400" b="1">
                <a:solidFill>
                  <a:srgbClr val="FF0000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350 - 399</a:t>
            </a:r>
            <a:r>
              <a:rPr lang="th-TH" sz="2400" b="1">
                <a:solidFill>
                  <a:srgbClr val="FF0000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คะแนน</a:t>
            </a:r>
            <a:endParaRPr lang="en-US" sz="2400" b="1">
              <a:solidFill>
                <a:srgbClr val="FF0000"/>
              </a:solidFill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130DCF6-F6E3-4290-8AAB-4322354A3DA7}"/>
              </a:ext>
            </a:extLst>
          </p:cNvPr>
          <p:cNvSpPr/>
          <p:nvPr/>
        </p:nvSpPr>
        <p:spPr>
          <a:xfrm>
            <a:off x="1167520" y="3255513"/>
            <a:ext cx="1217984" cy="4255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7475" indent="-117475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th-TH" sz="2400" b="1">
                <a:solidFill>
                  <a:srgbClr val="0000CC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กลุ่มที่ </a:t>
            </a:r>
            <a:r>
              <a:rPr lang="en-US" sz="2400" b="1">
                <a:solidFill>
                  <a:srgbClr val="0000CC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2:</a:t>
            </a:r>
            <a:endParaRPr lang="th-TH" sz="2400" b="1">
              <a:solidFill>
                <a:srgbClr val="0000CC"/>
              </a:solidFill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7273DCF-7EED-479D-982F-36634939010C}"/>
              </a:ext>
            </a:extLst>
          </p:cNvPr>
          <p:cNvSpPr/>
          <p:nvPr/>
        </p:nvSpPr>
        <p:spPr>
          <a:xfrm>
            <a:off x="1167520" y="4952922"/>
            <a:ext cx="1217984" cy="4255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7475" indent="-117475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th-TH" sz="2400" b="1">
                <a:solidFill>
                  <a:srgbClr val="0000CC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กลุ่มที่ </a:t>
            </a:r>
            <a:r>
              <a:rPr lang="en-US" sz="2400" b="1">
                <a:solidFill>
                  <a:srgbClr val="0000CC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3:</a:t>
            </a:r>
            <a:endParaRPr lang="th-TH" sz="2400" b="1">
              <a:solidFill>
                <a:srgbClr val="0000CC"/>
              </a:solidFill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86ABFC2F-6917-45AC-9B41-9FB88B40B7D9}"/>
              </a:ext>
            </a:extLst>
          </p:cNvPr>
          <p:cNvSpPr/>
          <p:nvPr/>
        </p:nvSpPr>
        <p:spPr>
          <a:xfrm rot="5400000">
            <a:off x="1013926" y="1646425"/>
            <a:ext cx="199073" cy="173526"/>
          </a:xfrm>
          <a:prstGeom prst="triangle">
            <a:avLst/>
          </a:prstGeom>
          <a:solidFill>
            <a:schemeClr val="accent5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7BA860AF-96C5-4A0D-9CCD-3D4143D9FF92}"/>
              </a:ext>
            </a:extLst>
          </p:cNvPr>
          <p:cNvSpPr/>
          <p:nvPr/>
        </p:nvSpPr>
        <p:spPr>
          <a:xfrm rot="5400000">
            <a:off x="1013926" y="5047529"/>
            <a:ext cx="199073" cy="173526"/>
          </a:xfrm>
          <a:prstGeom prst="triangle">
            <a:avLst/>
          </a:prstGeom>
          <a:solidFill>
            <a:schemeClr val="accent5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0955E777-1A26-417F-9A3D-9E6DAB219BF5}"/>
              </a:ext>
            </a:extLst>
          </p:cNvPr>
          <p:cNvSpPr/>
          <p:nvPr/>
        </p:nvSpPr>
        <p:spPr>
          <a:xfrm rot="5400000">
            <a:off x="1013926" y="3361358"/>
            <a:ext cx="199073" cy="173526"/>
          </a:xfrm>
          <a:prstGeom prst="triangle">
            <a:avLst/>
          </a:prstGeom>
          <a:solidFill>
            <a:schemeClr val="accent5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ight Brace 15">
            <a:extLst>
              <a:ext uri="{FF2B5EF4-FFF2-40B4-BE49-F238E27FC236}">
                <a16:creationId xmlns:a16="http://schemas.microsoft.com/office/drawing/2014/main" id="{7957FF44-87C3-42B8-A3AF-3C49F77B250E}"/>
              </a:ext>
            </a:extLst>
          </p:cNvPr>
          <p:cNvSpPr/>
          <p:nvPr/>
        </p:nvSpPr>
        <p:spPr>
          <a:xfrm>
            <a:off x="9077733" y="4605454"/>
            <a:ext cx="442188" cy="1639229"/>
          </a:xfrm>
          <a:prstGeom prst="rightBrace">
            <a:avLst>
              <a:gd name="adj1" fmla="val 19545"/>
              <a:gd name="adj2" fmla="val 72449"/>
            </a:avLst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52C3D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081E681-97D1-4A1C-81B0-41082680ADAE}"/>
              </a:ext>
            </a:extLst>
          </p:cNvPr>
          <p:cNvSpPr txBox="1"/>
          <p:nvPr/>
        </p:nvSpPr>
        <p:spPr>
          <a:xfrm>
            <a:off x="9592228" y="5572913"/>
            <a:ext cx="1426994" cy="40011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th-TH" sz="20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รอผล </a:t>
            </a:r>
            <a:r>
              <a:rPr lang="en-US" sz="20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15</a:t>
            </a:r>
            <a:r>
              <a:rPr lang="th-TH" sz="20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ก</a:t>
            </a:r>
            <a:r>
              <a:rPr lang="en-US" sz="20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r>
              <a:rPr lang="th-TH" sz="20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ย</a:t>
            </a:r>
            <a:r>
              <a:rPr lang="en-US" sz="20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r>
              <a:rPr lang="th-TH" sz="20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20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64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12A83D9-C668-4447-89CC-0A6FAAB5D9A5}"/>
              </a:ext>
            </a:extLst>
          </p:cNvPr>
          <p:cNvSpPr txBox="1"/>
          <p:nvPr/>
        </p:nvSpPr>
        <p:spPr>
          <a:xfrm>
            <a:off x="2110690" y="4973942"/>
            <a:ext cx="8908532" cy="397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th-TH" sz="2400" b="1"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ส่วนราชการที่มีคะแนนผลการประเมินในขั้นตอนที่ </a:t>
            </a:r>
            <a:r>
              <a:rPr lang="en-US" sz="2400" b="1"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1</a:t>
            </a:r>
            <a:r>
              <a:rPr lang="th-TH" sz="2400" b="1"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ปีงบประมาณ พ.ศ. </a:t>
            </a:r>
            <a:r>
              <a:rPr lang="en-US" sz="2400" b="1"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2564 </a:t>
            </a:r>
            <a:r>
              <a:rPr lang="th-TH" sz="2400" b="1"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  <a:r>
              <a:rPr lang="th-TH" sz="2400" b="1">
                <a:solidFill>
                  <a:srgbClr val="FF0000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ตั้งแต่ </a:t>
            </a:r>
            <a:r>
              <a:rPr lang="en-US" sz="2400" b="1">
                <a:solidFill>
                  <a:srgbClr val="FF0000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400</a:t>
            </a:r>
            <a:r>
              <a:rPr lang="th-TH" sz="2400" b="1">
                <a:solidFill>
                  <a:srgbClr val="FF0000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คะแนนขึ้นไป</a:t>
            </a:r>
            <a:endParaRPr lang="en-US" sz="2400" b="1">
              <a:solidFill>
                <a:srgbClr val="FF0000"/>
              </a:solidFill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sp>
        <p:nvSpPr>
          <p:cNvPr id="20" name="Text Box 2">
            <a:extLst>
              <a:ext uri="{FF2B5EF4-FFF2-40B4-BE49-F238E27FC236}">
                <a16:creationId xmlns:a16="http://schemas.microsoft.com/office/drawing/2014/main" id="{3D975200-FB37-4DC9-9BC7-A66135782B0E}"/>
              </a:ext>
            </a:extLst>
          </p:cNvPr>
          <p:cNvSpPr txBox="1">
            <a:spLocks noChangeArrowheads="1"/>
          </p:cNvSpPr>
          <p:nvPr/>
        </p:nvSpPr>
        <p:spPr bwMode="black">
          <a:xfrm>
            <a:off x="0" y="19098"/>
            <a:ext cx="1128679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1pPr>
            <a:lvl2pPr marL="742950" indent="-285750"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2pPr>
            <a:lvl3pPr marL="1143000" indent="-228600"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3pPr>
            <a:lvl4pPr marL="1600200" indent="-228600"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4pPr>
            <a:lvl5pPr marL="2057400" indent="-228600"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i="0" u="none" strike="noStrike" kern="0" cap="none" spc="0" normalizeH="0" baseline="0" noProof="0" dirty="0">
                <a:ln>
                  <a:noFill/>
                </a:ln>
                <a:solidFill>
                  <a:srgbClr val="000096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 การประเมินสถานะของหน่วยงานภาครัฐในการเป็นระบบราชการ 4.0 </a:t>
            </a:r>
            <a:r>
              <a:rPr kumimoji="0" lang="th-TH" sz="3000" i="0" u="none" strike="noStrike" kern="0" cap="none" spc="0" normalizeH="0" baseline="0" noProof="0" dirty="0">
                <a:ln>
                  <a:noFill/>
                </a:ln>
                <a:solidFill>
                  <a:srgbClr val="000096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(</a:t>
            </a:r>
            <a:r>
              <a:rPr kumimoji="0" lang="en-US" sz="3000" i="0" u="none" strike="noStrike" kern="0" cap="none" spc="0" normalizeH="0" baseline="0" noProof="0" dirty="0">
                <a:ln>
                  <a:noFill/>
                </a:ln>
                <a:solidFill>
                  <a:srgbClr val="000096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Potential Base</a:t>
            </a:r>
            <a:r>
              <a:rPr kumimoji="0" lang="th-TH" sz="3000" i="0" u="none" strike="noStrike" kern="0" cap="none" spc="0" normalizeH="0" baseline="0" noProof="0" dirty="0">
                <a:ln>
                  <a:noFill/>
                </a:ln>
                <a:solidFill>
                  <a:srgbClr val="000096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61882731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0C855471-462A-43CA-BF5F-03C7E432B05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Tahoma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Tahoma" pitchFamily="34" charset="0"/>
            </a:endParaRPr>
          </a:p>
        </p:txBody>
      </p:sp>
      <p:sp>
        <p:nvSpPr>
          <p:cNvPr id="56" name="Text Box 2">
            <a:extLst>
              <a:ext uri="{FF2B5EF4-FFF2-40B4-BE49-F238E27FC236}">
                <a16:creationId xmlns:a16="http://schemas.microsoft.com/office/drawing/2014/main" id="{96970F9A-0900-4850-A89A-7D9926E32E46}"/>
              </a:ext>
            </a:extLst>
          </p:cNvPr>
          <p:cNvSpPr txBox="1">
            <a:spLocks noChangeArrowheads="1"/>
          </p:cNvSpPr>
          <p:nvPr/>
        </p:nvSpPr>
        <p:spPr bwMode="black">
          <a:xfrm>
            <a:off x="470261" y="161335"/>
            <a:ext cx="1072325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1pPr>
            <a:lvl2pPr marL="742950" indent="-285750"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2pPr>
            <a:lvl3pPr marL="1143000" indent="-228600"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3pPr>
            <a:lvl4pPr marL="1600200" indent="-228600"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4pPr>
            <a:lvl5pPr marL="2057400" indent="-228600"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การดำเนินการจัดทำตัวชี้วัดการประเมินส่วนราชการฯ ปี 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2565</a:t>
            </a:r>
            <a:endParaRPr kumimoji="0" lang="th-TH" sz="3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H SarabunPSK" panose="020B0500040200020003" pitchFamily="34" charset="-34"/>
              <a:ea typeface="Tahoma" pitchFamily="34" charset="0"/>
              <a:cs typeface="TH SarabunPSK" panose="020B0500040200020003" pitchFamily="34" charset="-34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C5CA325-BED6-4C13-A4F7-57A22814CC08}"/>
              </a:ext>
            </a:extLst>
          </p:cNvPr>
          <p:cNvSpPr/>
          <p:nvPr/>
        </p:nvSpPr>
        <p:spPr>
          <a:xfrm>
            <a:off x="58653" y="945375"/>
            <a:ext cx="12070080" cy="5775274"/>
          </a:xfrm>
          <a:prstGeom prst="roundRect">
            <a:avLst>
              <a:gd name="adj" fmla="val 781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CFE58A7-E41D-4014-B363-A0D739EE82AB}"/>
              </a:ext>
            </a:extLst>
          </p:cNvPr>
          <p:cNvSpPr txBox="1"/>
          <p:nvPr/>
        </p:nvSpPr>
        <p:spPr>
          <a:xfrm>
            <a:off x="8490242" y="6336203"/>
            <a:ext cx="34483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AB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* email </a:t>
            </a: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srgbClr val="002AB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กลาง สำนักงาน ก.พ.ร.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AB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: saraban@opdc.go.th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A09EF37-0A21-4C08-BF52-67BF0508CCFF}"/>
              </a:ext>
            </a:extLst>
          </p:cNvPr>
          <p:cNvGrpSpPr/>
          <p:nvPr/>
        </p:nvGrpSpPr>
        <p:grpSpPr>
          <a:xfrm>
            <a:off x="183103" y="1069007"/>
            <a:ext cx="11795520" cy="5461459"/>
            <a:chOff x="233903" y="1069007"/>
            <a:chExt cx="11795520" cy="5461459"/>
          </a:xfrm>
        </p:grpSpPr>
        <p:sp>
          <p:nvSpPr>
            <p:cNvPr id="42" name="Speech Bubble: Rectangle with Corners Rounded 41">
              <a:extLst>
                <a:ext uri="{FF2B5EF4-FFF2-40B4-BE49-F238E27FC236}">
                  <a16:creationId xmlns:a16="http://schemas.microsoft.com/office/drawing/2014/main" id="{CA6291B0-BCCE-4599-B8FA-8F2959B1E02A}"/>
                </a:ext>
              </a:extLst>
            </p:cNvPr>
            <p:cNvSpPr/>
            <p:nvPr/>
          </p:nvSpPr>
          <p:spPr>
            <a:xfrm flipV="1">
              <a:off x="233903" y="4724154"/>
              <a:ext cx="2046927" cy="1806312"/>
            </a:xfrm>
            <a:prstGeom prst="wedgeRoundRectCallout">
              <a:avLst>
                <a:gd name="adj1" fmla="val -9936"/>
                <a:gd name="adj2" fmla="val 81879"/>
                <a:gd name="adj3" fmla="val 16667"/>
              </a:avLst>
            </a:prstGeom>
            <a:solidFill>
              <a:srgbClr val="C4C963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Tahoma" pitchFamily="34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8ACAED12-9F58-4DAA-9BB5-8C3D0015C6CB}"/>
                </a:ext>
              </a:extLst>
            </p:cNvPr>
            <p:cNvSpPr txBox="1"/>
            <p:nvPr/>
          </p:nvSpPr>
          <p:spPr>
            <a:xfrm>
              <a:off x="268797" y="4787423"/>
              <a:ext cx="1936127" cy="16285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altLang="ko-KR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H SarabunPSK" panose="020B0500040200020003" pitchFamily="34" charset="-34"/>
                  <a:ea typeface="맑은 고딕" panose="020B0503020000020004" pitchFamily="34" charset="-127"/>
                  <a:cs typeface="TH SarabunPSK" panose="020B0500040200020003" pitchFamily="34" charset="-34"/>
                </a:rPr>
                <a:t>กระทรวง</a:t>
              </a:r>
              <a:endPara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H SarabunPSK" panose="020B0500040200020003" pitchFamily="34" charset="-34"/>
                <a:ea typeface="맑은 고딕" panose="020B0503020000020004" pitchFamily="34" charset="-127"/>
                <a:cs typeface="TH SarabunPSK" panose="020B0500040200020003" pitchFamily="34" charset="-34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altLang="ko-KR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맑은 고딕" panose="020B0503020000020004" pitchFamily="34" charset="-127"/>
                  <a:cs typeface="TH SarabunPSK" panose="020B0500040200020003" pitchFamily="34" charset="-34"/>
                </a:rPr>
                <a:t>เสนอรัฐมนตรี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altLang="ko-KR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맑은 고딕" panose="020B0503020000020004" pitchFamily="34" charset="-127"/>
                  <a:cs typeface="TH SarabunPSK" panose="020B0500040200020003" pitchFamily="34" charset="-34"/>
                </a:rPr>
                <a:t>แต่งตั้งคณะกรรมการกำกับการประเมินผลฯ</a:t>
              </a:r>
              <a:r>
                <a:rPr kumimoji="0" lang="en-US" altLang="ko-KR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맑은 고딕" panose="020B0503020000020004" pitchFamily="34" charset="-127"/>
                  <a:cs typeface="TH SarabunPSK" panose="020B0500040200020003" pitchFamily="34" charset="-34"/>
                </a:rPr>
                <a:t> </a:t>
              </a:r>
              <a:br>
                <a:rPr kumimoji="0" lang="th-TH" altLang="ko-KR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맑은 고딕" panose="020B0503020000020004" pitchFamily="34" charset="-127"/>
                  <a:cs typeface="TH SarabunPSK" panose="020B0500040200020003" pitchFamily="34" charset="-34"/>
                </a:rPr>
              </a:br>
              <a:r>
                <a:rPr kumimoji="0" lang="th-TH" altLang="ko-KR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맑은 고딕" panose="020B0503020000020004" pitchFamily="34" charset="-127"/>
                  <a:cs typeface="TH SarabunPSK" panose="020B0500040200020003" pitchFamily="34" charset="-34"/>
                </a:rPr>
                <a:t>(อาจแต่งตั้งคณะทำงานภายในกระทรวงด้วยก็ได้)</a:t>
              </a:r>
              <a:endParaRPr kumimoji="0" lang="th-TH" altLang="ko-K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맑은 고딕" panose="020B0503020000020004" pitchFamily="34" charset="-127"/>
                <a:cs typeface="TH SarabunPSK" panose="020B0500040200020003" pitchFamily="34" charset="-34"/>
              </a:endParaRP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3B4A92FD-E5A4-48C1-8F96-32CF016185A6}"/>
                </a:ext>
              </a:extLst>
            </p:cNvPr>
            <p:cNvGrpSpPr/>
            <p:nvPr/>
          </p:nvGrpSpPr>
          <p:grpSpPr>
            <a:xfrm>
              <a:off x="1043712" y="3375731"/>
              <a:ext cx="2794093" cy="386262"/>
              <a:chOff x="1043712" y="3375731"/>
              <a:chExt cx="2794093" cy="386262"/>
            </a:xfrm>
          </p:grpSpPr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22598201-DCC5-4DA6-904A-22F678F3ABA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43712" y="3569231"/>
                <a:ext cx="822960" cy="8272"/>
              </a:xfrm>
              <a:prstGeom prst="line">
                <a:avLst/>
              </a:prstGeom>
              <a:ln w="19050">
                <a:solidFill>
                  <a:srgbClr val="002AB0"/>
                </a:solidFill>
                <a:prstDash val="sysDash"/>
                <a:head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12CC6BA5-D2BF-41B9-9AF7-204BE15ABED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014845" y="3573039"/>
                <a:ext cx="822960" cy="656"/>
              </a:xfrm>
              <a:prstGeom prst="line">
                <a:avLst/>
              </a:prstGeom>
              <a:ln w="19050">
                <a:solidFill>
                  <a:srgbClr val="002AB0"/>
                </a:solidFill>
                <a:prstDash val="sysDash"/>
                <a:head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44DB4306-F4DC-4C96-A439-786434A2A264}"/>
                  </a:ext>
                </a:extLst>
              </p:cNvPr>
              <p:cNvSpPr/>
              <p:nvPr/>
            </p:nvSpPr>
            <p:spPr>
              <a:xfrm>
                <a:off x="1787245" y="3375731"/>
                <a:ext cx="1295553" cy="386262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2200" b="1" i="0" u="none" strike="noStrike" kern="1200" cap="none" spc="-40" normalizeH="0" baseline="0" noProof="0" dirty="0">
                    <a:ln>
                      <a:noFill/>
                    </a:ln>
                    <a:solidFill>
                      <a:srgbClr val="002AB0"/>
                    </a:solidFill>
                    <a:effectLst/>
                    <a:uLnTx/>
                    <a:uFillTx/>
                    <a:latin typeface="TH SarabunPSK" panose="020B0500040200020003" pitchFamily="34" charset="-34"/>
                    <a:ea typeface="Tahoma" panose="020B0604030504040204" pitchFamily="34" charset="0"/>
                    <a:cs typeface="TH SarabunPSK" panose="020B0500040200020003" pitchFamily="34" charset="-34"/>
                  </a:rPr>
                  <a:t>ก</a:t>
                </a:r>
                <a:r>
                  <a:rPr kumimoji="0" lang="en-US" sz="2200" b="1" i="0" u="none" strike="noStrike" kern="1200" cap="none" spc="-40" normalizeH="0" baseline="0" noProof="0" dirty="0">
                    <a:ln>
                      <a:noFill/>
                    </a:ln>
                    <a:solidFill>
                      <a:srgbClr val="002AB0"/>
                    </a:solidFill>
                    <a:effectLst/>
                    <a:uLnTx/>
                    <a:uFillTx/>
                    <a:latin typeface="TH SarabunPSK" panose="020B0500040200020003" pitchFamily="34" charset="-34"/>
                    <a:ea typeface="Tahoma" panose="020B0604030504040204" pitchFamily="34" charset="0"/>
                    <a:cs typeface="TH SarabunPSK" panose="020B0500040200020003" pitchFamily="34" charset="-34"/>
                  </a:rPr>
                  <a:t>.</a:t>
                </a:r>
                <a:r>
                  <a:rPr kumimoji="0" lang="th-TH" sz="2200" b="1" i="0" u="none" strike="noStrike" kern="1200" cap="none" spc="-40" normalizeH="0" baseline="0" noProof="0" dirty="0">
                    <a:ln>
                      <a:noFill/>
                    </a:ln>
                    <a:solidFill>
                      <a:srgbClr val="002AB0"/>
                    </a:solidFill>
                    <a:effectLst/>
                    <a:uLnTx/>
                    <a:uFillTx/>
                    <a:latin typeface="TH SarabunPSK" panose="020B0500040200020003" pitchFamily="34" charset="-34"/>
                    <a:ea typeface="Tahoma" panose="020B0604030504040204" pitchFamily="34" charset="0"/>
                    <a:cs typeface="TH SarabunPSK" panose="020B0500040200020003" pitchFamily="34" charset="-34"/>
                  </a:rPr>
                  <a:t>ค</a:t>
                </a:r>
                <a:r>
                  <a:rPr kumimoji="0" lang="en-US" sz="2200" b="1" i="0" u="none" strike="noStrike" kern="1200" cap="none" spc="-40" normalizeH="0" baseline="0" noProof="0" dirty="0">
                    <a:ln>
                      <a:noFill/>
                    </a:ln>
                    <a:solidFill>
                      <a:srgbClr val="002AB0"/>
                    </a:solidFill>
                    <a:effectLst/>
                    <a:uLnTx/>
                    <a:uFillTx/>
                    <a:latin typeface="TH SarabunPSK" panose="020B0500040200020003" pitchFamily="34" charset="-34"/>
                    <a:ea typeface="Tahoma" panose="020B0604030504040204" pitchFamily="34" charset="0"/>
                    <a:cs typeface="TH SarabunPSK" panose="020B0500040200020003" pitchFamily="34" charset="-34"/>
                  </a:rPr>
                  <a:t>.</a:t>
                </a:r>
                <a:r>
                  <a:rPr kumimoji="0" lang="th-TH" sz="2200" b="1" i="0" u="none" strike="noStrike" kern="1200" cap="none" spc="-40" normalizeH="0" baseline="0" noProof="0" dirty="0">
                    <a:ln>
                      <a:noFill/>
                    </a:ln>
                    <a:solidFill>
                      <a:srgbClr val="002AB0"/>
                    </a:solidFill>
                    <a:effectLst/>
                    <a:uLnTx/>
                    <a:uFillTx/>
                    <a:latin typeface="TH SarabunPSK" panose="020B0500040200020003" pitchFamily="34" charset="-34"/>
                    <a:ea typeface="Tahoma" panose="020B0604030504040204" pitchFamily="34" charset="0"/>
                    <a:cs typeface="TH SarabunPSK" panose="020B0500040200020003" pitchFamily="34" charset="-34"/>
                  </a:rPr>
                  <a:t> </a:t>
                </a:r>
                <a:r>
                  <a:rPr kumimoji="0" lang="en-US" sz="2200" b="1" i="0" u="none" strike="noStrike" kern="1200" cap="none" spc="-40" normalizeH="0" baseline="0" noProof="0" dirty="0">
                    <a:ln>
                      <a:noFill/>
                    </a:ln>
                    <a:solidFill>
                      <a:srgbClr val="002AB0"/>
                    </a:solidFill>
                    <a:effectLst/>
                    <a:uLnTx/>
                    <a:uFillTx/>
                    <a:latin typeface="TH SarabunPSK" panose="020B0500040200020003" pitchFamily="34" charset="-34"/>
                    <a:ea typeface="Tahoma" panose="020B0604030504040204" pitchFamily="34" charset="0"/>
                    <a:cs typeface="TH SarabunPSK" panose="020B0500040200020003" pitchFamily="34" charset="-34"/>
                  </a:rPr>
                  <a:t>–</a:t>
                </a:r>
                <a:r>
                  <a:rPr kumimoji="0" lang="th-TH" sz="2200" b="1" i="0" u="none" strike="noStrike" kern="1200" cap="none" spc="-40" normalizeH="0" baseline="0" noProof="0" dirty="0">
                    <a:ln>
                      <a:noFill/>
                    </a:ln>
                    <a:solidFill>
                      <a:srgbClr val="002AB0"/>
                    </a:solidFill>
                    <a:effectLst/>
                    <a:uLnTx/>
                    <a:uFillTx/>
                    <a:latin typeface="TH SarabunPSK" panose="020B0500040200020003" pitchFamily="34" charset="-34"/>
                    <a:ea typeface="Tahoma" panose="020B0604030504040204" pitchFamily="34" charset="0"/>
                    <a:cs typeface="TH SarabunPSK" panose="020B0500040200020003" pitchFamily="34" charset="-34"/>
                  </a:rPr>
                  <a:t> ส.ค. </a:t>
                </a:r>
                <a:r>
                  <a:rPr kumimoji="0" lang="en-US" sz="2200" b="1" i="0" u="none" strike="noStrike" kern="1200" cap="none" spc="-40" normalizeH="0" baseline="0" noProof="0" dirty="0">
                    <a:ln>
                      <a:noFill/>
                    </a:ln>
                    <a:solidFill>
                      <a:srgbClr val="002AB0"/>
                    </a:solidFill>
                    <a:effectLst/>
                    <a:uLnTx/>
                    <a:uFillTx/>
                    <a:latin typeface="TH SarabunPSK" panose="020B0500040200020003" pitchFamily="34" charset="-34"/>
                    <a:ea typeface="Tahoma" panose="020B0604030504040204" pitchFamily="34" charset="0"/>
                    <a:cs typeface="TH SarabunPSK" panose="020B0500040200020003" pitchFamily="34" charset="-34"/>
                  </a:rPr>
                  <a:t>64</a:t>
                </a:r>
                <a:endParaRPr kumimoji="0" lang="th-TH" sz="2200" b="1" i="0" u="none" strike="noStrike" kern="1200" cap="none" spc="-40" normalizeH="0" baseline="0" noProof="0" dirty="0">
                  <a:ln>
                    <a:noFill/>
                  </a:ln>
                  <a:solidFill>
                    <a:srgbClr val="002AB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endParaRP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76F31B0B-0B94-4FAA-96F9-7C6ECEE11700}"/>
                </a:ext>
              </a:extLst>
            </p:cNvPr>
            <p:cNvGrpSpPr/>
            <p:nvPr/>
          </p:nvGrpSpPr>
          <p:grpSpPr>
            <a:xfrm>
              <a:off x="888657" y="3682986"/>
              <a:ext cx="10113919" cy="320040"/>
              <a:chOff x="888657" y="3682986"/>
              <a:chExt cx="10113919" cy="320040"/>
            </a:xfrm>
          </p:grpSpPr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B3D97707-28F0-4C6F-A048-8018976F35DD}"/>
                  </a:ext>
                </a:extLst>
              </p:cNvPr>
              <p:cNvSpPr/>
              <p:nvPr/>
            </p:nvSpPr>
            <p:spPr>
              <a:xfrm>
                <a:off x="1218709" y="3797600"/>
                <a:ext cx="9509760" cy="87158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C3FC9526-E89D-447F-8C20-AF98726A12A6}"/>
                  </a:ext>
                </a:extLst>
              </p:cNvPr>
              <p:cNvSpPr/>
              <p:nvPr/>
            </p:nvSpPr>
            <p:spPr>
              <a:xfrm>
                <a:off x="3686909" y="3682986"/>
                <a:ext cx="320040" cy="320040"/>
              </a:xfrm>
              <a:prstGeom prst="ellipse">
                <a:avLst/>
              </a:prstGeom>
              <a:solidFill>
                <a:srgbClr val="AAB11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2498AFBB-9DE5-4C6E-8948-1F2D5926F9D8}"/>
                  </a:ext>
                </a:extLst>
              </p:cNvPr>
              <p:cNvSpPr/>
              <p:nvPr/>
            </p:nvSpPr>
            <p:spPr>
              <a:xfrm>
                <a:off x="2287783" y="3682986"/>
                <a:ext cx="320040" cy="320040"/>
              </a:xfrm>
              <a:prstGeom prst="ellipse">
                <a:avLst/>
              </a:prstGeom>
              <a:solidFill>
                <a:srgbClr val="42AFB6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6288A803-3C9E-4AE6-B1EA-4AF9069F3C5D}"/>
                  </a:ext>
                </a:extLst>
              </p:cNvPr>
              <p:cNvSpPr/>
              <p:nvPr/>
            </p:nvSpPr>
            <p:spPr>
              <a:xfrm>
                <a:off x="888657" y="3682986"/>
                <a:ext cx="320040" cy="320040"/>
              </a:xfrm>
              <a:prstGeom prst="ellipse">
                <a:avLst/>
              </a:prstGeom>
              <a:solidFill>
                <a:srgbClr val="AAB11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CF312CBA-AB22-43B2-A9F7-1B9B3731165B}"/>
                  </a:ext>
                </a:extLst>
              </p:cNvPr>
              <p:cNvSpPr/>
              <p:nvPr/>
            </p:nvSpPr>
            <p:spPr>
              <a:xfrm>
                <a:off x="7884287" y="3682986"/>
                <a:ext cx="320040" cy="320040"/>
              </a:xfrm>
              <a:prstGeom prst="ellipse">
                <a:avLst/>
              </a:prstGeom>
              <a:solidFill>
                <a:srgbClr val="42AFB6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382CD879-1676-4E5C-8864-09D992BC9911}"/>
                  </a:ext>
                </a:extLst>
              </p:cNvPr>
              <p:cNvSpPr/>
              <p:nvPr/>
            </p:nvSpPr>
            <p:spPr>
              <a:xfrm>
                <a:off x="6485161" y="3682986"/>
                <a:ext cx="320040" cy="320040"/>
              </a:xfrm>
              <a:prstGeom prst="ellipse">
                <a:avLst/>
              </a:prstGeom>
              <a:solidFill>
                <a:srgbClr val="42AFB6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272ACC50-DBEA-45DF-AEB1-2CB7EDF75595}"/>
                  </a:ext>
                </a:extLst>
              </p:cNvPr>
              <p:cNvSpPr/>
              <p:nvPr/>
            </p:nvSpPr>
            <p:spPr>
              <a:xfrm>
                <a:off x="5086035" y="3682986"/>
                <a:ext cx="320040" cy="320040"/>
              </a:xfrm>
              <a:prstGeom prst="ellipse">
                <a:avLst/>
              </a:prstGeom>
              <a:solidFill>
                <a:srgbClr val="AAB11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C013A640-0187-4BFF-83C5-CB8EAD994318}"/>
                  </a:ext>
                </a:extLst>
              </p:cNvPr>
              <p:cNvSpPr/>
              <p:nvPr/>
            </p:nvSpPr>
            <p:spPr>
              <a:xfrm>
                <a:off x="10682536" y="3682986"/>
                <a:ext cx="320040" cy="320040"/>
              </a:xfrm>
              <a:prstGeom prst="ellipse">
                <a:avLst/>
              </a:prstGeom>
              <a:solidFill>
                <a:srgbClr val="AAB11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AA605F25-2C97-4D8B-B137-C8C254C6E344}"/>
                  </a:ext>
                </a:extLst>
              </p:cNvPr>
              <p:cNvSpPr/>
              <p:nvPr/>
            </p:nvSpPr>
            <p:spPr>
              <a:xfrm>
                <a:off x="9283413" y="3682986"/>
                <a:ext cx="320040" cy="320040"/>
              </a:xfrm>
              <a:prstGeom prst="ellipse">
                <a:avLst/>
              </a:prstGeom>
              <a:solidFill>
                <a:srgbClr val="42AFB6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54" name="Speech Bubble: Rectangle with Corners Rounded 53">
              <a:extLst>
                <a:ext uri="{FF2B5EF4-FFF2-40B4-BE49-F238E27FC236}">
                  <a16:creationId xmlns:a16="http://schemas.microsoft.com/office/drawing/2014/main" id="{1934CC11-BBB7-497C-A3A0-41C53CBBAAAE}"/>
                </a:ext>
              </a:extLst>
            </p:cNvPr>
            <p:cNvSpPr/>
            <p:nvPr/>
          </p:nvSpPr>
          <p:spPr>
            <a:xfrm flipV="1">
              <a:off x="3028972" y="4724154"/>
              <a:ext cx="2046927" cy="1806312"/>
            </a:xfrm>
            <a:prstGeom prst="wedgeRoundRectCallout">
              <a:avLst>
                <a:gd name="adj1" fmla="val -9936"/>
                <a:gd name="adj2" fmla="val 81879"/>
                <a:gd name="adj3" fmla="val 16667"/>
              </a:avLst>
            </a:prstGeom>
            <a:solidFill>
              <a:srgbClr val="C4C963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Tahoma" pitchFamily="34" charset="0"/>
              </a:endParaRPr>
            </a:p>
          </p:txBody>
        </p:sp>
        <p:sp>
          <p:nvSpPr>
            <p:cNvPr id="55" name="Speech Bubble: Rectangle with Corners Rounded 54">
              <a:extLst>
                <a:ext uri="{FF2B5EF4-FFF2-40B4-BE49-F238E27FC236}">
                  <a16:creationId xmlns:a16="http://schemas.microsoft.com/office/drawing/2014/main" id="{3A372861-4B57-486F-BAF0-C97D361DB9A0}"/>
                </a:ext>
              </a:extLst>
            </p:cNvPr>
            <p:cNvSpPr/>
            <p:nvPr/>
          </p:nvSpPr>
          <p:spPr>
            <a:xfrm flipV="1">
              <a:off x="5837221" y="4724154"/>
              <a:ext cx="2046927" cy="1806312"/>
            </a:xfrm>
            <a:prstGeom prst="wedgeRoundRectCallout">
              <a:avLst>
                <a:gd name="adj1" fmla="val -9936"/>
                <a:gd name="adj2" fmla="val 81879"/>
                <a:gd name="adj3" fmla="val 16667"/>
              </a:avLst>
            </a:prstGeom>
            <a:solidFill>
              <a:srgbClr val="7BC7C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Tahoma" pitchFamily="34" charset="0"/>
              </a:endParaRPr>
            </a:p>
          </p:txBody>
        </p:sp>
        <p:sp>
          <p:nvSpPr>
            <p:cNvPr id="60" name="Speech Bubble: Rectangle with Corners Rounded 59">
              <a:extLst>
                <a:ext uri="{FF2B5EF4-FFF2-40B4-BE49-F238E27FC236}">
                  <a16:creationId xmlns:a16="http://schemas.microsoft.com/office/drawing/2014/main" id="{4FD8952D-2B81-4792-9EB2-B08C6A443565}"/>
                </a:ext>
              </a:extLst>
            </p:cNvPr>
            <p:cNvSpPr/>
            <p:nvPr/>
          </p:nvSpPr>
          <p:spPr>
            <a:xfrm flipV="1">
              <a:off x="8566227" y="4724154"/>
              <a:ext cx="2162242" cy="1518059"/>
            </a:xfrm>
            <a:prstGeom prst="wedgeRoundRectCallout">
              <a:avLst>
                <a:gd name="adj1" fmla="val -10902"/>
                <a:gd name="adj2" fmla="val 87233"/>
                <a:gd name="adj3" fmla="val 16667"/>
              </a:avLst>
            </a:prstGeom>
            <a:solidFill>
              <a:srgbClr val="7BC7C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Tahoma" pitchFamily="34" charset="0"/>
              </a:endParaRPr>
            </a:p>
          </p:txBody>
        </p:sp>
        <p:sp>
          <p:nvSpPr>
            <p:cNvPr id="61" name="Speech Bubble: Rectangle with Corners Rounded 60">
              <a:extLst>
                <a:ext uri="{FF2B5EF4-FFF2-40B4-BE49-F238E27FC236}">
                  <a16:creationId xmlns:a16="http://schemas.microsoft.com/office/drawing/2014/main" id="{2C605F00-A977-4D54-80F9-1F1DE1E42CDB}"/>
                </a:ext>
              </a:extLst>
            </p:cNvPr>
            <p:cNvSpPr/>
            <p:nvPr/>
          </p:nvSpPr>
          <p:spPr>
            <a:xfrm>
              <a:off x="1622937" y="1095899"/>
              <a:ext cx="2046927" cy="1806312"/>
            </a:xfrm>
            <a:prstGeom prst="wedgeRoundRectCallout">
              <a:avLst>
                <a:gd name="adj1" fmla="val -9936"/>
                <a:gd name="adj2" fmla="val 81879"/>
                <a:gd name="adj3" fmla="val 16667"/>
              </a:avLst>
            </a:prstGeom>
            <a:solidFill>
              <a:srgbClr val="7BC7C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Tahoma" pitchFamily="34" charset="0"/>
              </a:endParaRPr>
            </a:p>
          </p:txBody>
        </p:sp>
        <p:sp>
          <p:nvSpPr>
            <p:cNvPr id="62" name="Speech Bubble: Rectangle with Corners Rounded 61">
              <a:extLst>
                <a:ext uri="{FF2B5EF4-FFF2-40B4-BE49-F238E27FC236}">
                  <a16:creationId xmlns:a16="http://schemas.microsoft.com/office/drawing/2014/main" id="{6D990131-7D04-49CE-8F44-74732FA57484}"/>
                </a:ext>
              </a:extLst>
            </p:cNvPr>
            <p:cNvSpPr/>
            <p:nvPr/>
          </p:nvSpPr>
          <p:spPr>
            <a:xfrm>
              <a:off x="4429777" y="1095899"/>
              <a:ext cx="2046927" cy="1806312"/>
            </a:xfrm>
            <a:prstGeom prst="wedgeRoundRectCallout">
              <a:avLst>
                <a:gd name="adj1" fmla="val -9936"/>
                <a:gd name="adj2" fmla="val 81879"/>
                <a:gd name="adj3" fmla="val 16667"/>
              </a:avLst>
            </a:prstGeom>
            <a:solidFill>
              <a:srgbClr val="C4C963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Tahoma" pitchFamily="34" charset="0"/>
              </a:endParaRPr>
            </a:p>
          </p:txBody>
        </p:sp>
        <p:sp>
          <p:nvSpPr>
            <p:cNvPr id="63" name="Speech Bubble: Rectangle with Corners Rounded 62">
              <a:extLst>
                <a:ext uri="{FF2B5EF4-FFF2-40B4-BE49-F238E27FC236}">
                  <a16:creationId xmlns:a16="http://schemas.microsoft.com/office/drawing/2014/main" id="{C6D9B078-73B6-4570-87A7-FE1822A17BF9}"/>
                </a:ext>
              </a:extLst>
            </p:cNvPr>
            <p:cNvSpPr/>
            <p:nvPr/>
          </p:nvSpPr>
          <p:spPr>
            <a:xfrm>
              <a:off x="7216297" y="1095899"/>
              <a:ext cx="2046927" cy="1806312"/>
            </a:xfrm>
            <a:prstGeom prst="wedgeRoundRectCallout">
              <a:avLst>
                <a:gd name="adj1" fmla="val -9936"/>
                <a:gd name="adj2" fmla="val 81879"/>
                <a:gd name="adj3" fmla="val 16667"/>
              </a:avLst>
            </a:prstGeom>
            <a:solidFill>
              <a:srgbClr val="7BC7C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Tahoma" pitchFamily="34" charset="0"/>
              </a:endParaRPr>
            </a:p>
          </p:txBody>
        </p:sp>
        <p:sp>
          <p:nvSpPr>
            <p:cNvPr id="64" name="Speech Bubble: Rectangle with Corners Rounded 63">
              <a:extLst>
                <a:ext uri="{FF2B5EF4-FFF2-40B4-BE49-F238E27FC236}">
                  <a16:creationId xmlns:a16="http://schemas.microsoft.com/office/drawing/2014/main" id="{107F80BB-D11D-4E0B-A353-12F7572653C6}"/>
                </a:ext>
              </a:extLst>
            </p:cNvPr>
            <p:cNvSpPr/>
            <p:nvPr/>
          </p:nvSpPr>
          <p:spPr>
            <a:xfrm>
              <a:off x="9982496" y="1095899"/>
              <a:ext cx="2046927" cy="1806312"/>
            </a:xfrm>
            <a:prstGeom prst="wedgeRoundRectCallout">
              <a:avLst>
                <a:gd name="adj1" fmla="val -9936"/>
                <a:gd name="adj2" fmla="val 81879"/>
                <a:gd name="adj3" fmla="val 16667"/>
              </a:avLst>
            </a:prstGeom>
            <a:solidFill>
              <a:srgbClr val="C4C963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Tahoma" pitchFamily="34" charset="0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F2DF448A-AC84-484B-A5E6-897349302578}"/>
                </a:ext>
              </a:extLst>
            </p:cNvPr>
            <p:cNvSpPr txBox="1"/>
            <p:nvPr/>
          </p:nvSpPr>
          <p:spPr>
            <a:xfrm>
              <a:off x="9967230" y="1243888"/>
              <a:ext cx="2046927" cy="1479957"/>
            </a:xfrm>
            <a:prstGeom prst="rect">
              <a:avLst/>
            </a:prstGeom>
            <a:noFill/>
          </p:spPr>
          <p:txBody>
            <a:bodyPr wrap="square" r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altLang="ko-KR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H SarabunPSK" panose="020B0500040200020003" pitchFamily="34" charset="-34"/>
                  <a:ea typeface="맑은 고딕" panose="020B0503020000020004" pitchFamily="34" charset="-127"/>
                  <a:cs typeface="TH SarabunPSK" panose="020B0500040200020003" pitchFamily="34" charset="-34"/>
                </a:rPr>
                <a:t>กระทรวง </a:t>
              </a:r>
              <a:r>
                <a:rPr kumimoji="0" lang="en-US" altLang="ko-KR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H SarabunPSK" panose="020B0500040200020003" pitchFamily="34" charset="-34"/>
                  <a:ea typeface="맑은 고딕" panose="020B0503020000020004" pitchFamily="34" charset="-127"/>
                  <a:cs typeface="TH SarabunPSK" panose="020B0500040200020003" pitchFamily="34" charset="-34"/>
                </a:rPr>
                <a:t>&amp; </a:t>
              </a:r>
              <a:r>
                <a:rPr kumimoji="0" lang="th-TH" altLang="ko-KR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H SarabunPSK" panose="020B0500040200020003" pitchFamily="34" charset="-34"/>
                  <a:ea typeface="맑은 고딕" panose="020B0503020000020004" pitchFamily="34" charset="-127"/>
                  <a:cs typeface="TH SarabunPSK" panose="020B0500040200020003" pitchFamily="34" charset="-34"/>
                </a:rPr>
                <a:t>กรม</a:t>
              </a:r>
              <a:endPara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H SarabunPSK" panose="020B0500040200020003" pitchFamily="34" charset="-34"/>
                <a:ea typeface="맑은 고딕" panose="020B0503020000020004" pitchFamily="34" charset="-127"/>
                <a:cs typeface="TH SarabunPSK" panose="020B0500040200020003" pitchFamily="34" charset="-34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altLang="ko-KR" sz="1800" b="1" i="0" u="none" strike="noStrike" kern="1200" cap="none" spc="-4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맑은 고딕" panose="020B0503020000020004" pitchFamily="34" charset="-127"/>
                  <a:cs typeface="TH SarabunPSK" panose="020B0500040200020003" pitchFamily="34" charset="-34"/>
                </a:rPr>
                <a:t>ส่งตัวชี้วัดระดับกระทรวง </a:t>
              </a:r>
              <a:r>
                <a:rPr kumimoji="0" lang="en-US" altLang="ko-KR" sz="1800" b="1" i="0" u="none" strike="noStrike" kern="1200" cap="none" spc="-4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맑은 고딕" panose="020B0503020000020004" pitchFamily="34" charset="-127"/>
                  <a:cs typeface="TH SarabunPSK" panose="020B0500040200020003" pitchFamily="34" charset="-34"/>
                </a:rPr>
                <a:t>&amp;</a:t>
              </a:r>
              <a:r>
                <a:rPr kumimoji="0" lang="th-TH" altLang="ko-KR" sz="1800" b="1" i="0" u="none" strike="noStrike" kern="1200" cap="none" spc="-4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맑은 고딕" panose="020B0503020000020004" pitchFamily="34" charset="-127"/>
                  <a:cs typeface="TH SarabunPSK" panose="020B0500040200020003" pitchFamily="34" charset="-34"/>
                </a:rPr>
                <a:t> กรม </a:t>
              </a:r>
              <a:r>
                <a:rPr kumimoji="0" lang="th-TH" altLang="ko-KR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맑은 고딕" panose="020B0503020000020004" pitchFamily="34" charset="-127"/>
                  <a:cs typeface="TH SarabunPSK" panose="020B0500040200020003" pitchFamily="34" charset="-34"/>
                </a:rPr>
                <a:t>ให้สำนักงาน </a:t>
              </a:r>
              <a:r>
                <a:rPr kumimoji="0" lang="th-TH" altLang="ko-KR" sz="1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맑은 고딕" panose="020B0503020000020004" pitchFamily="34" charset="-127"/>
                  <a:cs typeface="TH SarabunPSK" panose="020B0500040200020003" pitchFamily="34" charset="-34"/>
                </a:rPr>
                <a:t>ก.พ.ร</a:t>
              </a:r>
              <a:r>
                <a:rPr kumimoji="0" lang="th-TH" altLang="ko-KR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맑은 고딕" panose="020B0503020000020004" pitchFamily="34" charset="-127"/>
                  <a:cs typeface="TH SarabunPSK" panose="020B0500040200020003" pitchFamily="34" charset="-34"/>
                </a:rPr>
                <a:t>.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altLang="ko-K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맑은 고딕" panose="020B0503020000020004" pitchFamily="34" charset="-127"/>
                  <a:cs typeface="TH SarabunPSK" panose="020B0500040200020003" pitchFamily="34" charset="-34"/>
                </a:rPr>
                <a:t>(ส่ง </a:t>
              </a:r>
              <a:r>
                <a:rPr kumimoji="0" lang="en-US" altLang="ko-K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맑은 고딕" panose="020B0503020000020004" pitchFamily="34" charset="-127"/>
                  <a:cs typeface="TH SarabunPSK" panose="020B0500040200020003" pitchFamily="34" charset="-34"/>
                </a:rPr>
                <a:t>file </a:t>
              </a:r>
              <a:r>
                <a:rPr kumimoji="0" lang="th-TH" altLang="ko-K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맑은 고딕" panose="020B0503020000020004" pitchFamily="34" charset="-127"/>
                  <a:cs typeface="TH SarabunPSK" panose="020B0500040200020003" pitchFamily="34" charset="-34"/>
                </a:rPr>
                <a:t>เอกสารผ่าน</a:t>
              </a:r>
              <a:r>
                <a:rPr kumimoji="0" lang="en-US" altLang="ko-K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맑은 고딕" panose="020B0503020000020004" pitchFamily="34" charset="-127"/>
                  <a:cs typeface="TH SarabunPSK" panose="020B0500040200020003" pitchFamily="34" charset="-34"/>
                </a:rPr>
                <a:t> email</a:t>
              </a:r>
              <a:r>
                <a:rPr kumimoji="0" lang="th-TH" altLang="ko-K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맑은 고딕" panose="020B0503020000020004" pitchFamily="34" charset="-127"/>
                  <a:cs typeface="TH SarabunPSK" panose="020B0500040200020003" pitchFamily="34" charset="-34"/>
                </a:rPr>
                <a:t> กลาง สำนักงาน </a:t>
              </a:r>
              <a:r>
                <a:rPr kumimoji="0" lang="th-TH" altLang="ko-KR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맑은 고딕" panose="020B0503020000020004" pitchFamily="34" charset="-127"/>
                  <a:cs typeface="TH SarabunPSK" panose="020B0500040200020003" pitchFamily="34" charset="-34"/>
                </a:rPr>
                <a:t>ก.พ.ร</a:t>
              </a:r>
              <a:r>
                <a:rPr kumimoji="0" lang="th-TH" altLang="ko-K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맑은 고딕" panose="020B0503020000020004" pitchFamily="34" charset="-127"/>
                  <a:cs typeface="TH SarabunPSK" panose="020B0500040200020003" pitchFamily="34" charset="-34"/>
                </a:rPr>
                <a:t>.</a:t>
              </a:r>
              <a:r>
                <a:rPr kumimoji="0" lang="en-US" altLang="ko-K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AB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맑은 고딕" panose="020B0503020000020004" pitchFamily="34" charset="-127"/>
                  <a:cs typeface="TH SarabunPSK" panose="020B0500040200020003" pitchFamily="34" charset="-34"/>
                </a:rPr>
                <a:t>*</a:t>
              </a:r>
              <a:r>
                <a:rPr kumimoji="0" lang="th-TH" altLang="ko-K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맑은 고딕" panose="020B0503020000020004" pitchFamily="34" charset="-127"/>
                  <a:cs typeface="TH SarabunPSK" panose="020B0500040200020003" pitchFamily="34" charset="-34"/>
                </a:rPr>
                <a:t> </a:t>
              </a:r>
              <a:r>
                <a:rPr kumimoji="0" lang="en-US" altLang="ko-K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맑은 고딕" panose="020B0503020000020004" pitchFamily="34" charset="-127"/>
                  <a:cs typeface="TH SarabunPSK" panose="020B0500040200020003" pitchFamily="34" charset="-34"/>
                </a:rPr>
                <a:t>&amp;</a:t>
              </a:r>
              <a:r>
                <a:rPr kumimoji="0" lang="th-TH" altLang="ko-K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맑은 고딕" panose="020B0503020000020004" pitchFamily="34" charset="-127"/>
                  <a:cs typeface="TH SarabunPSK" panose="020B0500040200020003" pitchFamily="34" charset="-34"/>
                </a:rPr>
                <a:t> </a:t>
              </a:r>
              <a:br>
                <a:rPr kumimoji="0" lang="th-TH" altLang="ko-K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맑은 고딕" panose="020B0503020000020004" pitchFamily="34" charset="-127"/>
                  <a:cs typeface="TH SarabunPSK" panose="020B0500040200020003" pitchFamily="34" charset="-34"/>
                </a:rPr>
              </a:br>
              <a:r>
                <a:rPr kumimoji="0" lang="th-TH" altLang="ko-K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맑은 고딕" panose="020B0503020000020004" pitchFamily="34" charset="-127"/>
                  <a:cs typeface="TH SarabunPSK" panose="020B0500040200020003" pitchFamily="34" charset="-34"/>
                </a:rPr>
                <a:t>ผ่านระบบ</a:t>
              </a:r>
              <a:r>
                <a:rPr kumimoji="0" lang="en-US" altLang="ko-K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맑은 고딕" panose="020B0503020000020004" pitchFamily="34" charset="-127"/>
                  <a:cs typeface="TH SarabunPSK" panose="020B0500040200020003" pitchFamily="34" charset="-34"/>
                </a:rPr>
                <a:t> e-SAR</a:t>
              </a:r>
              <a:r>
                <a:rPr kumimoji="0" lang="th-TH" altLang="ko-K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맑은 고딕" panose="020B0503020000020004" pitchFamily="34" charset="-127"/>
                  <a:cs typeface="TH SarabunPSK" panose="020B0500040200020003" pitchFamily="34" charset="-34"/>
                </a:rPr>
                <a:t>)</a:t>
              </a:r>
              <a:endParaRPr kumimoji="0" lang="en-US" altLang="ko-K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맑은 고딕" panose="020B0503020000020004" pitchFamily="34" charset="-127"/>
                <a:cs typeface="TH SarabunPSK" panose="020B0500040200020003" pitchFamily="34" charset="-34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030C91C1-C016-4C2F-8B49-379D0281BB59}"/>
                </a:ext>
              </a:extLst>
            </p:cNvPr>
            <p:cNvSpPr txBox="1"/>
            <p:nvPr/>
          </p:nvSpPr>
          <p:spPr>
            <a:xfrm>
              <a:off x="8566227" y="4787423"/>
              <a:ext cx="2150580" cy="1432380"/>
            </a:xfrm>
            <a:prstGeom prst="rect">
              <a:avLst/>
            </a:prstGeom>
            <a:noFill/>
          </p:spPr>
          <p:txBody>
            <a:bodyPr wrap="square" r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altLang="ko-KR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H SarabunPSK" panose="020B0500040200020003" pitchFamily="34" charset="-34"/>
                  <a:ea typeface="맑은 고딕" panose="020B0503020000020004" pitchFamily="34" charset="-127"/>
                  <a:cs typeface="TH SarabunPSK" panose="020B0500040200020003" pitchFamily="34" charset="-34"/>
                </a:rPr>
                <a:t>สำนักงาน </a:t>
              </a:r>
              <a:r>
                <a:rPr kumimoji="0" lang="th-TH" altLang="ko-KR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H SarabunPSK" panose="020B0500040200020003" pitchFamily="34" charset="-34"/>
                  <a:ea typeface="맑은 고딕" panose="020B0503020000020004" pitchFamily="34" charset="-127"/>
                  <a:cs typeface="TH SarabunPSK" panose="020B0500040200020003" pitchFamily="34" charset="-34"/>
                </a:rPr>
                <a:t>ก.พ.ร</a:t>
              </a:r>
              <a:r>
                <a:rPr kumimoji="0" lang="th-TH" altLang="ko-KR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H SarabunPSK" panose="020B0500040200020003" pitchFamily="34" charset="-34"/>
                  <a:ea typeface="맑은 고딕" panose="020B0503020000020004" pitchFamily="34" charset="-127"/>
                  <a:cs typeface="TH SarabunPSK" panose="020B0500040200020003" pitchFamily="34" charset="-34"/>
                </a:rPr>
                <a:t>.</a:t>
              </a:r>
              <a:endPara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H SarabunPSK" panose="020B0500040200020003" pitchFamily="34" charset="-34"/>
                <a:ea typeface="맑은 고딕" panose="020B0503020000020004" pitchFamily="34" charset="-127"/>
                <a:cs typeface="TH SarabunPSK" panose="020B0500040200020003" pitchFamily="34" charset="-34"/>
              </a:endParaRPr>
            </a:p>
            <a:p>
              <a:pPr marL="115888" marR="0" lvl="0" indent="-115888" algn="l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th-TH" altLang="ko-KR" sz="2000" b="1" i="0" u="none" strike="noStrike" kern="1200" cap="none" spc="-4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맑은 고딕" panose="020B0503020000020004" pitchFamily="34" charset="-127"/>
                  <a:cs typeface="TH SarabunPSK" panose="020B0500040200020003" pitchFamily="34" charset="-34"/>
                </a:rPr>
                <a:t>เสนอตัวชี้วัดกระทรวงที่ผ่าน </a:t>
              </a:r>
              <a:r>
                <a:rPr kumimoji="0" lang="th-TH" altLang="ko-KR" sz="2000" b="1" i="0" u="none" strike="noStrike" kern="1200" cap="none" spc="-6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맑은 고딕" panose="020B0503020000020004" pitchFamily="34" charset="-127"/>
                  <a:cs typeface="TH SarabunPSK" panose="020B0500040200020003" pitchFamily="34" charset="-34"/>
                </a:rPr>
                <a:t>อ.ก.พ.ร.ฯ พร้อมข้อเสนอแนะ </a:t>
              </a:r>
              <a:r>
                <a:rPr kumimoji="0" lang="th-TH" altLang="ko-KR" sz="2000" b="1" i="0" u="none" strike="noStrike" kern="1200" cap="none" spc="-4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맑은 고딕" panose="020B0503020000020004" pitchFamily="34" charset="-127"/>
                  <a:cs typeface="TH SarabunPSK" panose="020B0500040200020003" pitchFamily="34" charset="-34"/>
                </a:rPr>
                <a:t>ให้รัฐมนตรีพิจารณา </a:t>
              </a:r>
              <a:br>
                <a:rPr kumimoji="0" lang="th-TH" altLang="ko-KR" sz="2000" b="1" i="0" u="none" strike="noStrike" kern="1200" cap="none" spc="-4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맑은 고딕" panose="020B0503020000020004" pitchFamily="34" charset="-127"/>
                  <a:cs typeface="TH SarabunPSK" panose="020B0500040200020003" pitchFamily="34" charset="-34"/>
                </a:rPr>
              </a:br>
              <a:r>
                <a:rPr kumimoji="0" lang="th-TH" altLang="ko-KR" sz="2000" b="1" i="0" u="none" strike="noStrike" kern="1200" cap="none" spc="-4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맑은 고딕" panose="020B0503020000020004" pitchFamily="34" charset="-127"/>
                  <a:cs typeface="TH SarabunPSK" panose="020B0500040200020003" pitchFamily="34" charset="-34"/>
                </a:rPr>
                <a:t>(สำเนาปลัดกระทรวง)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10C944B2-C936-4A3D-B428-BA1A2728F2C6}"/>
                </a:ext>
              </a:extLst>
            </p:cNvPr>
            <p:cNvSpPr txBox="1"/>
            <p:nvPr/>
          </p:nvSpPr>
          <p:spPr>
            <a:xfrm>
              <a:off x="7076668" y="1270729"/>
              <a:ext cx="2326184" cy="12302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altLang="ko-KR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H SarabunPSK" panose="020B0500040200020003" pitchFamily="34" charset="-34"/>
                  <a:ea typeface="맑은 고딕" panose="020B0503020000020004" pitchFamily="34" charset="-127"/>
                  <a:cs typeface="TH SarabunPSK" panose="020B0500040200020003" pitchFamily="34" charset="-34"/>
                </a:rPr>
                <a:t>สำนักงาน </a:t>
              </a:r>
              <a:r>
                <a:rPr kumimoji="0" lang="th-TH" altLang="ko-KR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H SarabunPSK" panose="020B0500040200020003" pitchFamily="34" charset="-34"/>
                  <a:ea typeface="맑은 고딕" panose="020B0503020000020004" pitchFamily="34" charset="-127"/>
                  <a:cs typeface="TH SarabunPSK" panose="020B0500040200020003" pitchFamily="34" charset="-34"/>
                </a:rPr>
                <a:t>ก.พ.ร</a:t>
              </a:r>
              <a:r>
                <a:rPr kumimoji="0" lang="th-TH" altLang="ko-KR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H SarabunPSK" panose="020B0500040200020003" pitchFamily="34" charset="-34"/>
                  <a:ea typeface="맑은 고딕" panose="020B0503020000020004" pitchFamily="34" charset="-127"/>
                  <a:cs typeface="TH SarabunPSK" panose="020B0500040200020003" pitchFamily="34" charset="-34"/>
                </a:rPr>
                <a:t>.</a:t>
              </a:r>
              <a:endPara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H SarabunPSK" panose="020B0500040200020003" pitchFamily="34" charset="-34"/>
                <a:ea typeface="맑은 고딕" panose="020B0503020000020004" pitchFamily="34" charset="-127"/>
                <a:cs typeface="TH SarabunPSK" panose="020B0500040200020003" pitchFamily="34" charset="-34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altLang="ko-KR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맑은 고딕" panose="020B0503020000020004" pitchFamily="34" charset="-127"/>
                  <a:cs typeface="TH SarabunPSK" panose="020B0500040200020003" pitchFamily="34" charset="-34"/>
                </a:rPr>
                <a:t>สรุปตัวชี้วัดกระทรวง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altLang="ko-KR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맑은 고딕" panose="020B0503020000020004" pitchFamily="34" charset="-127"/>
                  <a:cs typeface="TH SarabunPSK" panose="020B0500040200020003" pitchFamily="34" charset="-34"/>
                </a:rPr>
                <a:t>เสนอ </a:t>
              </a:r>
              <a:r>
                <a:rPr kumimoji="0" lang="th-TH" altLang="ko-KR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맑은 고딕" panose="020B0503020000020004" pitchFamily="34" charset="-127"/>
                  <a:cs typeface="TH SarabunPSK" panose="020B0500040200020003" pitchFamily="34" charset="-34"/>
                </a:rPr>
                <a:t>อ.ก.พ.ร</a:t>
              </a:r>
              <a:r>
                <a:rPr kumimoji="0" lang="th-TH" altLang="ko-KR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맑은 고딕" panose="020B0503020000020004" pitchFamily="34" charset="-127"/>
                  <a:cs typeface="TH SarabunPSK" panose="020B0500040200020003" pitchFamily="34" charset="-34"/>
                </a:rPr>
                <a:t>. ประเมินฯ พิจารณา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15BD365C-BC7D-43C4-83DF-01303F3E7DD2}"/>
                </a:ext>
              </a:extLst>
            </p:cNvPr>
            <p:cNvSpPr txBox="1"/>
            <p:nvPr/>
          </p:nvSpPr>
          <p:spPr>
            <a:xfrm>
              <a:off x="5813855" y="4787423"/>
              <a:ext cx="2049973" cy="1554656"/>
            </a:xfrm>
            <a:prstGeom prst="rect">
              <a:avLst/>
            </a:prstGeom>
            <a:noFill/>
          </p:spPr>
          <p:txBody>
            <a:bodyPr wrap="square" r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altLang="ko-KR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H SarabunPSK" panose="020B0500040200020003" pitchFamily="34" charset="-34"/>
                  <a:ea typeface="맑은 고딕" panose="020B0503020000020004" pitchFamily="34" charset="-127"/>
                  <a:cs typeface="TH SarabunPSK" panose="020B0500040200020003" pitchFamily="34" charset="-34"/>
                </a:rPr>
                <a:t>สำนักงาน </a:t>
              </a:r>
              <a:r>
                <a:rPr kumimoji="0" lang="th-TH" altLang="ko-KR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H SarabunPSK" panose="020B0500040200020003" pitchFamily="34" charset="-34"/>
                  <a:ea typeface="맑은 고딕" panose="020B0503020000020004" pitchFamily="34" charset="-127"/>
                  <a:cs typeface="TH SarabunPSK" panose="020B0500040200020003" pitchFamily="34" charset="-34"/>
                </a:rPr>
                <a:t>ก.พ.ร</a:t>
              </a:r>
              <a:r>
                <a:rPr kumimoji="0" lang="th-TH" altLang="ko-KR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H SarabunPSK" panose="020B0500040200020003" pitchFamily="34" charset="-34"/>
                  <a:ea typeface="맑은 고딕" panose="020B0503020000020004" pitchFamily="34" charset="-127"/>
                  <a:cs typeface="TH SarabunPSK" panose="020B0500040200020003" pitchFamily="34" charset="-34"/>
                </a:rPr>
                <a:t>.</a:t>
              </a:r>
              <a:endPara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H SarabunPSK" panose="020B0500040200020003" pitchFamily="34" charset="-34"/>
                <a:ea typeface="맑은 고딕" panose="020B0503020000020004" pitchFamily="34" charset="-127"/>
                <a:cs typeface="TH SarabunPSK" panose="020B0500040200020003" pitchFamily="34" charset="-34"/>
              </a:endParaRPr>
            </a:p>
            <a:p>
              <a:pPr marL="115888" marR="0" lvl="0" indent="-115888" algn="l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th-TH" altLang="ko-KR" sz="1800" b="1" i="0" u="none" strike="noStrike" kern="1200" cap="none" spc="-4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맑은 고딕" panose="020B0503020000020004" pitchFamily="34" charset="-127"/>
                  <a:cs typeface="TH SarabunPSK" panose="020B0500040200020003" pitchFamily="34" charset="-34"/>
                </a:rPr>
                <a:t>วิเคราะห์ข้อเสนอตัวชี้วัด</a:t>
              </a:r>
              <a:r>
                <a:rPr kumimoji="0" lang="en-US" altLang="ko-KR" sz="1800" b="1" i="0" u="none" strike="noStrike" kern="1200" cap="none" spc="-4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맑은 고딕" panose="020B0503020000020004" pitchFamily="34" charset="-127"/>
                  <a:cs typeface="TH SarabunPSK" panose="020B0500040200020003" pitchFamily="34" charset="-34"/>
                </a:rPr>
                <a:t> </a:t>
              </a:r>
              <a:r>
                <a:rPr kumimoji="0" lang="th-TH" altLang="ko-KR" sz="1800" b="1" i="0" u="none" strike="noStrike" kern="1200" cap="none" spc="-4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맑은 고딕" panose="020B0503020000020004" pitchFamily="34" charset="-127"/>
                  <a:cs typeface="TH SarabunPSK" panose="020B0500040200020003" pitchFamily="34" charset="-34"/>
                </a:rPr>
                <a:t>กระทรวง</a:t>
              </a:r>
              <a:r>
                <a:rPr kumimoji="0" lang="th-TH" altLang="ko-KR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맑은 고딕" panose="020B0503020000020004" pitchFamily="34" charset="-127"/>
                  <a:cs typeface="TH SarabunPSK" panose="020B0500040200020003" pitchFamily="34" charset="-34"/>
                </a:rPr>
                <a:t> </a:t>
              </a:r>
            </a:p>
            <a:p>
              <a:pPr marL="115888" marR="0" lvl="0" indent="-115888" algn="l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th-TH" altLang="ko-KR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맑은 고딕" panose="020B0503020000020004" pitchFamily="34" charset="-127"/>
                  <a:cs typeface="TH SarabunPSK" panose="020B0500040200020003" pitchFamily="34" charset="-34"/>
                </a:rPr>
                <a:t>เสนอคณะทำงานพิจารณาตัวชี้วัดฯ และส่งความเห็น</a:t>
              </a:r>
              <a:r>
                <a:rPr kumimoji="0" lang="th-TH" altLang="ko-KR" sz="1800" b="1" i="0" u="none" strike="noStrike" kern="1200" cap="none" spc="-4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맑은 고딕" panose="020B0503020000020004" pitchFamily="34" charset="-127"/>
                  <a:cs typeface="TH SarabunPSK" panose="020B0500040200020003" pitchFamily="34" charset="-34"/>
                </a:rPr>
                <a:t>คณะทำงานฯ ให้ปลัดกระทรวง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CE1C0956-8900-48D7-8B67-0CB48A9314A7}"/>
                </a:ext>
              </a:extLst>
            </p:cNvPr>
            <p:cNvSpPr txBox="1"/>
            <p:nvPr/>
          </p:nvSpPr>
          <p:spPr>
            <a:xfrm>
              <a:off x="4409456" y="1069007"/>
              <a:ext cx="2082514" cy="18339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altLang="ko-KR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H SarabunPSK" panose="020B0500040200020003" pitchFamily="34" charset="-34"/>
                  <a:ea typeface="맑은 고딕" panose="020B0503020000020004" pitchFamily="34" charset="-127"/>
                  <a:cs typeface="TH SarabunPSK" panose="020B0500040200020003" pitchFamily="34" charset="-34"/>
                </a:rPr>
                <a:t>กระทรวง</a:t>
              </a:r>
              <a:endPara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H SarabunPSK" panose="020B0500040200020003" pitchFamily="34" charset="-34"/>
                <a:ea typeface="맑은 고딕" panose="020B0503020000020004" pitchFamily="34" charset="-127"/>
                <a:cs typeface="TH SarabunPSK" panose="020B0500040200020003" pitchFamily="34" charset="-34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7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altLang="ko-KR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맑은 고딕" panose="020B0503020000020004" pitchFamily="34" charset="-127"/>
                  <a:cs typeface="TH SarabunPSK" panose="020B0500040200020003" pitchFamily="34" charset="-34"/>
                </a:rPr>
                <a:t>ส่งข้อเสนอตัวชี้วัดกระทรวง</a:t>
              </a:r>
              <a:br>
                <a:rPr kumimoji="0" lang="en-US" altLang="ko-KR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맑은 고딕" panose="020B0503020000020004" pitchFamily="34" charset="-127"/>
                  <a:cs typeface="TH SarabunPSK" panose="020B0500040200020003" pitchFamily="34" charset="-34"/>
                </a:rPr>
              </a:br>
              <a:r>
                <a:rPr kumimoji="0" lang="th-TH" altLang="ko-KR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맑은 고딕" panose="020B0503020000020004" pitchFamily="34" charset="-127"/>
                  <a:cs typeface="TH SarabunPSK" panose="020B0500040200020003" pitchFamily="34" charset="-34"/>
                </a:rPr>
                <a:t>ที่ผ่านการพิจารณาของคณะกรรมการกำกับฯ ให้สำนักงาน </a:t>
              </a:r>
              <a:r>
                <a:rPr kumimoji="0" lang="th-TH" altLang="ko-KR" sz="1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맑은 고딕" panose="020B0503020000020004" pitchFamily="34" charset="-127"/>
                  <a:cs typeface="TH SarabunPSK" panose="020B0500040200020003" pitchFamily="34" charset="-34"/>
                </a:rPr>
                <a:t>ก.พ.ร</a:t>
              </a:r>
              <a:r>
                <a:rPr kumimoji="0" lang="th-TH" altLang="ko-KR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맑은 고딕" panose="020B0503020000020004" pitchFamily="34" charset="-127"/>
                  <a:cs typeface="TH SarabunPSK" panose="020B0500040200020003" pitchFamily="34" charset="-34"/>
                </a:rPr>
                <a:t>.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7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altLang="ko-K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맑은 고딕" panose="020B0503020000020004" pitchFamily="34" charset="-127"/>
                  <a:cs typeface="TH SarabunPSK" panose="020B0500040200020003" pitchFamily="34" charset="-34"/>
                </a:rPr>
                <a:t>(ส่งข้อเสนอตัวชี้วัด </a:t>
              </a:r>
              <a:r>
                <a:rPr kumimoji="0" lang="en-US" altLang="ko-K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맑은 고딕" panose="020B0503020000020004" pitchFamily="34" charset="-127"/>
                  <a:cs typeface="TH SarabunPSK" panose="020B0500040200020003" pitchFamily="34" charset="-34"/>
                </a:rPr>
                <a:t>&amp; </a:t>
              </a:r>
              <a:r>
                <a:rPr kumimoji="0" lang="th-TH" altLang="ko-K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맑은 고딕" panose="020B0503020000020004" pitchFamily="34" charset="-127"/>
                  <a:cs typeface="TH SarabunPSK" panose="020B0500040200020003" pitchFamily="34" charset="-34"/>
                </a:rPr>
                <a:t>มติ </a:t>
              </a:r>
              <a:r>
                <a:rPr kumimoji="0" lang="th-TH" altLang="ko-KR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맑은 고딕" panose="020B0503020000020004" pitchFamily="34" charset="-127"/>
                  <a:cs typeface="TH SarabunPSK" panose="020B0500040200020003" pitchFamily="34" charset="-34"/>
                </a:rPr>
                <a:t>คก</a:t>
              </a:r>
              <a:r>
                <a:rPr kumimoji="0" lang="th-TH" altLang="ko-K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맑은 고딕" panose="020B0503020000020004" pitchFamily="34" charset="-127"/>
                  <a:cs typeface="TH SarabunPSK" panose="020B0500040200020003" pitchFamily="34" charset="-34"/>
                </a:rPr>
                <a:t>ก. กำกับฯ พร้อมหนังสือนำส่ง ผ่าน </a:t>
              </a:r>
              <a:r>
                <a:rPr kumimoji="0" lang="en-US" altLang="ko-K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맑은 고딕" panose="020B0503020000020004" pitchFamily="34" charset="-127"/>
                  <a:cs typeface="TH SarabunPSK" panose="020B0500040200020003" pitchFamily="34" charset="-34"/>
                </a:rPr>
                <a:t>email</a:t>
              </a:r>
              <a:r>
                <a:rPr kumimoji="0" lang="th-TH" altLang="ko-K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맑은 고딕" panose="020B0503020000020004" pitchFamily="34" charset="-127"/>
                  <a:cs typeface="TH SarabunPSK" panose="020B0500040200020003" pitchFamily="34" charset="-34"/>
                </a:rPr>
                <a:t> กลางสำนักงาน </a:t>
              </a:r>
              <a:r>
                <a:rPr kumimoji="0" lang="th-TH" altLang="ko-KR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맑은 고딕" panose="020B0503020000020004" pitchFamily="34" charset="-127"/>
                  <a:cs typeface="TH SarabunPSK" panose="020B0500040200020003" pitchFamily="34" charset="-34"/>
                </a:rPr>
                <a:t>ก.พ.ร</a:t>
              </a:r>
              <a:r>
                <a:rPr kumimoji="0" lang="th-TH" altLang="ko-K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맑은 고딕" panose="020B0503020000020004" pitchFamily="34" charset="-127"/>
                  <a:cs typeface="TH SarabunPSK" panose="020B0500040200020003" pitchFamily="34" charset="-34"/>
                </a:rPr>
                <a:t>.</a:t>
              </a:r>
              <a:r>
                <a:rPr kumimoji="0" lang="en-US" altLang="ko-K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AB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맑은 고딕" panose="020B0503020000020004" pitchFamily="34" charset="-127"/>
                  <a:cs typeface="TH SarabunPSK" panose="020B0500040200020003" pitchFamily="34" charset="-34"/>
                </a:rPr>
                <a:t>*</a:t>
              </a:r>
              <a:r>
                <a:rPr kumimoji="0" lang="th-TH" altLang="ko-K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맑은 고딕" panose="020B0503020000020004" pitchFamily="34" charset="-127"/>
                  <a:cs typeface="TH SarabunPSK" panose="020B0500040200020003" pitchFamily="34" charset="-34"/>
                </a:rPr>
                <a:t>)</a:t>
              </a:r>
              <a:endParaRPr kumimoji="0" lang="en-US" altLang="ko-KR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맑은 고딕" panose="020B0503020000020004" pitchFamily="34" charset="-127"/>
                <a:cs typeface="TH SarabunPSK" panose="020B0500040200020003" pitchFamily="34" charset="-34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626B4CC8-80B6-4305-8C65-3E79BF8951DB}"/>
                </a:ext>
              </a:extLst>
            </p:cNvPr>
            <p:cNvSpPr txBox="1"/>
            <p:nvPr/>
          </p:nvSpPr>
          <p:spPr>
            <a:xfrm>
              <a:off x="3092958" y="4787423"/>
              <a:ext cx="1905762" cy="167860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altLang="ko-KR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H SarabunPSK" panose="020B0500040200020003" pitchFamily="34" charset="-34"/>
                  <a:ea typeface="맑은 고딕" panose="020B0503020000020004" pitchFamily="34" charset="-127"/>
                  <a:cs typeface="TH SarabunPSK" panose="020B0500040200020003" pitchFamily="34" charset="-34"/>
                </a:rPr>
                <a:t>กระทรวง</a:t>
              </a:r>
              <a:endPara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H SarabunPSK" panose="020B0500040200020003" pitchFamily="34" charset="-34"/>
                <a:ea typeface="맑은 고딕" panose="020B0503020000020004" pitchFamily="34" charset="-127"/>
                <a:cs typeface="TH SarabunPSK" panose="020B0500040200020003" pitchFamily="34" charset="-34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altLang="ko-KR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맑은 고딕" panose="020B0503020000020004" pitchFamily="34" charset="-127"/>
                  <a:cs typeface="TH SarabunPSK" panose="020B0500040200020003" pitchFamily="34" charset="-34"/>
                </a:rPr>
                <a:t>จัดทำตัวชี้วัดผ่านกลไก</a:t>
              </a:r>
              <a:br>
                <a:rPr kumimoji="0" lang="en-US" altLang="ko-KR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맑은 고딕" panose="020B0503020000020004" pitchFamily="34" charset="-127"/>
                  <a:cs typeface="TH SarabunPSK" panose="020B0500040200020003" pitchFamily="34" charset="-34"/>
                </a:rPr>
              </a:br>
              <a:r>
                <a:rPr kumimoji="0" lang="th-TH" altLang="ko-KR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맑은 고딕" panose="020B0503020000020004" pitchFamily="34" charset="-127"/>
                  <a:cs typeface="TH SarabunPSK" panose="020B0500040200020003" pitchFamily="34" charset="-34"/>
                </a:rPr>
                <a:t>คณะกรรมการกำกับฯ</a:t>
              </a:r>
            </a:p>
            <a:p>
              <a:pPr marL="111125" marR="0" lvl="0" indent="-111125" algn="l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th-TH" altLang="ko-KR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맑은 고딕" panose="020B0503020000020004" pitchFamily="34" charset="-127"/>
                  <a:cs typeface="TH SarabunPSK" panose="020B0500040200020003" pitchFamily="34" charset="-34"/>
                </a:rPr>
                <a:t>ระดับกระทรวง </a:t>
              </a:r>
              <a:br>
                <a:rPr kumimoji="0" lang="en-US" altLang="ko-KR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맑은 고딕" panose="020B0503020000020004" pitchFamily="34" charset="-127"/>
                  <a:cs typeface="TH SarabunPSK" panose="020B0500040200020003" pitchFamily="34" charset="-34"/>
                </a:rPr>
              </a:br>
              <a:r>
                <a:rPr kumimoji="0" lang="en-US" altLang="ko-KR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맑은 고딕" panose="020B0503020000020004" pitchFamily="34" charset="-127"/>
                  <a:cs typeface="TH SarabunPSK" panose="020B0500040200020003" pitchFamily="34" charset="-34"/>
                </a:rPr>
                <a:t>(KPI Basket)</a:t>
              </a:r>
            </a:p>
            <a:p>
              <a:pPr marL="111125" marR="0" lvl="0" indent="-111125" algn="l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th-TH" altLang="ko-KR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맑은 고딕" panose="020B0503020000020004" pitchFamily="34" charset="-127"/>
                  <a:cs typeface="TH SarabunPSK" panose="020B0500040200020003" pitchFamily="34" charset="-34"/>
                </a:rPr>
                <a:t>ระดับกรมในสังกัด</a:t>
              </a:r>
              <a:endParaRPr kumimoji="0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맑은 고딕" panose="020B0503020000020004" pitchFamily="34" charset="-127"/>
                <a:cs typeface="TH SarabunPSK" panose="020B0500040200020003" pitchFamily="34" charset="-34"/>
              </a:endParaRP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7713D3C7-E19F-4868-B545-6FAFFEA94C95}"/>
                </a:ext>
              </a:extLst>
            </p:cNvPr>
            <p:cNvSpPr txBox="1"/>
            <p:nvPr/>
          </p:nvSpPr>
          <p:spPr>
            <a:xfrm>
              <a:off x="1677711" y="1303779"/>
              <a:ext cx="1887345" cy="1432380"/>
            </a:xfrm>
            <a:prstGeom prst="rect">
              <a:avLst/>
            </a:prstGeom>
            <a:noFill/>
          </p:spPr>
          <p:txBody>
            <a:bodyPr wrap="square" r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altLang="ko-KR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H SarabunPSK" panose="020B0500040200020003" pitchFamily="34" charset="-34"/>
                  <a:ea typeface="맑은 고딕" panose="020B0503020000020004" pitchFamily="34" charset="-127"/>
                  <a:cs typeface="TH SarabunPSK" panose="020B0500040200020003" pitchFamily="34" charset="-34"/>
                </a:rPr>
                <a:t>สำนักงาน </a:t>
              </a:r>
              <a:r>
                <a:rPr kumimoji="0" lang="th-TH" altLang="ko-KR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H SarabunPSK" panose="020B0500040200020003" pitchFamily="34" charset="-34"/>
                  <a:ea typeface="맑은 고딕" panose="020B0503020000020004" pitchFamily="34" charset="-127"/>
                  <a:cs typeface="TH SarabunPSK" panose="020B0500040200020003" pitchFamily="34" charset="-34"/>
                </a:rPr>
                <a:t>ก.พ.ร</a:t>
              </a:r>
              <a:r>
                <a:rPr kumimoji="0" lang="th-TH" altLang="ko-KR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H SarabunPSK" panose="020B0500040200020003" pitchFamily="34" charset="-34"/>
                  <a:ea typeface="맑은 고딕" panose="020B0503020000020004" pitchFamily="34" charset="-127"/>
                  <a:cs typeface="TH SarabunPSK" panose="020B0500040200020003" pitchFamily="34" charset="-34"/>
                </a:rPr>
                <a:t>.</a:t>
              </a:r>
              <a:endPara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H SarabunPSK" panose="020B0500040200020003" pitchFamily="34" charset="-34"/>
                <a:ea typeface="맑은 고딕" panose="020B0503020000020004" pitchFamily="34" charset="-127"/>
                <a:cs typeface="TH SarabunPSK" panose="020B0500040200020003" pitchFamily="34" charset="-34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altLang="ko-KR" sz="2000" b="1" i="0" u="none" strike="noStrike" kern="1200" cap="none" spc="-4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맑은 고딕" panose="020B0503020000020004" pitchFamily="34" charset="-127"/>
                  <a:cs typeface="TH SarabunPSK" panose="020B0500040200020003" pitchFamily="34" charset="-34"/>
                </a:rPr>
                <a:t>ส่ง </a:t>
              </a:r>
              <a:r>
                <a:rPr kumimoji="0" lang="en-US" altLang="ko-KR" sz="2000" b="1" i="0" u="none" strike="noStrike" kern="1200" cap="none" spc="-4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맑은 고딕" panose="020B0503020000020004" pitchFamily="34" charset="-127"/>
                  <a:cs typeface="TH SarabunPSK" panose="020B0500040200020003" pitchFamily="34" charset="-34"/>
                </a:rPr>
                <a:t>KPI Basket </a:t>
              </a:r>
              <a:r>
                <a:rPr kumimoji="0" lang="th-TH" altLang="ko-KR" sz="2000" b="1" i="0" u="none" strike="noStrike" kern="1200" cap="none" spc="-4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맑은 고딕" panose="020B0503020000020004" pitchFamily="34" charset="-127"/>
                  <a:cs typeface="TH SarabunPSK" panose="020B0500040200020003" pitchFamily="34" charset="-34"/>
                </a:rPr>
                <a:t>ที่ผ่าน</a:t>
              </a:r>
              <a:br>
                <a:rPr kumimoji="0" lang="th-TH" altLang="ko-KR" sz="2000" b="1" i="0" u="none" strike="noStrike" kern="1200" cap="none" spc="-4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맑은 고딕" panose="020B0503020000020004" pitchFamily="34" charset="-127"/>
                  <a:cs typeface="TH SarabunPSK" panose="020B0500040200020003" pitchFamily="34" charset="-34"/>
                </a:rPr>
              </a:br>
              <a:r>
                <a:rPr kumimoji="0" lang="th-TH" altLang="ko-KR" sz="2000" b="1" i="0" u="none" strike="noStrike" kern="1200" cap="none" spc="-4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맑은 고딕" panose="020B0503020000020004" pitchFamily="34" charset="-127"/>
                  <a:cs typeface="TH SarabunPSK" panose="020B0500040200020003" pitchFamily="34" charset="-34"/>
                </a:rPr>
                <a:t>การพิจารณาคณะทำงานพิจารณาตัวชี้วัดฯ</a:t>
              </a:r>
              <a:br>
                <a:rPr kumimoji="0" lang="th-TH" altLang="ko-KR" sz="2000" b="1" i="0" u="none" strike="noStrike" kern="1200" cap="none" spc="-4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맑은 고딕" panose="020B0503020000020004" pitchFamily="34" charset="-127"/>
                  <a:cs typeface="TH SarabunPSK" panose="020B0500040200020003" pitchFamily="34" charset="-34"/>
                </a:rPr>
              </a:br>
              <a:r>
                <a:rPr kumimoji="0" lang="th-TH" altLang="ko-KR" sz="2000" b="1" i="0" u="none" strike="noStrike" kern="1200" cap="none" spc="-4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맑은 고딕" panose="020B0503020000020004" pitchFamily="34" charset="-127"/>
                  <a:cs typeface="TH SarabunPSK" panose="020B0500040200020003" pitchFamily="34" charset="-34"/>
                </a:rPr>
                <a:t>ให้กระทรวง 	</a:t>
              </a:r>
              <a:endParaRPr kumimoji="0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맑은 고딕" panose="020B0503020000020004" pitchFamily="34" charset="-127"/>
                <a:cs typeface="TH SarabunPSK" panose="020B0500040200020003" pitchFamily="34" charset="-34"/>
              </a:endParaRPr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CF2A3F80-1C6B-44F0-8C42-0DD84CE58AE0}"/>
                </a:ext>
              </a:extLst>
            </p:cNvPr>
            <p:cNvSpPr/>
            <p:nvPr/>
          </p:nvSpPr>
          <p:spPr>
            <a:xfrm>
              <a:off x="10244560" y="3366711"/>
              <a:ext cx="772175" cy="386262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200" b="1" i="0" u="none" strike="noStrike" kern="1200" cap="none" spc="-40" normalizeH="0" baseline="0" noProof="0" dirty="0">
                  <a:ln>
                    <a:noFill/>
                  </a:ln>
                  <a:solidFill>
                    <a:srgbClr val="002AB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ต.ค. </a:t>
              </a:r>
              <a:r>
                <a:rPr kumimoji="0" lang="en-US" sz="2200" b="1" i="0" u="none" strike="noStrike" kern="1200" cap="none" spc="-40" normalizeH="0" baseline="0" noProof="0" dirty="0">
                  <a:ln>
                    <a:noFill/>
                  </a:ln>
                  <a:solidFill>
                    <a:srgbClr val="002AB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64</a:t>
              </a:r>
              <a:endParaRPr kumimoji="0" lang="th-TH" sz="2200" b="1" i="0" u="none" strike="noStrike" kern="1200" cap="none" spc="-40" normalizeH="0" baseline="0" noProof="0" dirty="0">
                <a:ln>
                  <a:noFill/>
                </a:ln>
                <a:solidFill>
                  <a:srgbClr val="002AB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endParaRPr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D9CFF194-EAD5-4746-9AA2-AD2C965E635C}"/>
                </a:ext>
              </a:extLst>
            </p:cNvPr>
            <p:cNvSpPr/>
            <p:nvPr/>
          </p:nvSpPr>
          <p:spPr>
            <a:xfrm>
              <a:off x="7707482" y="3366711"/>
              <a:ext cx="2016607" cy="386262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200" b="1" i="0" u="none" strike="noStrike" kern="1200" cap="none" spc="-40" normalizeH="0" baseline="0" noProof="0" dirty="0">
                  <a:ln>
                    <a:noFill/>
                  </a:ln>
                  <a:solidFill>
                    <a:srgbClr val="002AB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ปลาย ก.ย. </a:t>
              </a:r>
              <a:r>
                <a:rPr kumimoji="0" lang="en-US" sz="2200" b="1" i="0" u="none" strike="noStrike" kern="1200" cap="none" spc="-40" normalizeH="0" baseline="0" noProof="0" dirty="0">
                  <a:ln>
                    <a:noFill/>
                  </a:ln>
                  <a:solidFill>
                    <a:srgbClr val="002AB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-</a:t>
              </a:r>
              <a:r>
                <a:rPr kumimoji="0" lang="th-TH" sz="2200" b="1" i="0" u="none" strike="noStrike" kern="1200" cap="none" spc="-40" normalizeH="0" baseline="0" noProof="0" dirty="0">
                  <a:ln>
                    <a:noFill/>
                  </a:ln>
                  <a:solidFill>
                    <a:srgbClr val="002AB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 ต้น ต.ค. </a:t>
              </a:r>
              <a:r>
                <a:rPr kumimoji="0" lang="en-US" sz="2200" b="1" i="0" u="none" strike="noStrike" kern="1200" cap="none" spc="-40" normalizeH="0" baseline="0" noProof="0" dirty="0">
                  <a:ln>
                    <a:noFill/>
                  </a:ln>
                  <a:solidFill>
                    <a:srgbClr val="002AB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64</a:t>
              </a:r>
              <a:endParaRPr kumimoji="0" lang="th-TH" sz="2200" b="1" i="0" u="none" strike="noStrike" kern="1200" cap="none" spc="-40" normalizeH="0" baseline="0" noProof="0" dirty="0">
                <a:ln>
                  <a:noFill/>
                </a:ln>
                <a:solidFill>
                  <a:srgbClr val="002AB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endParaRPr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08F72375-18D5-492C-BE1F-83EF4859F259}"/>
                </a:ext>
              </a:extLst>
            </p:cNvPr>
            <p:cNvSpPr/>
            <p:nvPr/>
          </p:nvSpPr>
          <p:spPr>
            <a:xfrm>
              <a:off x="5828757" y="3373144"/>
              <a:ext cx="1645920" cy="388849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200" b="1" i="0" u="none" strike="noStrike" kern="1200" cap="none" spc="-40" normalizeH="0" baseline="0" noProof="0" dirty="0">
                  <a:ln>
                    <a:noFill/>
                  </a:ln>
                  <a:solidFill>
                    <a:srgbClr val="002AB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ต้น - กลาง ก.ย. </a:t>
              </a:r>
              <a:r>
                <a:rPr kumimoji="0" lang="en-US" sz="2200" b="1" i="0" u="none" strike="noStrike" kern="1200" cap="none" spc="-40" normalizeH="0" baseline="0" noProof="0" dirty="0">
                  <a:ln>
                    <a:noFill/>
                  </a:ln>
                  <a:solidFill>
                    <a:srgbClr val="002AB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64</a:t>
              </a:r>
              <a:endParaRPr kumimoji="0" lang="th-TH" sz="2200" b="1" i="0" u="none" strike="noStrike" kern="1200" cap="none" spc="-40" normalizeH="0" baseline="0" noProof="0" dirty="0">
                <a:ln>
                  <a:noFill/>
                </a:ln>
                <a:solidFill>
                  <a:srgbClr val="002AB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endParaRP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6EEC9CAE-88FC-4A83-9728-FAC39B3F6EF5}"/>
                </a:ext>
              </a:extLst>
            </p:cNvPr>
            <p:cNvSpPr/>
            <p:nvPr/>
          </p:nvSpPr>
          <p:spPr>
            <a:xfrm>
              <a:off x="4601681" y="3375731"/>
              <a:ext cx="1295553" cy="386262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-40" normalizeH="0" baseline="0" noProof="0" dirty="0">
                  <a:ln>
                    <a:noFill/>
                  </a:ln>
                  <a:solidFill>
                    <a:srgbClr val="002AB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31 </a:t>
              </a:r>
              <a:r>
                <a:rPr kumimoji="0" lang="th-TH" sz="2200" b="1" i="0" u="none" strike="noStrike" kern="1200" cap="none" spc="-40" normalizeH="0" baseline="0" noProof="0" dirty="0">
                  <a:ln>
                    <a:noFill/>
                  </a:ln>
                  <a:solidFill>
                    <a:srgbClr val="002AB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ส.ค. </a:t>
              </a:r>
              <a:r>
                <a:rPr kumimoji="0" lang="en-US" sz="2200" b="1" i="0" u="none" strike="noStrike" kern="1200" cap="none" spc="-40" normalizeH="0" baseline="0" noProof="0" dirty="0">
                  <a:ln>
                    <a:noFill/>
                  </a:ln>
                  <a:solidFill>
                    <a:srgbClr val="002AB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64</a:t>
              </a:r>
              <a:endParaRPr kumimoji="0" lang="th-TH" sz="2200" b="1" i="0" u="none" strike="noStrike" kern="1200" cap="none" spc="-40" normalizeH="0" baseline="0" noProof="0" dirty="0">
                <a:ln>
                  <a:noFill/>
                </a:ln>
                <a:solidFill>
                  <a:srgbClr val="002AB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0365374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71D6997-F5DB-433A-8D0D-C69B7B807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88815" y="657036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7D103AA-8845-4AAA-8DCD-945F174AEA28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th-TH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3172630-4F0D-4344-A928-19C779BA5679}"/>
              </a:ext>
            </a:extLst>
          </p:cNvPr>
          <p:cNvSpPr/>
          <p:nvPr/>
        </p:nvSpPr>
        <p:spPr>
          <a:xfrm>
            <a:off x="51332" y="110814"/>
            <a:ext cx="84506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3165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000096"/>
                </a:solidFill>
                <a:effectLst/>
                <a:uLnTx/>
                <a:uFillTx/>
                <a:latin typeface="Tahoma" pitchFamily="34" charset="0"/>
                <a:ea typeface="Tahoma" panose="020B0604030504040204" pitchFamily="34" charset="0"/>
                <a:cs typeface="Tahoma" pitchFamily="34" charset="0"/>
              </a:rPr>
              <a:t>แบบฟอร์มคำถาม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96"/>
                </a:solidFill>
                <a:effectLst/>
                <a:uLnTx/>
                <a:uFillTx/>
                <a:latin typeface="Tahoma" pitchFamily="34" charset="0"/>
                <a:ea typeface="Tahoma" panose="020B0604030504040204" pitchFamily="34" charset="0"/>
                <a:cs typeface="Tahoma" pitchFamily="34" charset="0"/>
              </a:rPr>
              <a:t>-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000096"/>
                </a:solidFill>
                <a:effectLst/>
                <a:uLnTx/>
                <a:uFillTx/>
                <a:latin typeface="Tahoma" pitchFamily="34" charset="0"/>
                <a:ea typeface="Tahoma" panose="020B0604030504040204" pitchFamily="34" charset="0"/>
                <a:cs typeface="Tahoma" pitchFamily="34" charset="0"/>
              </a:rPr>
              <a:t>คำตอบ และแบบประเมินความพึงพอใจ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96"/>
              </a:solidFill>
              <a:effectLst/>
              <a:uLnTx/>
              <a:uFillTx/>
              <a:latin typeface="Tahoma" pitchFamily="34" charset="0"/>
              <a:ea typeface="Tahoma" panose="020B0604030504040204" pitchFamily="34" charset="0"/>
              <a:cs typeface="Tahoma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8D06732-4BAC-4650-BCE3-A6709B85F1DA}"/>
              </a:ext>
            </a:extLst>
          </p:cNvPr>
          <p:cNvSpPr txBox="1"/>
          <p:nvPr/>
        </p:nvSpPr>
        <p:spPr>
          <a:xfrm>
            <a:off x="6409277" y="5464005"/>
            <a:ext cx="614389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แบบประเมินความพึงพอใจ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https://forms.gle/aqN36ghGyDdp85Hp6</a:t>
            </a:r>
            <a:endParaRPr kumimoji="0" lang="th-TH" sz="32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pic>
        <p:nvPicPr>
          <p:cNvPr id="6" name="Picture 5" descr="Qr code&#10;&#10;Description automatically generated">
            <a:extLst>
              <a:ext uri="{FF2B5EF4-FFF2-40B4-BE49-F238E27FC236}">
                <a16:creationId xmlns:a16="http://schemas.microsoft.com/office/drawing/2014/main" id="{82961E4C-504F-4C61-97EF-81423B7D907A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7380" y="1056326"/>
            <a:ext cx="4390114" cy="439011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Qr code&#10;&#10;Description automatically generated">
            <a:extLst>
              <a:ext uri="{FF2B5EF4-FFF2-40B4-BE49-F238E27FC236}">
                <a16:creationId xmlns:a16="http://schemas.microsoft.com/office/drawing/2014/main" id="{32B95C57-3202-4510-9447-8BC722F01E97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667" y="1193982"/>
            <a:ext cx="4252457" cy="425245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49ED7F1-FBFE-49F5-936F-75AE5F8492D0}"/>
              </a:ext>
            </a:extLst>
          </p:cNvPr>
          <p:cNvSpPr txBox="1"/>
          <p:nvPr/>
        </p:nvSpPr>
        <p:spPr>
          <a:xfrm>
            <a:off x="-337731" y="5443961"/>
            <a:ext cx="614389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แบบฟอร์มคำถาม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-</a:t>
            </a: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คำตอบ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https://forms.gle/sJyrfvBBdPXH8WTQ6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9766748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8C28CCA7-DBB5-481D-B665-068BF8CE8059}"/>
              </a:ext>
            </a:extLst>
          </p:cNvPr>
          <p:cNvCxnSpPr/>
          <p:nvPr/>
        </p:nvCxnSpPr>
        <p:spPr>
          <a:xfrm flipV="1">
            <a:off x="4167963" y="1562984"/>
            <a:ext cx="0" cy="51036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or: Elbow 49">
            <a:extLst>
              <a:ext uri="{FF2B5EF4-FFF2-40B4-BE49-F238E27FC236}">
                <a16:creationId xmlns:a16="http://schemas.microsoft.com/office/drawing/2014/main" id="{5465EC4B-388E-4608-88F2-993B38BCC18C}"/>
              </a:ext>
            </a:extLst>
          </p:cNvPr>
          <p:cNvCxnSpPr>
            <a:cxnSpLocks/>
            <a:endCxn id="38" idx="1"/>
          </p:cNvCxnSpPr>
          <p:nvPr/>
        </p:nvCxnSpPr>
        <p:spPr>
          <a:xfrm rot="16200000" flipH="1">
            <a:off x="4182594" y="4262508"/>
            <a:ext cx="2776196" cy="251742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A277078-F39E-4069-A276-898B56F01C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9D31A9A-24B9-410D-AAB1-83171F88F9F6}" type="slidenum">
              <a:rPr kumimoji="0" lang="th-TH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th-TH" sz="10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78B1D58-970D-4891-A896-8951BFF5C0F4}"/>
              </a:ext>
            </a:extLst>
          </p:cNvPr>
          <p:cNvSpPr txBox="1"/>
          <p:nvPr/>
        </p:nvSpPr>
        <p:spPr>
          <a:xfrm>
            <a:off x="56057" y="26659"/>
            <a:ext cx="11449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4408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srgbClr val="000096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แนวทางการเลือกตัวชี้วัด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96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srgbClr val="000096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การพัฒนาองค์การสู่ดิจิทัล ปีงบประมาณ พ.ศ.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96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2565</a:t>
            </a:r>
          </a:p>
        </p:txBody>
      </p:sp>
      <p:grpSp>
        <p:nvGrpSpPr>
          <p:cNvPr id="12" name="Group 37">
            <a:extLst>
              <a:ext uri="{FF2B5EF4-FFF2-40B4-BE49-F238E27FC236}">
                <a16:creationId xmlns:a16="http://schemas.microsoft.com/office/drawing/2014/main" id="{840EE3F2-CE92-47CB-8649-0A3D09AE08A7}"/>
              </a:ext>
            </a:extLst>
          </p:cNvPr>
          <p:cNvGrpSpPr>
            <a:grpSpLocks/>
          </p:cNvGrpSpPr>
          <p:nvPr/>
        </p:nvGrpSpPr>
        <p:grpSpPr bwMode="auto">
          <a:xfrm>
            <a:off x="2934108" y="887333"/>
            <a:ext cx="2562924" cy="1002946"/>
            <a:chOff x="999" y="1092"/>
            <a:chExt cx="768" cy="746"/>
          </a:xfrm>
        </p:grpSpPr>
        <p:sp>
          <p:nvSpPr>
            <p:cNvPr id="13" name="AutoShape 38">
              <a:extLst>
                <a:ext uri="{FF2B5EF4-FFF2-40B4-BE49-F238E27FC236}">
                  <a16:creationId xmlns:a16="http://schemas.microsoft.com/office/drawing/2014/main" id="{9F3F92A7-9746-469A-AABE-03731B3E6D99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99" y="1092"/>
              <a:ext cx="768" cy="746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rgbClr val="77B7E7"/>
                </a:gs>
                <a:gs pos="100000">
                  <a:srgbClr val="77B7E7">
                    <a:gamma/>
                    <a:shade val="69804"/>
                    <a:invGamma/>
                  </a:srgbClr>
                </a:gs>
              </a:gsLst>
              <a:lin ang="54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734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ahoma" pitchFamily="34" charset="0"/>
              </a:endParaRPr>
            </a:p>
          </p:txBody>
        </p:sp>
        <p:sp>
          <p:nvSpPr>
            <p:cNvPr id="14" name="Freeform 39">
              <a:extLst>
                <a:ext uri="{FF2B5EF4-FFF2-40B4-BE49-F238E27FC236}">
                  <a16:creationId xmlns:a16="http://schemas.microsoft.com/office/drawing/2014/main" id="{DAD53C27-8B05-47BC-9DD1-2441AC2EC0E2}"/>
                </a:ext>
              </a:extLst>
            </p:cNvPr>
            <p:cNvSpPr>
              <a:spLocks/>
            </p:cNvSpPr>
            <p:nvPr/>
          </p:nvSpPr>
          <p:spPr bwMode="gray">
            <a:xfrm>
              <a:off x="1047" y="1140"/>
              <a:ext cx="383" cy="373"/>
            </a:xfrm>
            <a:custGeom>
              <a:avLst/>
              <a:gdLst>
                <a:gd name="T0" fmla="*/ 118 w 596"/>
                <a:gd name="T1" fmla="*/ 0 h 598"/>
                <a:gd name="T2" fmla="*/ 0 w 596"/>
                <a:gd name="T3" fmla="*/ 118 h 598"/>
                <a:gd name="T4" fmla="*/ 0 w 596"/>
                <a:gd name="T5" fmla="*/ 589 h 598"/>
                <a:gd name="T6" fmla="*/ 161 w 596"/>
                <a:gd name="T7" fmla="*/ 174 h 598"/>
                <a:gd name="T8" fmla="*/ 589 w 596"/>
                <a:gd name="T9" fmla="*/ 0 h 598"/>
                <a:gd name="T10" fmla="*/ 118 w 596"/>
                <a:gd name="T11" fmla="*/ 0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rgbClr val="77B7E7">
                    <a:gamma/>
                    <a:tint val="54510"/>
                    <a:invGamma/>
                  </a:srgbClr>
                </a:gs>
                <a:gs pos="50000">
                  <a:srgbClr val="77B7E7">
                    <a:alpha val="0"/>
                  </a:srgbClr>
                </a:gs>
                <a:gs pos="100000">
                  <a:srgbClr val="77B7E7">
                    <a:gamma/>
                    <a:tint val="54510"/>
                    <a:invGamma/>
                  </a:srgb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734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ahoma" pitchFamily="34" charset="0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907C050-36D7-4F47-8714-8E592A0C7346}"/>
              </a:ext>
            </a:extLst>
          </p:cNvPr>
          <p:cNvSpPr txBox="1"/>
          <p:nvPr/>
        </p:nvSpPr>
        <p:spPr>
          <a:xfrm>
            <a:off x="3050589" y="995888"/>
            <a:ext cx="223839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หน่วยงานมีระบบงาน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e-Service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 หรือไม่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</p:txBody>
      </p:sp>
      <p:grpSp>
        <p:nvGrpSpPr>
          <p:cNvPr id="16" name="Group 51">
            <a:extLst>
              <a:ext uri="{FF2B5EF4-FFF2-40B4-BE49-F238E27FC236}">
                <a16:creationId xmlns:a16="http://schemas.microsoft.com/office/drawing/2014/main" id="{64D6F524-5060-4B4C-BCCB-B3931741627F}"/>
              </a:ext>
            </a:extLst>
          </p:cNvPr>
          <p:cNvGrpSpPr>
            <a:grpSpLocks/>
          </p:cNvGrpSpPr>
          <p:nvPr/>
        </p:nvGrpSpPr>
        <p:grpSpPr bwMode="auto">
          <a:xfrm>
            <a:off x="5288981" y="2317284"/>
            <a:ext cx="1739140" cy="721183"/>
            <a:chOff x="999" y="3120"/>
            <a:chExt cx="768" cy="746"/>
          </a:xfrm>
        </p:grpSpPr>
        <p:sp>
          <p:nvSpPr>
            <p:cNvPr id="17" name="AutoShape 52">
              <a:extLst>
                <a:ext uri="{FF2B5EF4-FFF2-40B4-BE49-F238E27FC236}">
                  <a16:creationId xmlns:a16="http://schemas.microsoft.com/office/drawing/2014/main" id="{321C4440-9B22-4B19-A8A7-15D4F32CCE3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99" y="3120"/>
              <a:ext cx="768" cy="746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2">
                    <a:gamma/>
                    <a:tint val="63529"/>
                    <a:invGamma/>
                  </a:schemeClr>
                </a:gs>
                <a:gs pos="100000">
                  <a:schemeClr val="accent2"/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endParaRPr>
            </a:p>
          </p:txBody>
        </p:sp>
        <p:sp>
          <p:nvSpPr>
            <p:cNvPr id="18" name="Freeform 53">
              <a:extLst>
                <a:ext uri="{FF2B5EF4-FFF2-40B4-BE49-F238E27FC236}">
                  <a16:creationId xmlns:a16="http://schemas.microsoft.com/office/drawing/2014/main" id="{AFD62E6B-4272-41FB-A182-743F7511D24F}"/>
                </a:ext>
              </a:extLst>
            </p:cNvPr>
            <p:cNvSpPr>
              <a:spLocks/>
            </p:cNvSpPr>
            <p:nvPr/>
          </p:nvSpPr>
          <p:spPr bwMode="gray">
            <a:xfrm>
              <a:off x="1047" y="3168"/>
              <a:ext cx="383" cy="373"/>
            </a:xfrm>
            <a:custGeom>
              <a:avLst/>
              <a:gdLst>
                <a:gd name="T0" fmla="*/ 118 w 596"/>
                <a:gd name="T1" fmla="*/ 0 h 598"/>
                <a:gd name="T2" fmla="*/ 0 w 596"/>
                <a:gd name="T3" fmla="*/ 118 h 598"/>
                <a:gd name="T4" fmla="*/ 0 w 596"/>
                <a:gd name="T5" fmla="*/ 589 h 598"/>
                <a:gd name="T6" fmla="*/ 161 w 596"/>
                <a:gd name="T7" fmla="*/ 174 h 598"/>
                <a:gd name="T8" fmla="*/ 589 w 596"/>
                <a:gd name="T9" fmla="*/ 0 h 598"/>
                <a:gd name="T10" fmla="*/ 118 w 596"/>
                <a:gd name="T11" fmla="*/ 0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2">
                    <a:gamma/>
                    <a:tint val="48627"/>
                    <a:invGamma/>
                  </a:schemeClr>
                </a:gs>
                <a:gs pos="100000">
                  <a:schemeClr val="accent2">
                    <a:alpha val="0"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endParaRPr>
            </a:p>
          </p:txBody>
        </p:sp>
      </p:grpSp>
      <p:grpSp>
        <p:nvGrpSpPr>
          <p:cNvPr id="19" name="Group 51">
            <a:extLst>
              <a:ext uri="{FF2B5EF4-FFF2-40B4-BE49-F238E27FC236}">
                <a16:creationId xmlns:a16="http://schemas.microsoft.com/office/drawing/2014/main" id="{8B5429B3-0B71-4008-BEC9-57C63879605F}"/>
              </a:ext>
            </a:extLst>
          </p:cNvPr>
          <p:cNvGrpSpPr>
            <a:grpSpLocks/>
          </p:cNvGrpSpPr>
          <p:nvPr/>
        </p:nvGrpSpPr>
        <p:grpSpPr bwMode="auto">
          <a:xfrm>
            <a:off x="1194968" y="2315155"/>
            <a:ext cx="1739140" cy="721183"/>
            <a:chOff x="999" y="3120"/>
            <a:chExt cx="768" cy="746"/>
          </a:xfrm>
        </p:grpSpPr>
        <p:sp>
          <p:nvSpPr>
            <p:cNvPr id="20" name="AutoShape 52">
              <a:extLst>
                <a:ext uri="{FF2B5EF4-FFF2-40B4-BE49-F238E27FC236}">
                  <a16:creationId xmlns:a16="http://schemas.microsoft.com/office/drawing/2014/main" id="{27553318-6A3E-4AD8-A674-72848876897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99" y="3120"/>
              <a:ext cx="768" cy="746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rgbClr val="45AB7D">
                    <a:gamma/>
                    <a:tint val="63529"/>
                    <a:invGamma/>
                  </a:srgbClr>
                </a:gs>
                <a:gs pos="100000">
                  <a:srgbClr val="45AB7D"/>
                </a:gs>
              </a:gsLst>
              <a:lin ang="54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734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ahoma" pitchFamily="34" charset="0"/>
              </a:endParaRPr>
            </a:p>
          </p:txBody>
        </p:sp>
        <p:sp>
          <p:nvSpPr>
            <p:cNvPr id="21" name="Freeform 53">
              <a:extLst>
                <a:ext uri="{FF2B5EF4-FFF2-40B4-BE49-F238E27FC236}">
                  <a16:creationId xmlns:a16="http://schemas.microsoft.com/office/drawing/2014/main" id="{CD59527B-C27F-4C73-B5DB-CE9415BC476A}"/>
                </a:ext>
              </a:extLst>
            </p:cNvPr>
            <p:cNvSpPr>
              <a:spLocks/>
            </p:cNvSpPr>
            <p:nvPr/>
          </p:nvSpPr>
          <p:spPr bwMode="gray">
            <a:xfrm>
              <a:off x="1047" y="3168"/>
              <a:ext cx="383" cy="373"/>
            </a:xfrm>
            <a:custGeom>
              <a:avLst/>
              <a:gdLst>
                <a:gd name="T0" fmla="*/ 118 w 596"/>
                <a:gd name="T1" fmla="*/ 0 h 598"/>
                <a:gd name="T2" fmla="*/ 0 w 596"/>
                <a:gd name="T3" fmla="*/ 118 h 598"/>
                <a:gd name="T4" fmla="*/ 0 w 596"/>
                <a:gd name="T5" fmla="*/ 589 h 598"/>
                <a:gd name="T6" fmla="*/ 161 w 596"/>
                <a:gd name="T7" fmla="*/ 174 h 598"/>
                <a:gd name="T8" fmla="*/ 589 w 596"/>
                <a:gd name="T9" fmla="*/ 0 h 598"/>
                <a:gd name="T10" fmla="*/ 118 w 596"/>
                <a:gd name="T11" fmla="*/ 0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rgbClr val="45AB7D">
                    <a:gamma/>
                    <a:tint val="48627"/>
                    <a:invGamma/>
                  </a:srgbClr>
                </a:gs>
                <a:gs pos="100000">
                  <a:srgbClr val="45AB7D">
                    <a:alpha val="0"/>
                  </a:srgb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734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ahoma" pitchFamily="34" charset="0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E340602A-44D4-4D00-9116-78147442A05B}"/>
              </a:ext>
            </a:extLst>
          </p:cNvPr>
          <p:cNvSpPr txBox="1"/>
          <p:nvPr/>
        </p:nvSpPr>
        <p:spPr>
          <a:xfrm>
            <a:off x="1935126" y="2400515"/>
            <a:ext cx="64858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มี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1B4A301-EFB1-4998-9724-7C9B1D0495F7}"/>
              </a:ext>
            </a:extLst>
          </p:cNvPr>
          <p:cNvSpPr txBox="1"/>
          <p:nvPr/>
        </p:nvSpPr>
        <p:spPr>
          <a:xfrm>
            <a:off x="5927862" y="2414136"/>
            <a:ext cx="102426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ไม่มี</a:t>
            </a:r>
          </a:p>
        </p:txBody>
      </p:sp>
      <p:grpSp>
        <p:nvGrpSpPr>
          <p:cNvPr id="24" name="Group 51">
            <a:extLst>
              <a:ext uri="{FF2B5EF4-FFF2-40B4-BE49-F238E27FC236}">
                <a16:creationId xmlns:a16="http://schemas.microsoft.com/office/drawing/2014/main" id="{31455F52-D5C2-434F-9FFE-A195A2553186}"/>
              </a:ext>
            </a:extLst>
          </p:cNvPr>
          <p:cNvGrpSpPr>
            <a:grpSpLocks/>
          </p:cNvGrpSpPr>
          <p:nvPr/>
        </p:nvGrpSpPr>
        <p:grpSpPr bwMode="auto">
          <a:xfrm>
            <a:off x="1519500" y="3364263"/>
            <a:ext cx="1739140" cy="721183"/>
            <a:chOff x="999" y="3120"/>
            <a:chExt cx="768" cy="746"/>
          </a:xfrm>
        </p:grpSpPr>
        <p:sp>
          <p:nvSpPr>
            <p:cNvPr id="25" name="AutoShape 52">
              <a:extLst>
                <a:ext uri="{FF2B5EF4-FFF2-40B4-BE49-F238E27FC236}">
                  <a16:creationId xmlns:a16="http://schemas.microsoft.com/office/drawing/2014/main" id="{B008C44E-CED8-4192-AA6B-E8877B6A0CF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99" y="3120"/>
              <a:ext cx="768" cy="746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rgbClr val="45AB7D">
                    <a:gamma/>
                    <a:tint val="63529"/>
                    <a:invGamma/>
                  </a:srgbClr>
                </a:gs>
                <a:gs pos="100000">
                  <a:srgbClr val="45AB7D"/>
                </a:gs>
              </a:gsLst>
              <a:lin ang="54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734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ahoma" pitchFamily="34" charset="0"/>
              </a:endParaRPr>
            </a:p>
          </p:txBody>
        </p:sp>
        <p:sp>
          <p:nvSpPr>
            <p:cNvPr id="26" name="Freeform 53">
              <a:extLst>
                <a:ext uri="{FF2B5EF4-FFF2-40B4-BE49-F238E27FC236}">
                  <a16:creationId xmlns:a16="http://schemas.microsoft.com/office/drawing/2014/main" id="{26E4C4A1-2EB5-4741-B135-DBF6727422B7}"/>
                </a:ext>
              </a:extLst>
            </p:cNvPr>
            <p:cNvSpPr>
              <a:spLocks/>
            </p:cNvSpPr>
            <p:nvPr/>
          </p:nvSpPr>
          <p:spPr bwMode="gray">
            <a:xfrm>
              <a:off x="1047" y="3168"/>
              <a:ext cx="383" cy="373"/>
            </a:xfrm>
            <a:custGeom>
              <a:avLst/>
              <a:gdLst>
                <a:gd name="T0" fmla="*/ 118 w 596"/>
                <a:gd name="T1" fmla="*/ 0 h 598"/>
                <a:gd name="T2" fmla="*/ 0 w 596"/>
                <a:gd name="T3" fmla="*/ 118 h 598"/>
                <a:gd name="T4" fmla="*/ 0 w 596"/>
                <a:gd name="T5" fmla="*/ 589 h 598"/>
                <a:gd name="T6" fmla="*/ 161 w 596"/>
                <a:gd name="T7" fmla="*/ 174 h 598"/>
                <a:gd name="T8" fmla="*/ 589 w 596"/>
                <a:gd name="T9" fmla="*/ 0 h 598"/>
                <a:gd name="T10" fmla="*/ 118 w 596"/>
                <a:gd name="T11" fmla="*/ 0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rgbClr val="45AB7D">
                    <a:gamma/>
                    <a:tint val="48627"/>
                    <a:invGamma/>
                  </a:srgbClr>
                </a:gs>
                <a:gs pos="100000">
                  <a:srgbClr val="45AB7D">
                    <a:alpha val="0"/>
                  </a:srgb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734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ahoma" pitchFamily="34" charset="0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B54A86A8-7A8D-40A3-990E-2F9D1BF10F2B}"/>
              </a:ext>
            </a:extLst>
          </p:cNvPr>
          <p:cNvSpPr txBox="1"/>
          <p:nvPr/>
        </p:nvSpPr>
        <p:spPr>
          <a:xfrm>
            <a:off x="1734839" y="3514064"/>
            <a:ext cx="152132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e-Service</a:t>
            </a:r>
          </a:p>
        </p:txBody>
      </p:sp>
      <p:grpSp>
        <p:nvGrpSpPr>
          <p:cNvPr id="29" name="Group 51">
            <a:extLst>
              <a:ext uri="{FF2B5EF4-FFF2-40B4-BE49-F238E27FC236}">
                <a16:creationId xmlns:a16="http://schemas.microsoft.com/office/drawing/2014/main" id="{CA384904-6462-48CA-8976-0E62CC0626A0}"/>
              </a:ext>
            </a:extLst>
          </p:cNvPr>
          <p:cNvGrpSpPr>
            <a:grpSpLocks/>
          </p:cNvGrpSpPr>
          <p:nvPr/>
        </p:nvGrpSpPr>
        <p:grpSpPr bwMode="auto">
          <a:xfrm>
            <a:off x="5696563" y="3350151"/>
            <a:ext cx="1739140" cy="721183"/>
            <a:chOff x="999" y="3120"/>
            <a:chExt cx="768" cy="746"/>
          </a:xfrm>
        </p:grpSpPr>
        <p:sp>
          <p:nvSpPr>
            <p:cNvPr id="30" name="AutoShape 52">
              <a:extLst>
                <a:ext uri="{FF2B5EF4-FFF2-40B4-BE49-F238E27FC236}">
                  <a16:creationId xmlns:a16="http://schemas.microsoft.com/office/drawing/2014/main" id="{1E3849E2-71CC-4E62-AABC-5D30552E97D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99" y="3120"/>
              <a:ext cx="768" cy="746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2">
                    <a:gamma/>
                    <a:tint val="63529"/>
                    <a:invGamma/>
                  </a:schemeClr>
                </a:gs>
                <a:gs pos="100000">
                  <a:schemeClr val="accent2"/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endParaRPr>
            </a:p>
          </p:txBody>
        </p:sp>
        <p:sp>
          <p:nvSpPr>
            <p:cNvPr id="31" name="Freeform 53">
              <a:extLst>
                <a:ext uri="{FF2B5EF4-FFF2-40B4-BE49-F238E27FC236}">
                  <a16:creationId xmlns:a16="http://schemas.microsoft.com/office/drawing/2014/main" id="{FF3AD53A-D526-4BE2-A5D3-FF2995FFB6D7}"/>
                </a:ext>
              </a:extLst>
            </p:cNvPr>
            <p:cNvSpPr>
              <a:spLocks/>
            </p:cNvSpPr>
            <p:nvPr/>
          </p:nvSpPr>
          <p:spPr bwMode="gray">
            <a:xfrm>
              <a:off x="1047" y="3168"/>
              <a:ext cx="383" cy="373"/>
            </a:xfrm>
            <a:custGeom>
              <a:avLst/>
              <a:gdLst>
                <a:gd name="T0" fmla="*/ 118 w 596"/>
                <a:gd name="T1" fmla="*/ 0 h 598"/>
                <a:gd name="T2" fmla="*/ 0 w 596"/>
                <a:gd name="T3" fmla="*/ 118 h 598"/>
                <a:gd name="T4" fmla="*/ 0 w 596"/>
                <a:gd name="T5" fmla="*/ 589 h 598"/>
                <a:gd name="T6" fmla="*/ 161 w 596"/>
                <a:gd name="T7" fmla="*/ 174 h 598"/>
                <a:gd name="T8" fmla="*/ 589 w 596"/>
                <a:gd name="T9" fmla="*/ 0 h 598"/>
                <a:gd name="T10" fmla="*/ 118 w 596"/>
                <a:gd name="T11" fmla="*/ 0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2">
                    <a:gamma/>
                    <a:tint val="48627"/>
                    <a:invGamma/>
                  </a:schemeClr>
                </a:gs>
                <a:gs pos="100000">
                  <a:schemeClr val="accent2">
                    <a:alpha val="0"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endParaRP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B98EF90D-5A43-4A4F-ABA5-7669F5010F2C}"/>
              </a:ext>
            </a:extLst>
          </p:cNvPr>
          <p:cNvSpPr txBox="1"/>
          <p:nvPr/>
        </p:nvSpPr>
        <p:spPr>
          <a:xfrm>
            <a:off x="5805259" y="3482268"/>
            <a:ext cx="155247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Open Data</a:t>
            </a:r>
          </a:p>
        </p:txBody>
      </p:sp>
      <p:grpSp>
        <p:nvGrpSpPr>
          <p:cNvPr id="33" name="Group 51">
            <a:extLst>
              <a:ext uri="{FF2B5EF4-FFF2-40B4-BE49-F238E27FC236}">
                <a16:creationId xmlns:a16="http://schemas.microsoft.com/office/drawing/2014/main" id="{9D835979-F8C3-4AD6-B434-13B61F46D5DB}"/>
              </a:ext>
            </a:extLst>
          </p:cNvPr>
          <p:cNvGrpSpPr>
            <a:grpSpLocks/>
          </p:cNvGrpSpPr>
          <p:nvPr/>
        </p:nvGrpSpPr>
        <p:grpSpPr bwMode="auto">
          <a:xfrm>
            <a:off x="5696563" y="4383018"/>
            <a:ext cx="1739140" cy="721183"/>
            <a:chOff x="999" y="3120"/>
            <a:chExt cx="768" cy="746"/>
          </a:xfrm>
        </p:grpSpPr>
        <p:sp>
          <p:nvSpPr>
            <p:cNvPr id="34" name="AutoShape 52">
              <a:extLst>
                <a:ext uri="{FF2B5EF4-FFF2-40B4-BE49-F238E27FC236}">
                  <a16:creationId xmlns:a16="http://schemas.microsoft.com/office/drawing/2014/main" id="{74268905-40B1-42C1-A6C7-1E54FFD9E0CE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99" y="3120"/>
              <a:ext cx="768" cy="746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2">
                    <a:gamma/>
                    <a:tint val="63529"/>
                    <a:invGamma/>
                  </a:schemeClr>
                </a:gs>
                <a:gs pos="100000">
                  <a:schemeClr val="accent2"/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endParaRPr>
            </a:p>
          </p:txBody>
        </p:sp>
        <p:sp>
          <p:nvSpPr>
            <p:cNvPr id="35" name="Freeform 53">
              <a:extLst>
                <a:ext uri="{FF2B5EF4-FFF2-40B4-BE49-F238E27FC236}">
                  <a16:creationId xmlns:a16="http://schemas.microsoft.com/office/drawing/2014/main" id="{0308107B-CABD-4BBF-B81A-F07255FE275D}"/>
                </a:ext>
              </a:extLst>
            </p:cNvPr>
            <p:cNvSpPr>
              <a:spLocks/>
            </p:cNvSpPr>
            <p:nvPr/>
          </p:nvSpPr>
          <p:spPr bwMode="gray">
            <a:xfrm>
              <a:off x="1047" y="3168"/>
              <a:ext cx="383" cy="373"/>
            </a:xfrm>
            <a:custGeom>
              <a:avLst/>
              <a:gdLst>
                <a:gd name="T0" fmla="*/ 118 w 596"/>
                <a:gd name="T1" fmla="*/ 0 h 598"/>
                <a:gd name="T2" fmla="*/ 0 w 596"/>
                <a:gd name="T3" fmla="*/ 118 h 598"/>
                <a:gd name="T4" fmla="*/ 0 w 596"/>
                <a:gd name="T5" fmla="*/ 589 h 598"/>
                <a:gd name="T6" fmla="*/ 161 w 596"/>
                <a:gd name="T7" fmla="*/ 174 h 598"/>
                <a:gd name="T8" fmla="*/ 589 w 596"/>
                <a:gd name="T9" fmla="*/ 0 h 598"/>
                <a:gd name="T10" fmla="*/ 118 w 596"/>
                <a:gd name="T11" fmla="*/ 0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2">
                    <a:gamma/>
                    <a:tint val="48627"/>
                    <a:invGamma/>
                  </a:schemeClr>
                </a:gs>
                <a:gs pos="100000">
                  <a:schemeClr val="accent2">
                    <a:alpha val="0"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endParaRP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3A9424C8-16E7-4FFA-9A15-CA0335D3A126}"/>
              </a:ext>
            </a:extLst>
          </p:cNvPr>
          <p:cNvSpPr txBox="1"/>
          <p:nvPr/>
        </p:nvSpPr>
        <p:spPr>
          <a:xfrm>
            <a:off x="5805259" y="4515135"/>
            <a:ext cx="173914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Sharing Data</a:t>
            </a:r>
          </a:p>
        </p:txBody>
      </p:sp>
      <p:grpSp>
        <p:nvGrpSpPr>
          <p:cNvPr id="37" name="Group 51">
            <a:extLst>
              <a:ext uri="{FF2B5EF4-FFF2-40B4-BE49-F238E27FC236}">
                <a16:creationId xmlns:a16="http://schemas.microsoft.com/office/drawing/2014/main" id="{D3010931-564E-458F-A5CB-D4A816D0E617}"/>
              </a:ext>
            </a:extLst>
          </p:cNvPr>
          <p:cNvGrpSpPr>
            <a:grpSpLocks/>
          </p:cNvGrpSpPr>
          <p:nvPr/>
        </p:nvGrpSpPr>
        <p:grpSpPr bwMode="auto">
          <a:xfrm>
            <a:off x="5696563" y="5415885"/>
            <a:ext cx="1739140" cy="721183"/>
            <a:chOff x="999" y="3120"/>
            <a:chExt cx="768" cy="746"/>
          </a:xfrm>
        </p:grpSpPr>
        <p:sp>
          <p:nvSpPr>
            <p:cNvPr id="38" name="AutoShape 52">
              <a:extLst>
                <a:ext uri="{FF2B5EF4-FFF2-40B4-BE49-F238E27FC236}">
                  <a16:creationId xmlns:a16="http://schemas.microsoft.com/office/drawing/2014/main" id="{E58987C6-A8C3-48F0-8D29-0EF230A3CC7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99" y="3120"/>
              <a:ext cx="768" cy="746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2">
                    <a:gamma/>
                    <a:tint val="63529"/>
                    <a:invGamma/>
                  </a:schemeClr>
                </a:gs>
                <a:gs pos="100000">
                  <a:schemeClr val="accent2"/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endParaRPr>
            </a:p>
          </p:txBody>
        </p:sp>
        <p:sp>
          <p:nvSpPr>
            <p:cNvPr id="39" name="Freeform 53">
              <a:extLst>
                <a:ext uri="{FF2B5EF4-FFF2-40B4-BE49-F238E27FC236}">
                  <a16:creationId xmlns:a16="http://schemas.microsoft.com/office/drawing/2014/main" id="{9C22885C-4B5B-4A32-AA18-4236FEC9E034}"/>
                </a:ext>
              </a:extLst>
            </p:cNvPr>
            <p:cNvSpPr>
              <a:spLocks/>
            </p:cNvSpPr>
            <p:nvPr/>
          </p:nvSpPr>
          <p:spPr bwMode="gray">
            <a:xfrm>
              <a:off x="1047" y="3168"/>
              <a:ext cx="383" cy="373"/>
            </a:xfrm>
            <a:custGeom>
              <a:avLst/>
              <a:gdLst>
                <a:gd name="T0" fmla="*/ 118 w 596"/>
                <a:gd name="T1" fmla="*/ 0 h 598"/>
                <a:gd name="T2" fmla="*/ 0 w 596"/>
                <a:gd name="T3" fmla="*/ 118 h 598"/>
                <a:gd name="T4" fmla="*/ 0 w 596"/>
                <a:gd name="T5" fmla="*/ 589 h 598"/>
                <a:gd name="T6" fmla="*/ 161 w 596"/>
                <a:gd name="T7" fmla="*/ 174 h 598"/>
                <a:gd name="T8" fmla="*/ 589 w 596"/>
                <a:gd name="T9" fmla="*/ 0 h 598"/>
                <a:gd name="T10" fmla="*/ 118 w 596"/>
                <a:gd name="T11" fmla="*/ 0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2">
                    <a:gamma/>
                    <a:tint val="48627"/>
                    <a:invGamma/>
                  </a:schemeClr>
                </a:gs>
                <a:gs pos="100000">
                  <a:schemeClr val="accent2">
                    <a:alpha val="0"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endParaRP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14CA4516-D5FB-484B-BB1A-46C0E9020C56}"/>
              </a:ext>
            </a:extLst>
          </p:cNvPr>
          <p:cNvSpPr txBox="1"/>
          <p:nvPr/>
        </p:nvSpPr>
        <p:spPr>
          <a:xfrm>
            <a:off x="5805259" y="5433089"/>
            <a:ext cx="209473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Digitalize 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  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 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Process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CA60EE2-1E99-419A-8027-5195ADB980D8}"/>
              </a:ext>
            </a:extLst>
          </p:cNvPr>
          <p:cNvSpPr txBox="1"/>
          <p:nvPr/>
        </p:nvSpPr>
        <p:spPr>
          <a:xfrm>
            <a:off x="382958" y="4248280"/>
            <a:ext cx="4597575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th-TH" sz="2000" b="1" i="0" u="none" strike="noStrike" kern="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Tahoma" panose="020B0604030504040204" pitchFamily="34" charset="0"/>
                <a:cs typeface="TH Sarabun New" panose="020B0500040200020003"/>
              </a:rPr>
              <a:t>การประเมินการยกระดับงานบริการผ่านระบบอิเล็กทรอนิกส์ </a:t>
            </a:r>
            <a:br>
              <a:rPr kumimoji="0" lang="en-US" altLang="th-TH" sz="2000" b="1" i="0" u="none" strike="noStrike" kern="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Tahoma" panose="020B0604030504040204" pitchFamily="34" charset="0"/>
                <a:cs typeface="TH Sarabun New" panose="020B0500040200020003"/>
              </a:rPr>
            </a:b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 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(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e-Service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)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h-TH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กรณี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กรมสนับสนุนงานบริการ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12 Agenda e-Service </a:t>
            </a:r>
            <a:r>
              <a:rPr kumimoji="0" lang="th-TH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ตามมติ ค.ร.ม. วันที่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3</a:t>
            </a:r>
            <a:r>
              <a:rPr kumimoji="0" lang="th-TH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 ส.ค.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 2564</a:t>
            </a:r>
            <a:r>
              <a:rPr kumimoji="0" lang="th-TH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 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ควรเลือกงานบริการที่สนับสนุน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Agenda 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ดังกล่าว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h-TH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กรมนอกเหนือจาก มติ ค.ร.ม. วันที่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3</a:t>
            </a:r>
            <a:r>
              <a:rPr kumimoji="0" lang="th-TH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 ส.ค.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 2564</a:t>
            </a:r>
            <a:r>
              <a:rPr kumimoji="0" lang="th-TH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 ให้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เลือกงานบริการสำคัญตามภารกิจ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 </a:t>
            </a:r>
            <a:endParaRPr kumimoji="0" lang="th-TH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A322E06-B609-4424-9A19-EF35DB3CEF23}"/>
              </a:ext>
            </a:extLst>
          </p:cNvPr>
          <p:cNvSpPr txBox="1"/>
          <p:nvPr/>
        </p:nvSpPr>
        <p:spPr>
          <a:xfrm>
            <a:off x="7521316" y="4451416"/>
            <a:ext cx="47808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เป้าหมาย</a:t>
            </a:r>
            <a:r>
              <a:rPr kumimoji="0" lang="th-TH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: </a:t>
            </a:r>
            <a:r>
              <a:rPr kumimoji="0" lang="th-TH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ให้เกิดการ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แลกเปลี่ยนข้อมูลกับหน่วยงานภายนอก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ใช้เกณฑ์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 Customize </a:t>
            </a:r>
            <a:r>
              <a:rPr kumimoji="0" lang="th-TH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ตามลักษณะของแต่ละหน่วยงาน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53C9257-A889-43C1-8750-CD0049B39732}"/>
              </a:ext>
            </a:extLst>
          </p:cNvPr>
          <p:cNvSpPr txBox="1"/>
          <p:nvPr/>
        </p:nvSpPr>
        <p:spPr>
          <a:xfrm>
            <a:off x="7521316" y="3147553"/>
            <a:ext cx="51443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เป้าหมาย</a:t>
            </a:r>
            <a:r>
              <a:rPr kumimoji="0" lang="th-TH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: </a:t>
            </a:r>
            <a:r>
              <a:rPr kumimoji="0" lang="th-TH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หน่วยงานเลือกดำเนินการในประเด็นที่สอดคล้องกับ 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Focus Area</a:t>
            </a:r>
            <a:r>
              <a:rPr kumimoji="0" lang="th-TH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 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เพื่อให้ได้ชุดข้อมูลที่สามารถนำไปใช้ประโยชน์ต่อได้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 </a:t>
            </a:r>
            <a:endParaRPr kumimoji="0" lang="th-TH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ใช้เกณฑ์มาตรฐานตามที่ สำนักงาน ก.พ.ร. กำหนด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CDBB24B-8563-4BBB-B74C-AFBD06DC2D88}"/>
              </a:ext>
            </a:extLst>
          </p:cNvPr>
          <p:cNvSpPr txBox="1"/>
          <p:nvPr/>
        </p:nvSpPr>
        <p:spPr>
          <a:xfrm>
            <a:off x="7523007" y="5549131"/>
            <a:ext cx="481413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เป้าหมาย</a:t>
            </a:r>
            <a:r>
              <a:rPr kumimoji="0" lang="th-TH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:</a:t>
            </a:r>
            <a:r>
              <a:rPr kumimoji="0" lang="th-TH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 ให้เกิดการ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พัฒนากระบวนงาน หรือ เพิ่มประสิทธิภาพ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ของหน่วยงานใ</a:t>
            </a:r>
            <a:r>
              <a:rPr kumimoji="0" lang="th-TH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ช้เกณฑ์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 Customize </a:t>
            </a:r>
            <a:r>
              <a:rPr kumimoji="0" lang="th-TH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ตามลักษณะของแต่ละหน่วยงาน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</a:b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</p:txBody>
      </p:sp>
      <p:cxnSp>
        <p:nvCxnSpPr>
          <p:cNvPr id="48" name="Connector: Elbow 47">
            <a:extLst>
              <a:ext uri="{FF2B5EF4-FFF2-40B4-BE49-F238E27FC236}">
                <a16:creationId xmlns:a16="http://schemas.microsoft.com/office/drawing/2014/main" id="{1C6E96E3-A59F-462E-A154-C9F2699DAC4B}"/>
              </a:ext>
            </a:extLst>
          </p:cNvPr>
          <p:cNvCxnSpPr>
            <a:stCxn id="20" idx="0"/>
            <a:endCxn id="17" idx="0"/>
          </p:cNvCxnSpPr>
          <p:nvPr/>
        </p:nvCxnSpPr>
        <p:spPr>
          <a:xfrm rot="16200000" flipH="1">
            <a:off x="4110479" y="269213"/>
            <a:ext cx="2129" cy="4094013"/>
          </a:xfrm>
          <a:prstGeom prst="bentConnector3">
            <a:avLst>
              <a:gd name="adj1" fmla="val -10737435"/>
            </a:avLst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637320B9-3E44-4E29-BF14-868BFFF30B97}"/>
              </a:ext>
            </a:extLst>
          </p:cNvPr>
          <p:cNvCxnSpPr>
            <a:endCxn id="34" idx="1"/>
          </p:cNvCxnSpPr>
          <p:nvPr/>
        </p:nvCxnSpPr>
        <p:spPr>
          <a:xfrm>
            <a:off x="5444821" y="4743609"/>
            <a:ext cx="251742" cy="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8748CBE8-3713-479E-BE67-E6E1A232027E}"/>
              </a:ext>
            </a:extLst>
          </p:cNvPr>
          <p:cNvCxnSpPr/>
          <p:nvPr/>
        </p:nvCxnSpPr>
        <p:spPr>
          <a:xfrm>
            <a:off x="5458993" y="3694525"/>
            <a:ext cx="251742" cy="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nector: Elbow 56">
            <a:extLst>
              <a:ext uri="{FF2B5EF4-FFF2-40B4-BE49-F238E27FC236}">
                <a16:creationId xmlns:a16="http://schemas.microsoft.com/office/drawing/2014/main" id="{B77971B2-D538-4AB3-81B5-D80FC0A6FEC9}"/>
              </a:ext>
            </a:extLst>
          </p:cNvPr>
          <p:cNvCxnSpPr>
            <a:endCxn id="25" idx="1"/>
          </p:cNvCxnSpPr>
          <p:nvPr/>
        </p:nvCxnSpPr>
        <p:spPr>
          <a:xfrm rot="16200000" flipH="1">
            <a:off x="1106608" y="3311962"/>
            <a:ext cx="688517" cy="137267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75154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F6D9116-77B1-4E63-8593-45D1B95A5084}"/>
              </a:ext>
            </a:extLst>
          </p:cNvPr>
          <p:cNvSpPr/>
          <p:nvPr/>
        </p:nvSpPr>
        <p:spPr>
          <a:xfrm>
            <a:off x="0" y="2345635"/>
            <a:ext cx="12192000" cy="235557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91F7E68-7D3B-42AA-ACB9-9E71E314B8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9D31A9A-24B9-410D-AAB1-83171F88F9F6}" type="slidenum">
              <a:rPr kumimoji="0" lang="th-TH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th-TH" sz="10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16EB44-E61E-474D-91CB-B170814477BB}"/>
              </a:ext>
            </a:extLst>
          </p:cNvPr>
          <p:cNvSpPr txBox="1"/>
          <p:nvPr/>
        </p:nvSpPr>
        <p:spPr>
          <a:xfrm>
            <a:off x="839416" y="2780928"/>
            <a:ext cx="10153128" cy="15132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96875" marR="0" lvl="0" indent="-112713" algn="ct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  <a:sym typeface="Symbol" panose="05050102010706020507" pitchFamily="18" charset="2"/>
              </a:rPr>
              <a:t>การพัฒนาระบบข้อมูลให้เป็นดิจิทัล (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  <a:sym typeface="Symbol" panose="05050102010706020507" pitchFamily="18" charset="2"/>
              </a:rPr>
              <a:t>Digitize Data) </a:t>
            </a: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  <a:sym typeface="Symbol" panose="05050102010706020507" pitchFamily="18" charset="2"/>
              </a:rPr>
              <a:t>ทั้งข้อมูล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  <a:sym typeface="Symbol" panose="05050102010706020507" pitchFamily="18" charset="2"/>
            </a:endParaRPr>
          </a:p>
          <a:p>
            <a:pPr marL="396875" marR="0" lvl="0" indent="-112713" algn="ct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  <a:sym typeface="Symbol" panose="05050102010706020507" pitchFamily="18" charset="2"/>
              </a:rPr>
              <a:t>ที่ใช้ภายในหน่วยงาน และข้อมูลที่จะเผยแพร่สู่หน่วยงานภายนอก/สาธารณะ </a:t>
            </a:r>
            <a:b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  <a:sym typeface="Symbol" panose="05050102010706020507" pitchFamily="18" charset="2"/>
              </a:rPr>
            </a:b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  <a:sym typeface="Symbol" panose="05050102010706020507" pitchFamily="18" charset="2"/>
              </a:rPr>
              <a:t>เพื่อนำไปสู่การเปิดเผยข้อมูลภาครัฐ (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  <a:sym typeface="Symbol" panose="05050102010706020507" pitchFamily="18" charset="2"/>
              </a:rPr>
              <a:t>Open Data)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5DD37F-EE25-4B3B-82BB-E815ED4B26F5}"/>
              </a:ext>
            </a:extLst>
          </p:cNvPr>
          <p:cNvSpPr txBox="1"/>
          <p:nvPr/>
        </p:nvSpPr>
        <p:spPr>
          <a:xfrm>
            <a:off x="75731" y="74591"/>
            <a:ext cx="87849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การประเมินศักยภาพในการดำเนินงาน (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Potential Base) </a:t>
            </a:r>
          </a:p>
        </p:txBody>
      </p:sp>
    </p:spTree>
    <p:extLst>
      <p:ext uri="{BB962C8B-B14F-4D97-AF65-F5344CB8AC3E}">
        <p14:creationId xmlns:p14="http://schemas.microsoft.com/office/powerpoint/2010/main" val="14257275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030847-A2F6-42DE-B879-BB6292B88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D103AA-8845-4AAA-8DCD-945F174AEA28}" type="slidenum">
              <a:rPr kumimoji="0" lang="th-TH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th-TH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9A6726-4300-4734-AD0E-2989B0EABFC2}"/>
              </a:ext>
            </a:extLst>
          </p:cNvPr>
          <p:cNvSpPr txBox="1"/>
          <p:nvPr/>
        </p:nvSpPr>
        <p:spPr>
          <a:xfrm>
            <a:off x="52556" y="86731"/>
            <a:ext cx="103114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4408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000096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การพัฒนาระบบบัญชีข้อมูล (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96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Data Catalog) 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000096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เพื่อนำไปสู่การเปิดเผยข้อมูลภาครัฐ (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96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Open Data)</a:t>
            </a:r>
            <a:endParaRPr kumimoji="0" lang="th-TH" sz="2800" b="1" i="0" u="none" strike="noStrike" kern="1200" cap="none" spc="0" normalizeH="0" baseline="0" noProof="0" dirty="0">
              <a:ln>
                <a:noFill/>
              </a:ln>
              <a:solidFill>
                <a:srgbClr val="000096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sp>
        <p:nvSpPr>
          <p:cNvPr id="6" name="AutoShape 36">
            <a:extLst>
              <a:ext uri="{FF2B5EF4-FFF2-40B4-BE49-F238E27FC236}">
                <a16:creationId xmlns:a16="http://schemas.microsoft.com/office/drawing/2014/main" id="{C115CCD5-873B-42F8-9E95-81559DF82344}"/>
              </a:ext>
            </a:extLst>
          </p:cNvPr>
          <p:cNvSpPr>
            <a:spLocks noChangeArrowheads="1"/>
          </p:cNvSpPr>
          <p:nvPr/>
        </p:nvSpPr>
        <p:spPr bwMode="gray">
          <a:xfrm>
            <a:off x="1169580" y="854430"/>
            <a:ext cx="10154093" cy="905467"/>
          </a:xfrm>
          <a:prstGeom prst="roundRect">
            <a:avLst>
              <a:gd name="adj" fmla="val 10889"/>
            </a:avLst>
          </a:prstGeom>
          <a:gradFill rotWithShape="1">
            <a:gsLst>
              <a:gs pos="0">
                <a:srgbClr val="DDDDDD"/>
              </a:gs>
              <a:gs pos="50000">
                <a:srgbClr val="DDDDDD">
                  <a:gamma/>
                  <a:tint val="36471"/>
                  <a:invGamma/>
                </a:srgbClr>
              </a:gs>
              <a:gs pos="100000">
                <a:srgbClr val="DDDDDD"/>
              </a:gs>
            </a:gsLst>
            <a:lin ang="2700000" scaled="1"/>
          </a:gradFill>
          <a:ln w="38100">
            <a:solidFill>
              <a:srgbClr val="FFFFFF"/>
            </a:solidFill>
            <a:round/>
            <a:headEnd/>
            <a:tailEnd/>
          </a:ln>
          <a:effectLst>
            <a:outerShdw dist="135003" dir="2928844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1734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Tahoma" pitchFamily="34" charset="0"/>
            </a:endParaRPr>
          </a:p>
        </p:txBody>
      </p:sp>
      <p:grpSp>
        <p:nvGrpSpPr>
          <p:cNvPr id="7" name="Group 37">
            <a:extLst>
              <a:ext uri="{FF2B5EF4-FFF2-40B4-BE49-F238E27FC236}">
                <a16:creationId xmlns:a16="http://schemas.microsoft.com/office/drawing/2014/main" id="{45F75081-DE2D-45C5-AC55-8C50FA5D8BD3}"/>
              </a:ext>
            </a:extLst>
          </p:cNvPr>
          <p:cNvGrpSpPr>
            <a:grpSpLocks/>
          </p:cNvGrpSpPr>
          <p:nvPr/>
        </p:nvGrpSpPr>
        <p:grpSpPr bwMode="auto">
          <a:xfrm>
            <a:off x="1286062" y="986460"/>
            <a:ext cx="1713507" cy="642367"/>
            <a:chOff x="999" y="1092"/>
            <a:chExt cx="768" cy="746"/>
          </a:xfrm>
        </p:grpSpPr>
        <p:sp>
          <p:nvSpPr>
            <p:cNvPr id="9" name="AutoShape 38">
              <a:extLst>
                <a:ext uri="{FF2B5EF4-FFF2-40B4-BE49-F238E27FC236}">
                  <a16:creationId xmlns:a16="http://schemas.microsoft.com/office/drawing/2014/main" id="{653FC87F-F70C-4AAE-A4BD-7AEF14DDCFC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99" y="1092"/>
              <a:ext cx="768" cy="746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rgbClr val="77B7E7"/>
                </a:gs>
                <a:gs pos="100000">
                  <a:srgbClr val="77B7E7">
                    <a:gamma/>
                    <a:shade val="69804"/>
                    <a:invGamma/>
                  </a:srgbClr>
                </a:gs>
              </a:gsLst>
              <a:lin ang="54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1734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ahoma" pitchFamily="34" charset="0"/>
              </a:endParaRPr>
            </a:p>
          </p:txBody>
        </p:sp>
        <p:sp>
          <p:nvSpPr>
            <p:cNvPr id="10" name="Freeform 39">
              <a:extLst>
                <a:ext uri="{FF2B5EF4-FFF2-40B4-BE49-F238E27FC236}">
                  <a16:creationId xmlns:a16="http://schemas.microsoft.com/office/drawing/2014/main" id="{250117B9-18F3-44A6-AFA8-E52F3E8F4B04}"/>
                </a:ext>
              </a:extLst>
            </p:cNvPr>
            <p:cNvSpPr>
              <a:spLocks/>
            </p:cNvSpPr>
            <p:nvPr/>
          </p:nvSpPr>
          <p:spPr bwMode="gray">
            <a:xfrm>
              <a:off x="1047" y="1140"/>
              <a:ext cx="383" cy="373"/>
            </a:xfrm>
            <a:custGeom>
              <a:avLst/>
              <a:gdLst>
                <a:gd name="T0" fmla="*/ 118 w 596"/>
                <a:gd name="T1" fmla="*/ 0 h 598"/>
                <a:gd name="T2" fmla="*/ 0 w 596"/>
                <a:gd name="T3" fmla="*/ 118 h 598"/>
                <a:gd name="T4" fmla="*/ 0 w 596"/>
                <a:gd name="T5" fmla="*/ 589 h 598"/>
                <a:gd name="T6" fmla="*/ 161 w 596"/>
                <a:gd name="T7" fmla="*/ 174 h 598"/>
                <a:gd name="T8" fmla="*/ 589 w 596"/>
                <a:gd name="T9" fmla="*/ 0 h 598"/>
                <a:gd name="T10" fmla="*/ 118 w 596"/>
                <a:gd name="T11" fmla="*/ 0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rgbClr val="77B7E7">
                    <a:gamma/>
                    <a:tint val="54510"/>
                    <a:invGamma/>
                  </a:srgbClr>
                </a:gs>
                <a:gs pos="50000">
                  <a:srgbClr val="77B7E7">
                    <a:alpha val="0"/>
                  </a:srgbClr>
                </a:gs>
                <a:gs pos="100000">
                  <a:srgbClr val="77B7E7">
                    <a:gamma/>
                    <a:tint val="54510"/>
                    <a:invGamma/>
                  </a:srgb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1734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ahoma" pitchFamily="34" charset="0"/>
              </a:endParaRPr>
            </a:p>
          </p:txBody>
        </p:sp>
      </p:grpSp>
      <p:grpSp>
        <p:nvGrpSpPr>
          <p:cNvPr id="12" name="Group 42">
            <a:extLst>
              <a:ext uri="{FF2B5EF4-FFF2-40B4-BE49-F238E27FC236}">
                <a16:creationId xmlns:a16="http://schemas.microsoft.com/office/drawing/2014/main" id="{4A15EEC5-65FC-4686-BD98-52F9A61F37C7}"/>
              </a:ext>
            </a:extLst>
          </p:cNvPr>
          <p:cNvGrpSpPr>
            <a:grpSpLocks/>
          </p:cNvGrpSpPr>
          <p:nvPr/>
        </p:nvGrpSpPr>
        <p:grpSpPr bwMode="auto">
          <a:xfrm>
            <a:off x="1123065" y="2026044"/>
            <a:ext cx="10200608" cy="1163792"/>
            <a:chOff x="912" y="2016"/>
            <a:chExt cx="3984" cy="912"/>
          </a:xfrm>
        </p:grpSpPr>
        <p:sp>
          <p:nvSpPr>
            <p:cNvPr id="13" name="AutoShape 43">
              <a:extLst>
                <a:ext uri="{FF2B5EF4-FFF2-40B4-BE49-F238E27FC236}">
                  <a16:creationId xmlns:a16="http://schemas.microsoft.com/office/drawing/2014/main" id="{543899BE-F9D4-4E1E-ABD6-4C4721B4CD1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12" y="2016"/>
              <a:ext cx="3984" cy="912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DDDDDD">
                    <a:gamma/>
                    <a:tint val="39216"/>
                    <a:invGamma/>
                  </a:srgbClr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1734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ahoma" pitchFamily="34" charset="0"/>
              </a:endParaRPr>
            </a:p>
          </p:txBody>
        </p:sp>
        <p:grpSp>
          <p:nvGrpSpPr>
            <p:cNvPr id="14" name="Group 44">
              <a:extLst>
                <a:ext uri="{FF2B5EF4-FFF2-40B4-BE49-F238E27FC236}">
                  <a16:creationId xmlns:a16="http://schemas.microsoft.com/office/drawing/2014/main" id="{747E7C1D-68D1-41D7-BB32-E3D68B62523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71" y="2100"/>
              <a:ext cx="656" cy="746"/>
              <a:chOff x="971" y="2100"/>
              <a:chExt cx="656" cy="746"/>
            </a:xfrm>
          </p:grpSpPr>
          <p:sp>
            <p:nvSpPr>
              <p:cNvPr id="16" name="AutoShape 45">
                <a:extLst>
                  <a:ext uri="{FF2B5EF4-FFF2-40B4-BE49-F238E27FC236}">
                    <a16:creationId xmlns:a16="http://schemas.microsoft.com/office/drawing/2014/main" id="{CB3C721B-4ABB-4771-A6AD-854C0228516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971" y="2100"/>
                <a:ext cx="656" cy="746"/>
              </a:xfrm>
              <a:prstGeom prst="roundRect">
                <a:avLst>
                  <a:gd name="adj" fmla="val 11921"/>
                </a:avLst>
              </a:prstGeom>
              <a:gradFill rotWithShape="1">
                <a:gsLst>
                  <a:gs pos="0">
                    <a:srgbClr val="9999FF">
                      <a:gamma/>
                      <a:tint val="72549"/>
                      <a:invGamma/>
                    </a:srgbClr>
                  </a:gs>
                  <a:gs pos="100000">
                    <a:srgbClr val="9999FF"/>
                  </a:gs>
                </a:gsLst>
                <a:lin ang="5400000" scaled="1"/>
              </a:gradFill>
              <a:ln w="38100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17347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Tahoma" pitchFamily="34" charset="0"/>
                </a:endParaRPr>
              </a:p>
            </p:txBody>
          </p:sp>
          <p:sp>
            <p:nvSpPr>
              <p:cNvPr id="17" name="Freeform 46">
                <a:extLst>
                  <a:ext uri="{FF2B5EF4-FFF2-40B4-BE49-F238E27FC236}">
                    <a16:creationId xmlns:a16="http://schemas.microsoft.com/office/drawing/2014/main" id="{A8DB7897-0966-443C-9584-4B9AD7EDE644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1047" y="2148"/>
                <a:ext cx="383" cy="373"/>
              </a:xfrm>
              <a:custGeom>
                <a:avLst/>
                <a:gdLst>
                  <a:gd name="T0" fmla="*/ 118 w 596"/>
                  <a:gd name="T1" fmla="*/ 0 h 598"/>
                  <a:gd name="T2" fmla="*/ 0 w 596"/>
                  <a:gd name="T3" fmla="*/ 118 h 598"/>
                  <a:gd name="T4" fmla="*/ 0 w 596"/>
                  <a:gd name="T5" fmla="*/ 589 h 598"/>
                  <a:gd name="T6" fmla="*/ 161 w 596"/>
                  <a:gd name="T7" fmla="*/ 174 h 598"/>
                  <a:gd name="T8" fmla="*/ 589 w 596"/>
                  <a:gd name="T9" fmla="*/ 0 h 598"/>
                  <a:gd name="T10" fmla="*/ 118 w 596"/>
                  <a:gd name="T11" fmla="*/ 0 h 5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9999FF">
                      <a:gamma/>
                      <a:tint val="42353"/>
                      <a:invGamma/>
                    </a:srgbClr>
                  </a:gs>
                  <a:gs pos="100000">
                    <a:srgbClr val="9999FF">
                      <a:alpha val="0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17347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Tahoma" pitchFamily="34" charset="0"/>
                </a:endParaRPr>
              </a:p>
            </p:txBody>
          </p:sp>
        </p:grpSp>
      </p:grpSp>
      <p:sp>
        <p:nvSpPr>
          <p:cNvPr id="19" name="AutoShape 50">
            <a:extLst>
              <a:ext uri="{FF2B5EF4-FFF2-40B4-BE49-F238E27FC236}">
                <a16:creationId xmlns:a16="http://schemas.microsoft.com/office/drawing/2014/main" id="{B3487073-E132-45A2-A41E-DDEF61E907BE}"/>
              </a:ext>
            </a:extLst>
          </p:cNvPr>
          <p:cNvSpPr>
            <a:spLocks noChangeArrowheads="1"/>
          </p:cNvSpPr>
          <p:nvPr/>
        </p:nvSpPr>
        <p:spPr bwMode="gray">
          <a:xfrm>
            <a:off x="1076515" y="3429000"/>
            <a:ext cx="10311421" cy="3000579"/>
          </a:xfrm>
          <a:prstGeom prst="roundRect">
            <a:avLst>
              <a:gd name="adj" fmla="val 10889"/>
            </a:avLst>
          </a:prstGeom>
          <a:gradFill rotWithShape="1">
            <a:gsLst>
              <a:gs pos="0">
                <a:srgbClr val="DDDDDD"/>
              </a:gs>
              <a:gs pos="50000">
                <a:srgbClr val="DDDDDD">
                  <a:gamma/>
                  <a:tint val="48627"/>
                  <a:invGamma/>
                </a:srgbClr>
              </a:gs>
              <a:gs pos="100000">
                <a:srgbClr val="DDDDDD"/>
              </a:gs>
            </a:gsLst>
            <a:lin ang="2700000" scaled="1"/>
          </a:gradFill>
          <a:ln w="38100">
            <a:solidFill>
              <a:srgbClr val="FFFFFF"/>
            </a:solidFill>
            <a:round/>
            <a:headEnd/>
            <a:tailEnd/>
          </a:ln>
          <a:effectLst>
            <a:outerShdw dist="135003" dir="2928844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734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Tahoma" pitchFamily="34" charset="0"/>
            </a:endParaRPr>
          </a:p>
        </p:txBody>
      </p:sp>
      <p:grpSp>
        <p:nvGrpSpPr>
          <p:cNvPr id="20" name="Group 51">
            <a:extLst>
              <a:ext uri="{FF2B5EF4-FFF2-40B4-BE49-F238E27FC236}">
                <a16:creationId xmlns:a16="http://schemas.microsoft.com/office/drawing/2014/main" id="{71AA4CBF-95CB-464A-BBB1-4EFD85E2B9F4}"/>
              </a:ext>
            </a:extLst>
          </p:cNvPr>
          <p:cNvGrpSpPr>
            <a:grpSpLocks/>
          </p:cNvGrpSpPr>
          <p:nvPr/>
        </p:nvGrpSpPr>
        <p:grpSpPr bwMode="auto">
          <a:xfrm>
            <a:off x="1288294" y="3666253"/>
            <a:ext cx="1842014" cy="889151"/>
            <a:chOff x="999" y="3120"/>
            <a:chExt cx="768" cy="746"/>
          </a:xfrm>
        </p:grpSpPr>
        <p:sp>
          <p:nvSpPr>
            <p:cNvPr id="21" name="AutoShape 52">
              <a:extLst>
                <a:ext uri="{FF2B5EF4-FFF2-40B4-BE49-F238E27FC236}">
                  <a16:creationId xmlns:a16="http://schemas.microsoft.com/office/drawing/2014/main" id="{0251501B-B2A4-4E1C-943B-42AEF958D7DE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99" y="3120"/>
              <a:ext cx="768" cy="746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rgbClr val="45AB7D">
                    <a:gamma/>
                    <a:tint val="63529"/>
                    <a:invGamma/>
                  </a:srgbClr>
                </a:gs>
                <a:gs pos="100000">
                  <a:srgbClr val="45AB7D"/>
                </a:gs>
              </a:gsLst>
              <a:lin ang="54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734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ahoma" pitchFamily="34" charset="0"/>
              </a:endParaRPr>
            </a:p>
          </p:txBody>
        </p:sp>
        <p:sp>
          <p:nvSpPr>
            <p:cNvPr id="22" name="Freeform 53">
              <a:extLst>
                <a:ext uri="{FF2B5EF4-FFF2-40B4-BE49-F238E27FC236}">
                  <a16:creationId xmlns:a16="http://schemas.microsoft.com/office/drawing/2014/main" id="{12290A29-38D4-4C38-A40C-467CA4B8AE28}"/>
                </a:ext>
              </a:extLst>
            </p:cNvPr>
            <p:cNvSpPr>
              <a:spLocks/>
            </p:cNvSpPr>
            <p:nvPr/>
          </p:nvSpPr>
          <p:spPr bwMode="gray">
            <a:xfrm>
              <a:off x="1047" y="3168"/>
              <a:ext cx="383" cy="373"/>
            </a:xfrm>
            <a:custGeom>
              <a:avLst/>
              <a:gdLst>
                <a:gd name="T0" fmla="*/ 118 w 596"/>
                <a:gd name="T1" fmla="*/ 0 h 598"/>
                <a:gd name="T2" fmla="*/ 0 w 596"/>
                <a:gd name="T3" fmla="*/ 118 h 598"/>
                <a:gd name="T4" fmla="*/ 0 w 596"/>
                <a:gd name="T5" fmla="*/ 589 h 598"/>
                <a:gd name="T6" fmla="*/ 161 w 596"/>
                <a:gd name="T7" fmla="*/ 174 h 598"/>
                <a:gd name="T8" fmla="*/ 589 w 596"/>
                <a:gd name="T9" fmla="*/ 0 h 598"/>
                <a:gd name="T10" fmla="*/ 118 w 596"/>
                <a:gd name="T11" fmla="*/ 0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rgbClr val="45AB7D">
                    <a:gamma/>
                    <a:tint val="48627"/>
                    <a:invGamma/>
                  </a:srgbClr>
                </a:gs>
                <a:gs pos="100000">
                  <a:srgbClr val="45AB7D">
                    <a:alpha val="0"/>
                  </a:srgb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734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ahoma" pitchFamily="34" charset="0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7A92EDB8-0C40-4710-8C1E-C4F9505085EB}"/>
              </a:ext>
            </a:extLst>
          </p:cNvPr>
          <p:cNvSpPr txBox="1"/>
          <p:nvPr/>
        </p:nvSpPr>
        <p:spPr>
          <a:xfrm>
            <a:off x="3130308" y="925417"/>
            <a:ext cx="706724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เป็นการขับเคลื่อนเพื่อผลักดัน ให้เกิด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Digital Government </a:t>
            </a:r>
            <a:r>
              <a:rPr kumimoji="0" lang="th-TH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ในการเชื่อมโยงข้อมูลของหน่วยงานภาครัฐ เพื่อนำไปสู่การเปิดเผยข้อมูลและใช้ประโยชน์จากข้อมูลร่วมกัน 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8216208-D057-4D7D-84F9-34C265C9840C}"/>
              </a:ext>
            </a:extLst>
          </p:cNvPr>
          <p:cNvSpPr txBox="1"/>
          <p:nvPr/>
        </p:nvSpPr>
        <p:spPr>
          <a:xfrm>
            <a:off x="1546296" y="991227"/>
            <a:ext cx="11047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เป้าหมาย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3F1B8CD-4E93-49C3-A0AE-3AF1D47774AA}"/>
              </a:ext>
            </a:extLst>
          </p:cNvPr>
          <p:cNvSpPr txBox="1"/>
          <p:nvPr/>
        </p:nvSpPr>
        <p:spPr>
          <a:xfrm>
            <a:off x="1528542" y="2197022"/>
            <a:ext cx="11705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สิ่งที่พบจาก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ปี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2564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2D5D409-BC67-4084-B2C2-2FE1775F75A1}"/>
              </a:ext>
            </a:extLst>
          </p:cNvPr>
          <p:cNvSpPr txBox="1"/>
          <p:nvPr/>
        </p:nvSpPr>
        <p:spPr>
          <a:xfrm>
            <a:off x="3235170" y="2214156"/>
            <a:ext cx="788031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/>
                <a:ea typeface="Tahoma"/>
                <a:cs typeface="TH SarabunPSK"/>
              </a:rPr>
              <a:t>ชุดข้อมูล (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/>
                <a:ea typeface="Tahoma"/>
                <a:cs typeface="TH SarabunPSK"/>
              </a:rPr>
              <a:t>Data Set</a:t>
            </a:r>
            <a:r>
              <a:rPr kumimoji="0" lang="th-TH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/>
                <a:ea typeface="Tahoma"/>
                <a:cs typeface="TH SarabunPSK"/>
              </a:rPr>
              <a:t>) ที่ได้จากแต่ละภารกิจหลักของหน่วยงาน </a:t>
            </a:r>
            <a:r>
              <a:rPr lang="th-TH" sz="2200" b="1" dirty="0">
                <a:solidFill>
                  <a:srgbClr val="000000"/>
                </a:solidFill>
                <a:latin typeface="TH SarabunPSK"/>
                <a:ea typeface="Tahoma"/>
                <a:cs typeface="TH SarabunPSK"/>
              </a:rPr>
              <a:t>ยัง</a:t>
            </a:r>
            <a:r>
              <a:rPr kumimoji="0" lang="th-TH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/>
                <a:ea typeface="Tahoma"/>
                <a:cs typeface="TH SarabunPSK"/>
              </a:rPr>
              <a:t>กระจัดกระจาย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th-TH" sz="2200" b="1" dirty="0">
                <a:solidFill>
                  <a:srgbClr val="000000"/>
                </a:solidFill>
                <a:latin typeface="TH SarabunPSK"/>
                <a:ea typeface="Tahoma"/>
                <a:cs typeface="TH SarabunPSK"/>
              </a:rPr>
              <a:t>และยังไม่มีการประเมินการนำ</a:t>
            </a:r>
            <a:r>
              <a:rPr kumimoji="0" lang="th-TH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/>
                <a:ea typeface="Tahoma"/>
                <a:cs typeface="TH SarabunPSK"/>
              </a:rPr>
              <a:t>ไปใช้ในประโยชน์ในการวิเคราะห์เพื่อการบริหารงานจากชุดข้อมูลที่มี 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3214331-6B45-4E9F-A9C4-9406FE192E4A}"/>
              </a:ext>
            </a:extLst>
          </p:cNvPr>
          <p:cNvSpPr txBox="1"/>
          <p:nvPr/>
        </p:nvSpPr>
        <p:spPr>
          <a:xfrm>
            <a:off x="3255430" y="3644083"/>
            <a:ext cx="7718079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/>
                <a:ea typeface="Tahoma" panose="020B0604030504040204" pitchFamily="34" charset="0"/>
                <a:cs typeface="TH SarabunPSK"/>
              </a:rPr>
              <a:t>ปรับการประเมินให้สามารถใช้ประโยชน์จากข้อมูลในการตอบโจทย์การพัฒนาประเทศได้ </a:t>
            </a:r>
            <a:r>
              <a:rPr kumimoji="0" lang="th-TH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/>
                <a:ea typeface="Tahoma" panose="020B0604030504040204" pitchFamily="34" charset="0"/>
                <a:cs typeface="TH SarabunPSK"/>
              </a:rPr>
              <a:t>ดังนี้</a:t>
            </a:r>
          </a:p>
          <a:p>
            <a:pPr marL="174625" marR="0" lvl="0" indent="-1746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th-TH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/>
                <a:ea typeface="Tahoma" panose="020B0604030504040204" pitchFamily="34" charset="0"/>
                <a:cs typeface="TH SarabunPSK"/>
              </a:rPr>
              <a:t> ชุดข้อมูลที่ส่วนราชการ เลือกเป็นประเด็น ภายใต้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/>
                <a:ea typeface="Tahoma" panose="020B0604030504040204" pitchFamily="34" charset="0"/>
                <a:cs typeface="TH SarabunPSK"/>
              </a:rPr>
              <a:t>focus area </a:t>
            </a:r>
            <a:r>
              <a:rPr kumimoji="0" lang="th-TH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/>
                <a:ea typeface="Tahoma" panose="020B0604030504040204" pitchFamily="34" charset="0"/>
                <a:cs typeface="TH SarabunPSK"/>
              </a:rPr>
              <a:t>ที่ต้องเกี่ยวข้องกับงานบริการ        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/>
                <a:ea typeface="Tahoma" panose="020B0604030504040204" pitchFamily="34" charset="0"/>
                <a:cs typeface="TH SarabunPSK"/>
              </a:rPr>
              <a:t>e-service </a:t>
            </a:r>
            <a:r>
              <a:rPr kumimoji="0" lang="th-TH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/>
                <a:ea typeface="Tahoma" panose="020B0604030504040204" pitchFamily="34" charset="0"/>
                <a:cs typeface="TH SarabunPSK"/>
              </a:rPr>
              <a:t>หรืองานที่เป็นภารกิจหลักของหน่วยงาน และสามารถเชื่อมโยงกับหน่วยงานอื่นได้</a:t>
            </a:r>
          </a:p>
          <a:p>
            <a:pPr marL="174625" marR="0" lvl="0" indent="-1746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th-TH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/>
                <a:ea typeface="Tahoma"/>
                <a:cs typeface="TH SarabunPSK"/>
              </a:rPr>
              <a:t>ติดตั้งระบบบัญชีข้อมูลหน่วยงาน พร้อมนำขึ้นชุดข้อมูลและ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/>
                <a:ea typeface="Tahoma"/>
                <a:cs typeface="TH SarabunPSK"/>
              </a:rPr>
              <a:t>metadata </a:t>
            </a:r>
            <a:r>
              <a:rPr kumimoji="0" lang="th-TH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/>
                <a:ea typeface="Tahoma"/>
                <a:cs typeface="TH SarabunPSK"/>
              </a:rPr>
              <a:t>บนระบบบัญชีข้อมูลหน่วยงาน</a:t>
            </a:r>
          </a:p>
          <a:p>
            <a:pPr marL="174625" marR="0" lvl="0" indent="-1746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th-TH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/>
                <a:ea typeface="Tahoma" panose="020B0604030504040204" pitchFamily="34" charset="0"/>
                <a:cs typeface="TH SarabunPSK"/>
              </a:rPr>
              <a:t>มีการเปิดเผยชุดข้อมูลที่เปิดสาธารณะได้ทั้งหมด </a:t>
            </a:r>
          </a:p>
          <a:p>
            <a:pPr marL="174625" marR="0" lvl="0" indent="-1746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th-TH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/>
                <a:ea typeface="Tahoma" panose="020B0604030504040204" pitchFamily="34" charset="0"/>
                <a:cs typeface="TH SarabunPSK"/>
              </a:rPr>
              <a:t>วัดเชิงคุณภาพโดยการนำชุดข้อมูลไปใช้ประโยชน์ได้จริง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966C5BE-C92C-42F6-A237-14E82F01CB4B}"/>
              </a:ext>
            </a:extLst>
          </p:cNvPr>
          <p:cNvSpPr txBox="1"/>
          <p:nvPr/>
        </p:nvSpPr>
        <p:spPr>
          <a:xfrm>
            <a:off x="1528542" y="3663626"/>
            <a:ext cx="11769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การประเมิน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ปี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2565</a:t>
            </a:r>
          </a:p>
        </p:txBody>
      </p:sp>
    </p:spTree>
    <p:extLst>
      <p:ext uri="{BB962C8B-B14F-4D97-AF65-F5344CB8AC3E}">
        <p14:creationId xmlns:p14="http://schemas.microsoft.com/office/powerpoint/2010/main" val="9738434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4E73E94F-BA06-4C67-8978-614D417AC656}"/>
              </a:ext>
            </a:extLst>
          </p:cNvPr>
          <p:cNvSpPr txBox="1"/>
          <p:nvPr/>
        </p:nvSpPr>
        <p:spPr>
          <a:xfrm>
            <a:off x="51054" y="63251"/>
            <a:ext cx="114492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4408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000096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การพัฒนาระบบบัญชีข้อมูล (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96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Data Catalog) 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000096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เพื่อนำไปสู่การเปิดเผยข้อมูลภาครัฐ (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96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Open Data)</a:t>
            </a:r>
            <a:endParaRPr kumimoji="0" lang="th-TH" sz="2800" b="1" i="0" u="none" strike="noStrike" kern="1200" cap="none" spc="0" normalizeH="0" baseline="0" noProof="0" dirty="0">
              <a:ln>
                <a:noFill/>
              </a:ln>
              <a:solidFill>
                <a:srgbClr val="000096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D371CFAA-891C-4906-86B4-885E168B5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34600" y="6492875"/>
            <a:ext cx="20574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BBE29-2DE4-4F9A-B5A5-2B2B7470814A}" type="slidenum">
              <a:rPr kumimoji="0" lang="th-TH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th-TH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graphicFrame>
        <p:nvGraphicFramePr>
          <p:cNvPr id="16" name="Table 36">
            <a:extLst>
              <a:ext uri="{FF2B5EF4-FFF2-40B4-BE49-F238E27FC236}">
                <a16:creationId xmlns:a16="http://schemas.microsoft.com/office/drawing/2014/main" id="{7CE5DFFA-E19A-44C8-BA5F-0E9279908C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1623902"/>
              </p:ext>
            </p:extLst>
          </p:nvPr>
        </p:nvGraphicFramePr>
        <p:xfrm>
          <a:off x="51054" y="4994153"/>
          <a:ext cx="8804539" cy="1681284"/>
        </p:xfrm>
        <a:graphic>
          <a:graphicData uri="http://schemas.openxmlformats.org/drawingml/2006/table">
            <a:tbl>
              <a:tblPr/>
              <a:tblGrid>
                <a:gridCol w="15913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071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2060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61956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เป้าหมายขั้นต้น (50)</a:t>
                      </a:r>
                    </a:p>
                  </a:txBody>
                  <a:tcPr marL="84406" marR="84406" marT="42233" marB="42233"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altLang="en-US" sz="1400" b="1" i="0" u="none" strike="noStrike" cap="none" spc="-40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เป้าหมายมาตรฐาน (</a:t>
                      </a:r>
                      <a:r>
                        <a:rPr kumimoji="0" lang="en-US" altLang="en-US" sz="1400" b="1" i="0" u="none" strike="noStrike" cap="none" spc="-40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75</a:t>
                      </a:r>
                      <a:r>
                        <a:rPr kumimoji="0" lang="th-TH" altLang="en-US" sz="1400" b="1" i="0" u="none" strike="noStrike" cap="none" spc="-40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)</a:t>
                      </a:r>
                    </a:p>
                  </a:txBody>
                  <a:tcPr marL="84406" marR="84406" marT="42233" marB="42233"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เป้าหมายขั้นสูง (100)</a:t>
                      </a:r>
                    </a:p>
                  </a:txBody>
                  <a:tcPr marL="84406" marR="84406" marT="42233" marB="42233"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5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83458">
                <a:tc>
                  <a:txBody>
                    <a:bodyPr/>
                    <a:lstStyle/>
                    <a:p>
                      <a:pPr marL="176213" marR="0" lvl="0" indent="-176213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th-TH" sz="14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มี</a:t>
                      </a:r>
                      <a:r>
                        <a:rPr lang="th-TH" sz="1400" b="1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รายชื่อชุดข้อมูล </a:t>
                      </a:r>
                      <a:br>
                        <a:rPr lang="th-TH" sz="1400" b="1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</a:br>
                      <a:r>
                        <a:rPr lang="th-TH" sz="1400" b="1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lang="en-US" sz="1400" b="1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  <a:t>Data Set) </a:t>
                      </a:r>
                      <a:r>
                        <a:rPr lang="th-TH" sz="1400" b="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ที่สัมพันธ์กับกระบวนการทำงานตามประเด็นการดำเนินงานภายใ</a:t>
                      </a:r>
                      <a:r>
                        <a:rPr lang="th-TH" sz="1400" b="0" i="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ต้ </a:t>
                      </a: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Focus Area</a:t>
                      </a:r>
                      <a:endParaRPr kumimoji="0" lang="th-TH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3305" marR="63305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6213" marR="0" lvl="0" indent="-176213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th-TH" sz="1400" b="1" kern="0" spc="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มีคำอธิบายข้อมูล (</a:t>
                      </a:r>
                      <a:r>
                        <a:rPr lang="en-US" sz="1400" b="1" kern="0" spc="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Metadata)</a:t>
                      </a:r>
                      <a:r>
                        <a:rPr lang="th-TH" sz="1400" b="1" kern="0" spc="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400" b="0" kern="0" spc="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ที่สอดคล้องตามมาตรฐานที่ สพร. กำหนด (</a:t>
                      </a:r>
                      <a:r>
                        <a:rPr lang="en-US" sz="1400" b="0" kern="0" spc="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14</a:t>
                      </a:r>
                      <a:r>
                        <a:rPr lang="th-TH" sz="1400" b="0" kern="0" spc="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รายการ) ของทุกชุดข้อมูล </a:t>
                      </a:r>
                      <a:r>
                        <a:rPr lang="th-TH" sz="1400" b="0" kern="1200" spc="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lang="en-US" sz="1400" b="0" kern="1200" spc="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15</a:t>
                      </a:r>
                      <a:r>
                        <a:rPr lang="th-TH" sz="1400" b="0" kern="1200" spc="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คะแนน)</a:t>
                      </a:r>
                      <a:r>
                        <a:rPr lang="en-US" sz="1400" b="0" kern="1200" spc="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</a:t>
                      </a:r>
                      <a:endParaRPr lang="th-TH" sz="1400" b="0" kern="1200" spc="-30" baseline="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  <a:p>
                      <a:pPr marL="176213" marR="0" lvl="0" indent="-176213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th-TH" sz="1400" b="1" kern="1200" spc="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มีระบบบัญชีข้อมูลของหน่วยงาน</a:t>
                      </a:r>
                      <a:r>
                        <a:rPr lang="en-US" sz="1400" b="1" kern="1200" spc="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 (Agency Data Catalog) </a:t>
                      </a:r>
                      <a:r>
                        <a:rPr lang="th-TH" sz="1400" b="0" kern="1200" spc="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พร้อมแจ้ง </a:t>
                      </a:r>
                      <a:r>
                        <a:rPr lang="en-US" sz="1400" b="0" kern="1200" spc="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URL </a:t>
                      </a:r>
                      <a:r>
                        <a:rPr lang="th-TH" sz="1400" b="0" kern="1200" spc="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ระบบบัญชีข้อมูลของหน่วยงาน</a:t>
                      </a:r>
                      <a:r>
                        <a:rPr lang="en-US" sz="1400" b="0" kern="1200" spc="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 </a:t>
                      </a:r>
                      <a:r>
                        <a:rPr lang="th-TH" sz="1400" b="0" kern="1200" spc="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lang="en-US" sz="1400" b="0" kern="1200" spc="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10</a:t>
                      </a:r>
                      <a:r>
                        <a:rPr lang="th-TH" sz="1400" b="0" kern="1200" spc="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คะแนน)</a:t>
                      </a:r>
                    </a:p>
                  </a:txBody>
                  <a:tcPr marL="63305" marR="63305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th-TH" sz="1400" b="1" kern="1200" spc="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นำขึ้นชุดข้อมูล</a:t>
                      </a:r>
                      <a:r>
                        <a:rPr lang="en-US" sz="1400" b="1" kern="1200" spc="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metadata </a:t>
                      </a:r>
                      <a:r>
                        <a:rPr lang="th-TH" sz="1400" b="1" kern="1200" spc="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และระบุแหล่งข้อมูล </a:t>
                      </a:r>
                      <a:r>
                        <a:rPr lang="th-TH" sz="1400" b="0" kern="1200" spc="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สำหรับชุดข้อมูล</a:t>
                      </a:r>
                      <a:r>
                        <a:rPr lang="th-TH" sz="1400" b="0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  <a:t>ที่ถูกจัดในหมวดหมู่สาธารณะ ร้อยละ </a:t>
                      </a:r>
                      <a:r>
                        <a:rPr lang="en-US" sz="1400" b="0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  <a:t>100 </a:t>
                      </a:r>
                      <a:r>
                        <a:rPr lang="th-TH" sz="1400" b="0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  <a:t>ของชุดข้อมูลเปิดทั้งหมด</a:t>
                      </a:r>
                      <a:r>
                        <a:rPr lang="th-TH" sz="1400" b="0" kern="1200" spc="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บนระบบบัญชีข้อมูลของหน่วยงาน  เพื่อ</a:t>
                      </a:r>
                      <a:r>
                        <a:rPr lang="th-TH" sz="1400" b="0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  <a:t>ให้สามารถเข้าถึงข้อมูลได้ ตามมาตรฐานคุณลักษณะแบบเปิดที่ สพร.กำหนด (</a:t>
                      </a:r>
                      <a:r>
                        <a:rPr lang="en-US" sz="1400" b="0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  <a:t>20</a:t>
                      </a:r>
                      <a:r>
                        <a:rPr lang="th-TH" sz="1400" b="0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  <a:t> คะแนน)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th-TH" sz="1400" b="0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  <a:t>นำข้อมูลเปิดไปใช้ประโยชน์ได้อย่างเป็นรูปธรรม ตอบโจทย์ตามประเด็นภายใต้ของ </a:t>
                      </a:r>
                      <a:r>
                        <a:rPr lang="en-US" sz="1400" b="0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  <a:t>Focus area</a:t>
                      </a:r>
                      <a:r>
                        <a:rPr lang="th-TH" sz="1400" b="0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  <a:t> อย่างน้อย </a:t>
                      </a:r>
                      <a:r>
                        <a:rPr lang="en-US" sz="1400" b="0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  <a:t>1</a:t>
                      </a:r>
                      <a:r>
                        <a:rPr lang="th-TH" sz="1400" b="0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  <a:t> ชุดข้อมูล (</a:t>
                      </a:r>
                      <a:r>
                        <a:rPr lang="en-US" sz="1400" b="0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  <a:t>5</a:t>
                      </a:r>
                      <a:r>
                        <a:rPr lang="th-TH" sz="1400" b="0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  <a:t> คะแนน)</a:t>
                      </a:r>
                    </a:p>
                  </a:txBody>
                  <a:tcPr marL="63305" marR="63305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35210476"/>
                  </a:ext>
                </a:extLst>
              </a:tr>
            </a:tbl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389590F7-2F6C-42F8-B32E-09CE014A2243}"/>
              </a:ext>
            </a:extLst>
          </p:cNvPr>
          <p:cNvSpPr txBox="1"/>
          <p:nvPr/>
        </p:nvSpPr>
        <p:spPr>
          <a:xfrm>
            <a:off x="9116165" y="1088129"/>
            <a:ext cx="2650157" cy="2123658"/>
          </a:xfrm>
          <a:prstGeom prst="rect">
            <a:avLst/>
          </a:prstGeom>
          <a:noFill/>
          <a:ln>
            <a:solidFill>
              <a:srgbClr val="C00000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solidFill>
                  <a:prstClr val="black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10</a:t>
            </a:r>
            <a:r>
              <a:rPr kumimoji="0" lang="th-TH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Focus Areas </a:t>
            </a:r>
            <a:endParaRPr kumimoji="0" lang="th-TH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th-TH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ด้านเศรษฐกิจ อุตสาหกรรม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SME</a:t>
            </a:r>
          </a:p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th-TH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ด้านการเกษตร</a:t>
            </a:r>
          </a:p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th-TH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ด้านท่องเที่ยว</a:t>
            </a:r>
          </a:p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th-TH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ด้านการมีรายได้และการมีงานทำ</a:t>
            </a:r>
          </a:p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th-TH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ด้านความเหลื่อมล้ำทางสิทธิสวัสดิการประชาชน</a:t>
            </a:r>
          </a:p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th-TH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ด้านสุขภาพและการสาธารณสุข</a:t>
            </a:r>
          </a:p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th-TH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ด้านการศึกษา</a:t>
            </a:r>
          </a:p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th-TH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ด้านสิ่งแวดล้อม</a:t>
            </a:r>
          </a:p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th-TH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ด้านการบริหารจัดการภาครัฐ</a:t>
            </a:r>
          </a:p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lang="th-TH" sz="1200" dirty="0">
                <a:solidFill>
                  <a:srgbClr val="002060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ด้านความมั่นคง</a:t>
            </a:r>
            <a:endParaRPr kumimoji="0" lang="th-TH" sz="1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sp>
        <p:nvSpPr>
          <p:cNvPr id="20" name="TextBox 4">
            <a:extLst>
              <a:ext uri="{FF2B5EF4-FFF2-40B4-BE49-F238E27FC236}">
                <a16:creationId xmlns:a16="http://schemas.microsoft.com/office/drawing/2014/main" id="{878EDE5E-4321-4323-851C-40BFF3AE9E0C}"/>
              </a:ext>
            </a:extLst>
          </p:cNvPr>
          <p:cNvSpPr txBox="1"/>
          <p:nvPr/>
        </p:nvSpPr>
        <p:spPr>
          <a:xfrm>
            <a:off x="58522" y="1124568"/>
            <a:ext cx="8804539" cy="15696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>
            <a:defPPr>
              <a:defRPr lang="th-TH"/>
            </a:defPPr>
            <a:lvl1pPr marL="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thaiDist" defTabSz="8440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คำนิยาม</a:t>
            </a:r>
          </a:p>
          <a:p>
            <a:pPr marL="285750" marR="0" lvl="0" indent="-285750" algn="thaiDist" defTabSz="8440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h-TH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บัญชีข้อมูล </a:t>
            </a:r>
            <a:r>
              <a:rPr kumimoji="0" lang="th-TH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หมายถึง เอกสารแสดงบรรดารายการของชุดข้อมูล ที่จำแนกแยกแยะโดยการจัดกลุ่มหรือจัดประเภทข้อมูลที่อยู่ในความครอบครองหรือควบคุมของหน่วยงานของรัฐ</a:t>
            </a:r>
          </a:p>
          <a:p>
            <a:pPr marL="285750" marR="0" lvl="0" indent="-285750" algn="l" defTabSz="8440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h-TH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คำอธิบายข้อมูลที่สอดคล้องตามมาตรฐานที่ สพร. กำหนด </a:t>
            </a:r>
            <a:r>
              <a:rPr kumimoji="0" lang="th-TH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หมายถึง คำอธิบายข้อมูลส่วนหลัก (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Mandatory</a:t>
            </a:r>
            <a:r>
              <a:rPr kumimoji="0" lang="th-TH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Metadata)</a:t>
            </a:r>
            <a:r>
              <a:rPr kumimoji="0" lang="th-TH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สำหรับชุดข้อมูลภาครัฐ เป็นส่วนที่บังคับ</a:t>
            </a:r>
            <a:br>
              <a:rPr kumimoji="0" lang="th-TH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</a:br>
            <a:r>
              <a:rPr kumimoji="0" lang="th-TH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ต้องทำการอธิบายข้อมูล ประกอบด้วยคำอธิบายข้อมูลจำนวน 14 รายการสำหรับ 1 ชุดข้อมูล ที่หน่วยงานของรัฐต้องจัดทำและระบุรายละเอียด </a:t>
            </a:r>
          </a:p>
          <a:p>
            <a:pPr marL="285750" marR="0" lvl="0" indent="-285750" algn="thaiDist" defTabSz="8440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h-TH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ระบบบัญชีข้อมูล </a:t>
            </a:r>
            <a:r>
              <a:rPr kumimoji="0" lang="th-TH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คือ ระบบงานที่ทำหน้าที่บริหารจัดการบัญชีข้อมูลของหน่วยงาน เช่น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CKAN </a:t>
            </a:r>
            <a:r>
              <a:rPr kumimoji="0" lang="th-TH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หรือ อื่น ๆ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  <a:p>
            <a:pPr marL="285750" marR="0" lvl="0" indent="-285750" algn="l" defTabSz="8440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h-TH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ข้อมูลสาธารณะ </a:t>
            </a:r>
            <a:r>
              <a:rPr kumimoji="0" lang="th-TH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หมายถึง ข้อมูลที่สามารถเปิดเผยได้สามารถนำไปใช้ได้อย่างอิสระไม่ว่าจะเป็นข้อมูลข่าวสาร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/</a:t>
            </a:r>
            <a:r>
              <a:rPr kumimoji="0" lang="th-TH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ข้อมูลส่วนบุคคล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/</a:t>
            </a:r>
            <a:r>
              <a:rPr kumimoji="0" lang="th-TH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ข้อมูลอิเล็กทรอนิกส์ เป็นต้น</a:t>
            </a:r>
          </a:p>
          <a:p>
            <a:pPr marL="285750" marR="0" lvl="0" indent="-285750" algn="thaiDist" defTabSz="8440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h-TH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คุณลักษณะแบบเปิด </a:t>
            </a:r>
            <a:r>
              <a:rPr kumimoji="0" lang="th-TH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หมายถึง คุณลักษณะของไฟล์ที่ไม่ถูกจำกัดด้วยเงื่อนไขต่าง ๆ จากเจ้าของผลิตภัณฑ์ สามารถเข้าถึงได้อย่างเสรีโดยไม่เสียค่าใช้จ่าย ใช้งานหรือประมวลผลได้หลากหลายซอฟต์แวร์</a:t>
            </a:r>
          </a:p>
          <a:p>
            <a:pPr marL="0" marR="0" lvl="0" indent="426438" algn="r" defTabSz="8440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ที่มา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:</a:t>
            </a:r>
            <a:r>
              <a:rPr kumimoji="0" lang="th-TH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ประกาศคณะกรรมการพัฒนารัฐบาลดิจิทัล เรื่อง มาตรฐานและหลักเกณฑ์การเปิดเผยข้อมูลเปิดภาครัฐในรูปแบบข้อมูลดิจิทัลต่อสาธารณะ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8174DC7-D86E-4455-83E2-2362F06C2B9F}"/>
              </a:ext>
            </a:extLst>
          </p:cNvPr>
          <p:cNvSpPr txBox="1"/>
          <p:nvPr/>
        </p:nvSpPr>
        <p:spPr>
          <a:xfrm>
            <a:off x="58522" y="2775432"/>
            <a:ext cx="8801890" cy="212365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>
            <a:defPPr>
              <a:defRPr lang="th-TH"/>
            </a:defPPr>
            <a:lvl1pPr>
              <a:defRPr sz="11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marR="0" lvl="0" indent="0" algn="l" defTabSz="8440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แนวทางการประเมิน  </a:t>
            </a:r>
          </a:p>
          <a:p>
            <a:pPr marL="211021" marR="0" lvl="0" indent="-211021" algn="l" defTabSz="8440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th-TH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ส่วนราชการต้อง</a:t>
            </a:r>
            <a:r>
              <a:rPr kumimoji="0" lang="th-TH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เลือกประเด็นการดำเนินงานภายใต้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Focus Areas </a:t>
            </a:r>
            <a:r>
              <a:rPr kumimoji="0" lang="th-TH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ที่กำหนด (จำนวน </a:t>
            </a:r>
            <a:r>
              <a:rPr lang="en-US" sz="12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10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  <a:r>
              <a:rPr kumimoji="0" lang="th-TH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ด้าน) อย่างน้อย 1 ประเด็น ที่สอดคล้องกับการให้บริการ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e-Service </a:t>
            </a:r>
            <a:r>
              <a:rPr kumimoji="0" lang="th-TH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ของหน่วยงาน หรือภารกิจด้านนโยบาย</a:t>
            </a:r>
            <a:br>
              <a:rPr kumimoji="0" lang="th-TH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</a:br>
            <a:r>
              <a:rPr kumimoji="0" lang="th-TH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ที่มีชุดข้อมูลที่สามารถนำไปใช้ประโยชน์ต่อได้ เพื่อใช้ในการจัดทำบัญชีชุดข้อมูล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(Data Catalog)</a:t>
            </a:r>
            <a:endParaRPr kumimoji="0" lang="th-TH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  <a:p>
            <a:pPr marL="211021" marR="0" lvl="0" indent="-211021" algn="l" defTabSz="8440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th-TH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ส่วนราชการต้องจัดทำชุดข้อมูลที่สัมพันธ์กับกระบวนการทำงานตามประเด็นการดำเนินงานภายใต้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Focus Areas</a:t>
            </a:r>
            <a:r>
              <a:rPr kumimoji="0" lang="th-TH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โดยต้องเป็นกระบวนการทำงานภายใต้ภารกิจหลักที่มีผลกระทบต่อการให้บริการประชาชนในระดับสูง</a:t>
            </a:r>
          </a:p>
          <a:p>
            <a:pPr marL="211021" marR="0" lvl="0" indent="-211021" algn="l" defTabSz="8440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th-TH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ให้มีคำอธิบายข้อมูลส่วนหลัก (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Mandatory Metadata)</a:t>
            </a:r>
            <a:r>
              <a:rPr kumimoji="0" lang="th-TH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14</a:t>
            </a:r>
            <a:r>
              <a:rPr kumimoji="0" lang="th-TH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รายการตามมาตรฐานที่ สพร. กำหนด</a:t>
            </a:r>
          </a:p>
          <a:p>
            <a:pPr marL="211021" marR="0" lvl="0" indent="-211021" algn="l" defTabSz="8440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th-TH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ชุดข้อมูลที่ขึ้นในระบบบัญชีข้อมูลของหน่วยงาน  (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Agency Data Catalog)</a:t>
            </a:r>
            <a:r>
              <a:rPr kumimoji="0" lang="th-TH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จะเป็นชุดข้อมูลที่ สสช. ใช้ติดตามในการลงทะเบียนระบบบริการบัญชีข้อมูลภาครัฐ (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Government Data Catalog) </a:t>
            </a:r>
            <a:r>
              <a:rPr kumimoji="0" lang="th-TH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ต่อไป</a:t>
            </a:r>
          </a:p>
          <a:p>
            <a:pPr marL="211021" marR="0" lvl="0" indent="-211021" algn="l" defTabSz="8440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th-TH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กำหนดให้ส่วนราชการมีระบบบัญชีข้อมูล พร้อมมีข้อมูลสาธารณะ (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Open</a:t>
            </a:r>
            <a:r>
              <a:rPr kumimoji="0" lang="th-TH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data)</a:t>
            </a:r>
            <a:r>
              <a:rPr kumimoji="0" lang="th-TH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ในระบบบัญชีข้อมูลเพื่อเผยแพร่ให้เป็นไปตามมาตรฐานรัฐบาลดิจิทัลว่าด้วยแนวทางการเปิดเผยข้อมูลเปิดภาครัฐในรูปแบบดิจิทัล</a:t>
            </a:r>
            <a:br>
              <a:rPr kumimoji="0" lang="th-TH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</a:br>
            <a:r>
              <a:rPr kumimoji="0" lang="th-TH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ต่อสาธารณะ ร้อยละ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100</a:t>
            </a:r>
            <a:r>
              <a:rPr kumimoji="0" lang="th-TH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ของบัญชีข้อมูล ตามแนวทางที่ สพร. กำหนด </a:t>
            </a:r>
          </a:p>
          <a:p>
            <a:pPr marL="211021" marR="0" lvl="0" indent="-211021" algn="thaiDist" defTabSz="8440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th-TH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ชุดข้อมูลเปิด (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Open</a:t>
            </a:r>
            <a:r>
              <a:rPr kumimoji="0" lang="th-TH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data)</a:t>
            </a:r>
            <a:r>
              <a:rPr kumimoji="0" lang="th-TH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ต้องเป็นข้อมูลที่ประชาชนหรือผู้รับบริการต้องการและสามารถนำไปใช้ประโยชน์ต่อได้ หรือส่วนราชการสามารถนำชุดข้อมูลมาใช้ในการวิเคราะห์ประกอบการวางแผน พัฒนางานได้</a:t>
            </a:r>
          </a:p>
          <a:p>
            <a:pPr marL="211021" marR="0" lvl="0" indent="-211021" algn="thaiDist" defTabSz="8440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th-TH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การนำข้อมูลเปิดไปใช้ประโยชน์อย่างเป็นรูปธรรม  ประเมินจากหลักฐานที่แสดงให้เห็นถึงการนำชุดข้อมูลมาวิเคราะห์ประกอบการปฏิบัติงาน  เช่น รายงานวิเคราะห์จากชุดข้อมูล 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/</a:t>
            </a:r>
            <a:r>
              <a:rPr kumimoji="0" lang="th-TH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การมี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dashboard</a:t>
            </a:r>
            <a:r>
              <a:rPr kumimoji="0" lang="th-TH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จากชุดข้อมูล เป็นต้น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graphicFrame>
        <p:nvGraphicFramePr>
          <p:cNvPr id="22" name="ตาราง 9">
            <a:extLst>
              <a:ext uri="{FF2B5EF4-FFF2-40B4-BE49-F238E27FC236}">
                <a16:creationId xmlns:a16="http://schemas.microsoft.com/office/drawing/2014/main" id="{9C293CF2-1137-418F-A0C3-CC232D4F60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9254088"/>
              </p:ext>
            </p:extLst>
          </p:nvPr>
        </p:nvGraphicFramePr>
        <p:xfrm>
          <a:off x="8971568" y="4319108"/>
          <a:ext cx="2939349" cy="24756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393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  <a:t>เงื่อนไข</a:t>
                      </a:r>
                    </a:p>
                  </a:txBody>
                  <a:tcPr marL="84406" marR="84406" marT="42203" marB="4220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55115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228600" marR="0" lvl="0" indent="-228600" algn="l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th-TH" sz="1200" b="1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  <a:t>หน่วยงานที่มี </a:t>
                      </a:r>
                      <a:r>
                        <a:rPr lang="en-US" sz="1200" b="1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  <a:t>e-Service </a:t>
                      </a:r>
                      <a:r>
                        <a:rPr lang="th-TH" sz="1200" b="1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  <a:t>ให้เลือก </a:t>
                      </a:r>
                      <a:r>
                        <a:rPr lang="en-US" sz="1200" b="1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  <a:t>Dataset </a:t>
                      </a:r>
                      <a:r>
                        <a:rPr lang="th-TH" sz="1200" b="1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  <a:t>ที่เกี่ยวข้อง</a:t>
                      </a:r>
                      <a:br>
                        <a:rPr lang="en-US" sz="1200" b="1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</a:br>
                      <a:r>
                        <a:rPr lang="th-TH" sz="1200" b="1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  <a:t>กับงานบริการที่หน่วยงานรับผิดชอบ </a:t>
                      </a:r>
                    </a:p>
                    <a:p>
                      <a:pPr marL="228600" marR="0" lvl="0" indent="-228600" algn="l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th-TH" sz="1200" b="1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  <a:t>หน่วยงานด้านนโยบาย เลือก </a:t>
                      </a:r>
                      <a:r>
                        <a:rPr lang="en-US" sz="1200" b="1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  <a:t>Dataset </a:t>
                      </a:r>
                      <a:r>
                        <a:rPr lang="th-TH" sz="1200" b="1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  <a:t>ที่สนันสนุน</a:t>
                      </a:r>
                      <a:br>
                        <a:rPr lang="th-TH" sz="1200" b="1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</a:br>
                      <a:r>
                        <a:rPr lang="th-TH" sz="1200" b="1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  <a:t>ยุทธศาสตร์ชาติ แผนแม่บทฯ แผนการปฏิรูปประเทศ </a:t>
                      </a:r>
                      <a:r>
                        <a:rPr lang="en-US" sz="1200" b="1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  <a:t>Agenda </a:t>
                      </a:r>
                      <a:r>
                        <a:rPr lang="th-TH" sz="1200" b="1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  <a:t>สำคัญ และสามารถเชื่อมโยงข้อมูล</a:t>
                      </a:r>
                      <a:br>
                        <a:rPr lang="th-TH" sz="1200" b="1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</a:br>
                      <a:r>
                        <a:rPr lang="th-TH" sz="1200" b="1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  <a:t>กับหน่วยงานอื่นได้</a:t>
                      </a:r>
                    </a:p>
                    <a:p>
                      <a:pPr marL="228600" marR="0" lvl="0" indent="-228600" algn="l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th-TH" sz="1200" b="1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  <a:t>ในแต่ละชุดข้อมูล (</a:t>
                      </a:r>
                      <a:r>
                        <a:rPr lang="en-US" sz="1200" b="1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  <a:t>Data Set) </a:t>
                      </a:r>
                      <a:r>
                        <a:rPr lang="th-TH" sz="1200" b="1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  <a:t>ต้องมีการจัดทำคำอธิบายข้อมูล (</a:t>
                      </a:r>
                      <a:r>
                        <a:rPr lang="en-US" sz="1200" b="1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  <a:t>Metadata) </a:t>
                      </a:r>
                      <a:r>
                        <a:rPr lang="th-TH" sz="1200" b="1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  <a:t>ครบถ้วนจำนวน </a:t>
                      </a:r>
                      <a:r>
                        <a:rPr lang="en-US" sz="1200" b="1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  <a:t>14 </a:t>
                      </a:r>
                      <a:r>
                        <a:rPr lang="th-TH" sz="1200" b="1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  <a:t>รายการ </a:t>
                      </a:r>
                      <a:br>
                        <a:rPr lang="th-TH" sz="1200" b="1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</a:br>
                      <a:r>
                        <a:rPr lang="th-TH" sz="1200" b="1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  <a:t>หากส่วนราชการมีการจัดทำรายละเอียดไม่ครบ </a:t>
                      </a:r>
                      <a:r>
                        <a:rPr lang="en-US" sz="1200" b="1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  <a:t>14 </a:t>
                      </a:r>
                      <a:r>
                        <a:rPr lang="th-TH" sz="1200" b="1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  <a:t>รายการ</a:t>
                      </a:r>
                      <a:br>
                        <a:rPr lang="th-TH" sz="1200" b="1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</a:br>
                      <a:r>
                        <a:rPr lang="th-TH" sz="1200" b="1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  <a:t>ในแต่ละชุดข้อมูล จะไม่นับผลการดำเนินงาน</a:t>
                      </a:r>
                      <a:endParaRPr lang="en-US" sz="1200" b="1" baseline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ea typeface="Tahoma" pitchFamily="34" charset="0"/>
                        <a:cs typeface="TH SarabunPSK" panose="020B0500040200020003" pitchFamily="34" charset="-34"/>
                      </a:endParaRPr>
                    </a:p>
                    <a:p>
                      <a:pPr marL="228600" marR="0" lvl="0" indent="-228600" algn="l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th-TH" sz="1200" b="1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  <a:t>หน่วยงานเดิมที่มีการดำเนินการตัวชี้วัดนีในปี </a:t>
                      </a:r>
                      <a:r>
                        <a:rPr lang="en-US" sz="1200" b="1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  <a:t>2564</a:t>
                      </a:r>
                      <a:r>
                        <a:rPr lang="th-TH" sz="1200" b="1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  <a:t> ให้คัดเลือกชุดข้อมูลใหม่มาดำเนินการในปี </a:t>
                      </a:r>
                      <a:r>
                        <a:rPr lang="en-US" sz="1200" b="1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  <a:t>2565</a:t>
                      </a:r>
                      <a:r>
                        <a:rPr lang="th-TH" sz="1200" b="1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  <a:t> โดยสามารถนำชุดข้อมูลของปี </a:t>
                      </a:r>
                      <a:r>
                        <a:rPr lang="en-US" sz="1200" b="1" baseline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  <a:t>25</a:t>
                      </a:r>
                      <a:r>
                        <a:rPr lang="th-TH" sz="1200" b="1" baseline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  <a:t>64 </a:t>
                      </a:r>
                      <a:r>
                        <a:rPr lang="th-TH" sz="1200" b="1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  <a:t>มาต่อยอดทำให้ครบ ได้ใน </a:t>
                      </a:r>
                      <a:r>
                        <a:rPr lang="en-US" sz="1200" b="1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  <a:t>Focus Area</a:t>
                      </a:r>
                      <a:r>
                        <a:rPr lang="th-TH" sz="1200" b="1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  <a:t> ที่คัดเลือก</a:t>
                      </a:r>
                      <a:r>
                        <a:rPr lang="en-US" sz="1200" b="1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  <a:t> </a:t>
                      </a:r>
                      <a:endParaRPr lang="th-TH" sz="1200" b="1" baseline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ea typeface="Tahoma" pitchFamily="34" charset="0"/>
                        <a:cs typeface="TH SarabunPSK" panose="020B0500040200020003" pitchFamily="34" charset="-34"/>
                      </a:endParaRPr>
                    </a:p>
                  </a:txBody>
                  <a:tcPr marL="84406" marR="84406" marT="42203" marB="42203">
                    <a:lnT w="38100" cmpd="sng">
                      <a:noFill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3" name="ตาราง 9">
            <a:extLst>
              <a:ext uri="{FF2B5EF4-FFF2-40B4-BE49-F238E27FC236}">
                <a16:creationId xmlns:a16="http://schemas.microsoft.com/office/drawing/2014/main" id="{B7C28C98-2BD6-4AC9-8041-CF5607A34915}"/>
              </a:ext>
            </a:extLst>
          </p:cNvPr>
          <p:cNvGraphicFramePr>
            <a:graphicFrameLocks noGrp="1"/>
          </p:cNvGraphicFramePr>
          <p:nvPr/>
        </p:nvGraphicFramePr>
        <p:xfrm>
          <a:off x="9024730" y="3170089"/>
          <a:ext cx="2798860" cy="9647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988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thaiDi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  <a:t>ประโยชน์ที่ประชาชนจะได้รับ</a:t>
                      </a:r>
                    </a:p>
                  </a:txBody>
                  <a:tcPr marL="84406" marR="84406" marT="42203" marB="42203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551155"/>
                  </a:ext>
                </a:extLst>
              </a:tr>
              <a:tr h="5332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200" b="1" kern="120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  <a:t>ข้อมูลเปิด (หมวดหมู่สาธารณะ) ที่สามารถเข้าถึงได้</a:t>
                      </a:r>
                      <a:br>
                        <a:rPr lang="en-US" sz="1200" b="1" kern="120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</a:br>
                      <a:r>
                        <a:rPr lang="th-TH" sz="1200" b="1" kern="120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  <a:t>และพร้อมใช้งาน สามารถนำไปใช้ประโยชน์ต่อยอดการวิเคราะห์หรือสร้างนวัตกรรมข้อมูลได้ และสามารถตอบโจทย์</a:t>
                      </a:r>
                      <a:br>
                        <a:rPr lang="en-US" sz="1200" b="1" kern="120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</a:br>
                      <a:r>
                        <a:rPr lang="th-TH" sz="1200" b="1" kern="120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  <a:t>ประเด็นการดำเนินงานที่มีความสำคัญเร่งด่วนของประเทศได้</a:t>
                      </a:r>
                    </a:p>
                  </a:txBody>
                  <a:tcPr marL="84406" marR="84406" marT="42203" marB="42203">
                    <a:lnT w="38100" cmpd="sng">
                      <a:noFill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4" name="TextBox 23">
            <a:extLst>
              <a:ext uri="{FF2B5EF4-FFF2-40B4-BE49-F238E27FC236}">
                <a16:creationId xmlns:a16="http://schemas.microsoft.com/office/drawing/2014/main" id="{A99EE4EF-0AE4-495E-A6AF-5EB8761D6812}"/>
              </a:ext>
            </a:extLst>
          </p:cNvPr>
          <p:cNvSpPr txBox="1"/>
          <p:nvPr/>
        </p:nvSpPr>
        <p:spPr>
          <a:xfrm>
            <a:off x="58522" y="734319"/>
            <a:ext cx="8801890" cy="37548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844083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หลักการ</a:t>
            </a: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: </a:t>
            </a: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พัฒนาและปรับปรุงบัญชีข้อมูลของหน่วยงานให้มีคุณภาพและนำไปสู่การเปิดเผยข้อมูล เพื่อการใช้ประโยชน์ของหน่วยงานภาครัฐ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45AD743-B950-42B1-A211-C4BE87587FBF}"/>
              </a:ext>
            </a:extLst>
          </p:cNvPr>
          <p:cNvSpPr txBox="1"/>
          <p:nvPr/>
        </p:nvSpPr>
        <p:spPr>
          <a:xfrm>
            <a:off x="7799451" y="-17953"/>
            <a:ext cx="4392549" cy="25391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th-TH" sz="1050" b="1" dirty="0">
                <a:solidFill>
                  <a:schemeClr val="tx1"/>
                </a:solidFill>
              </a:rPr>
              <a:t>เอกสารฉบับปรับปรุงจากการประชุมชี้แจงฯ เมื่อวันที่</a:t>
            </a:r>
            <a:r>
              <a:rPr lang="en-US" sz="1050" b="1" dirty="0">
                <a:solidFill>
                  <a:schemeClr val="tx1"/>
                </a:solidFill>
              </a:rPr>
              <a:t> 10</a:t>
            </a:r>
            <a:r>
              <a:rPr lang="th-TH" sz="1050" b="1" dirty="0">
                <a:solidFill>
                  <a:schemeClr val="tx1"/>
                </a:solidFill>
              </a:rPr>
              <a:t> กันยายน </a:t>
            </a:r>
            <a:r>
              <a:rPr lang="en-US" sz="1050" b="1" dirty="0">
                <a:solidFill>
                  <a:schemeClr val="tx1"/>
                </a:solidFill>
              </a:rPr>
              <a:t>2564</a:t>
            </a:r>
          </a:p>
        </p:txBody>
      </p:sp>
    </p:spTree>
    <p:extLst>
      <p:ext uri="{BB962C8B-B14F-4D97-AF65-F5344CB8AC3E}">
        <p14:creationId xmlns:p14="http://schemas.microsoft.com/office/powerpoint/2010/main" val="1407445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2">
            <a:extLst>
              <a:ext uri="{FF2B5EF4-FFF2-40B4-BE49-F238E27FC236}">
                <a16:creationId xmlns:a16="http://schemas.microsoft.com/office/drawing/2014/main" id="{267FF693-0BAB-490E-AB68-6B20D4E9AA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4180044"/>
              </p:ext>
            </p:extLst>
          </p:nvPr>
        </p:nvGraphicFramePr>
        <p:xfrm>
          <a:off x="0" y="365760"/>
          <a:ext cx="12192000" cy="6492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4872">
                  <a:extLst>
                    <a:ext uri="{9D8B030D-6E8A-4147-A177-3AD203B41FA5}">
                      <a16:colId xmlns:a16="http://schemas.microsoft.com/office/drawing/2014/main" val="2812198120"/>
                    </a:ext>
                  </a:extLst>
                </a:gridCol>
                <a:gridCol w="1244872">
                  <a:extLst>
                    <a:ext uri="{9D8B030D-6E8A-4147-A177-3AD203B41FA5}">
                      <a16:colId xmlns:a16="http://schemas.microsoft.com/office/drawing/2014/main" val="195540222"/>
                    </a:ext>
                  </a:extLst>
                </a:gridCol>
                <a:gridCol w="1244872">
                  <a:extLst>
                    <a:ext uri="{9D8B030D-6E8A-4147-A177-3AD203B41FA5}">
                      <a16:colId xmlns:a16="http://schemas.microsoft.com/office/drawing/2014/main" val="1696055689"/>
                    </a:ext>
                  </a:extLst>
                </a:gridCol>
                <a:gridCol w="4219995">
                  <a:extLst>
                    <a:ext uri="{9D8B030D-6E8A-4147-A177-3AD203B41FA5}">
                      <a16:colId xmlns:a16="http://schemas.microsoft.com/office/drawing/2014/main" val="1083330669"/>
                    </a:ext>
                  </a:extLst>
                </a:gridCol>
                <a:gridCol w="1262914">
                  <a:extLst>
                    <a:ext uri="{9D8B030D-6E8A-4147-A177-3AD203B41FA5}">
                      <a16:colId xmlns:a16="http://schemas.microsoft.com/office/drawing/2014/main" val="2438917996"/>
                    </a:ext>
                  </a:extLst>
                </a:gridCol>
                <a:gridCol w="2974475">
                  <a:extLst>
                    <a:ext uri="{9D8B030D-6E8A-4147-A177-3AD203B41FA5}">
                      <a16:colId xmlns:a16="http://schemas.microsoft.com/office/drawing/2014/main" val="243475354"/>
                    </a:ext>
                  </a:extLst>
                </a:gridCol>
              </a:tblGrid>
              <a:tr h="215888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Focus Area 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200" b="1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เป้าหมาย</a:t>
                      </a:r>
                      <a:r>
                        <a:rPr lang="en-US" sz="1200" b="1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200" b="1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สสช.</a:t>
                      </a:r>
                      <a:endParaRPr lang="en-US" sz="1200" b="1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200" b="1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เป้าหมาย</a:t>
                      </a:r>
                      <a:r>
                        <a:rPr lang="en-US" sz="1200" b="1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200" b="1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สพร. </a:t>
                      </a:r>
                      <a:endParaRPr lang="en-US" sz="1200" b="1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12 Agenda e-Service </a:t>
                      </a:r>
                      <a:r>
                        <a:rPr lang="th-TH" sz="1200" b="1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(ก.พ.ร.)</a:t>
                      </a:r>
                      <a:endParaRPr lang="en-US" sz="1200" b="1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Survey Open Data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Survey Open Government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1831184"/>
                  </a:ext>
                </a:extLst>
              </a:tr>
              <a:tr h="791590">
                <a:tc>
                  <a:txBody>
                    <a:bodyPr/>
                    <a:lstStyle/>
                    <a:p>
                      <a:r>
                        <a:rPr lang="en-US" sz="1200" b="1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 </a:t>
                      </a:r>
                      <a:r>
                        <a:rPr lang="th-TH" sz="1200" b="1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ด้านเศรษฐกิจ อุตสาหกรรม </a:t>
                      </a:r>
                      <a:r>
                        <a:rPr lang="en-US" sz="1200" b="1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SME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5. </a:t>
                      </a:r>
                      <a:r>
                        <a:rPr lang="th-TH" sz="120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ด้านการตลาดและการกระจายสินค้าสำหรับเกษตรกร</a:t>
                      </a:r>
                      <a:r>
                        <a:rPr lang="en-US" sz="120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20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วิสาหกิจชุมชน วิสาหกิจขนาดกลางและขนาดย่อม</a:t>
                      </a:r>
                      <a:endParaRPr lang="en-US" sz="120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 SME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120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5. ระบบการรับชำระภาษีที่ดินและสิ่งปลูกสร้าง (กรมที่ดิน)</a:t>
                      </a:r>
                    </a:p>
                    <a:p>
                      <a:r>
                        <a:rPr lang="th-TH" sz="120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10. ระบบเชื่อมโยงสินค้าข้ามแดนทางบกของกลุ่มประเทศ </a:t>
                      </a:r>
                      <a:r>
                        <a:rPr lang="en-US" sz="120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ACMECS </a:t>
                      </a:r>
                      <a:r>
                        <a:rPr lang="th-TH" sz="120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ผ่านระบบ </a:t>
                      </a:r>
                      <a:r>
                        <a:rPr lang="en-US" sz="120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NSW</a:t>
                      </a:r>
                      <a:r>
                        <a:rPr lang="th-TH" sz="120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(กรมศุลกากร)</a:t>
                      </a:r>
                      <a:endParaRPr lang="en-US" sz="120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r>
                        <a:rPr lang="th-TH" sz="120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11. ระบบขออนุญาตวัตถุอันตราย แบบครบวงจร (</a:t>
                      </a:r>
                      <a:r>
                        <a:rPr lang="en-US" sz="120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Hazardous Substance Single Submission : HSSS)</a:t>
                      </a:r>
                      <a:r>
                        <a:rPr lang="th-TH" sz="120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(กรมโรงงานอุตสาหกรรม)</a:t>
                      </a:r>
                      <a:endParaRPr lang="en-US" sz="120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r>
                        <a:rPr lang="th-TH" sz="120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12. หนึ่งรหัส หนึ่งผู้ประกอบการ (</a:t>
                      </a:r>
                      <a:r>
                        <a:rPr lang="en-US" sz="120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One Identification : ID One SMEs)</a:t>
                      </a:r>
                      <a:r>
                        <a:rPr lang="th-TH" sz="120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(สสว.</a:t>
                      </a:r>
                      <a:r>
                        <a:rPr lang="en-US" sz="120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)</a:t>
                      </a:r>
                      <a:endParaRPr lang="th-TH" sz="120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 </a:t>
                      </a:r>
                      <a:r>
                        <a:rPr lang="th-TH" sz="120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ด้านเศรษฐกิจ การเงินและอุตสาหกรรม</a:t>
                      </a:r>
                      <a:endParaRPr lang="en-US" sz="120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2376075"/>
                  </a:ext>
                </a:extLst>
              </a:tr>
              <a:tr h="359814">
                <a:tc>
                  <a:txBody>
                    <a:bodyPr/>
                    <a:lstStyle/>
                    <a:p>
                      <a:r>
                        <a:rPr lang="en-US" sz="1200" b="1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 </a:t>
                      </a:r>
                      <a:r>
                        <a:rPr lang="th-TH" sz="1200" b="1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ด้านการเกษตร</a:t>
                      </a:r>
                      <a:endParaRPr lang="en-US" sz="1200" b="1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 </a:t>
                      </a:r>
                      <a:r>
                        <a:rPr lang="th-TH" sz="120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ด้านเกษตรและการบริหารจัดการน้ำ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 </a:t>
                      </a:r>
                      <a:r>
                        <a:rPr lang="th-TH" sz="120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การเกษตร</a:t>
                      </a:r>
                      <a:endParaRPr lang="en-US" sz="120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12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8. ระบบรับรองมาตรฐานสินค้าเกษตร (</a:t>
                      </a:r>
                      <a:r>
                        <a:rPr lang="en-US" sz="12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GAP) </a:t>
                      </a:r>
                      <a:r>
                        <a:rPr lang="th-TH" sz="12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พืช ประมง และปศุสัตว์ (มกอช.)</a:t>
                      </a:r>
                    </a:p>
                    <a:p>
                      <a:r>
                        <a:rPr lang="th-TH" sz="12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9. ระบบการขึ้นทะเบียนเกษตรกรและการขอรับความช่วยเหลือด้านการเกษตร (สศก.)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5. </a:t>
                      </a:r>
                      <a:r>
                        <a:rPr lang="th-TH" sz="120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เกษตรกรรม</a:t>
                      </a:r>
                      <a:endParaRPr lang="en-US" sz="120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2801714"/>
                  </a:ext>
                </a:extLst>
              </a:tr>
              <a:tr h="215888">
                <a:tc>
                  <a:txBody>
                    <a:bodyPr/>
                    <a:lstStyle/>
                    <a:p>
                      <a:r>
                        <a:rPr lang="en-US" sz="1200" b="1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</a:t>
                      </a:r>
                      <a:r>
                        <a:rPr lang="th-TH" sz="1200" b="1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ด้านการท่องเที่ยว</a:t>
                      </a:r>
                      <a:endParaRPr lang="en-US" sz="1200" b="1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 </a:t>
                      </a:r>
                      <a:r>
                        <a:rPr lang="th-TH" sz="120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ด้านการท่องเที่ยว</a:t>
                      </a:r>
                      <a:endParaRPr lang="en-US" sz="120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120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 ระบบการอำนวยความสะดวกให้แก่ผู้เดินทาง (</a:t>
                      </a:r>
                      <a:r>
                        <a:rPr lang="en-US" sz="120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Ease of traveling)</a:t>
                      </a:r>
                      <a:r>
                        <a:rPr lang="th-TH" sz="120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(สป.กก.)</a:t>
                      </a:r>
                      <a:endParaRPr lang="en-US" sz="120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1203390"/>
                  </a:ext>
                </a:extLst>
              </a:tr>
              <a:tr h="359814">
                <a:tc>
                  <a:txBody>
                    <a:bodyPr/>
                    <a:lstStyle/>
                    <a:p>
                      <a:r>
                        <a:rPr lang="en-US" sz="1200" b="1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 </a:t>
                      </a:r>
                      <a:r>
                        <a:rPr lang="th-TH" sz="1200" b="1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ด้านการมีรายได้และการมีงานทำ</a:t>
                      </a:r>
                      <a:endParaRPr lang="en-US" sz="1200" b="1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 </a:t>
                      </a:r>
                      <a:r>
                        <a:rPr lang="th-TH" sz="120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การมีรายได้และการมีงานทำ</a:t>
                      </a:r>
                      <a:endParaRPr lang="en-US" sz="120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120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7. ระบบช่วยเหลือผู้ว่างงานให้กลับเข้าสู่ตลาดแรงงาน (กรมการจัดหางาน)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buNone/>
                      </a:pPr>
                      <a:r>
                        <a:rPr lang="en-US" sz="1200" kern="120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4.   (1) </a:t>
                      </a:r>
                      <a:r>
                        <a:rPr lang="th-TH" sz="1200" kern="120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ข้อมูลรายได้ต่อหัวของประชากร</a:t>
                      </a:r>
                    </a:p>
                    <a:p>
                      <a:pPr marL="180975" indent="0" algn="l" defTabSz="914400" rtl="0" eaLnBrk="1" latinLnBrk="0" hangingPunct="1">
                        <a:buNone/>
                      </a:pPr>
                      <a:r>
                        <a:rPr lang="en-US" sz="1200" kern="120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(2) </a:t>
                      </a:r>
                      <a:r>
                        <a:rPr lang="th-TH" sz="1200" kern="120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รายได้เฉลี่ยต่อเดือนต่อครัวเรือน</a:t>
                      </a:r>
                      <a:endParaRPr lang="en-US" sz="1200" kern="1200">
                        <a:solidFill>
                          <a:schemeClr val="dk1"/>
                        </a:solidFill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2222225"/>
                  </a:ext>
                </a:extLst>
              </a:tr>
              <a:tr h="503739">
                <a:tc>
                  <a:txBody>
                    <a:bodyPr/>
                    <a:lstStyle/>
                    <a:p>
                      <a:r>
                        <a:rPr lang="en-US" sz="1200" b="1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5. </a:t>
                      </a:r>
                      <a:r>
                        <a:rPr lang="th-TH" sz="1200" b="1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ด้านความเหลื่อมล้ำทางสิทธิสวัสดิการประชาชน</a:t>
                      </a:r>
                      <a:endParaRPr lang="en-US" sz="1200" b="1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 </a:t>
                      </a:r>
                      <a:r>
                        <a:rPr lang="th-TH" sz="120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ความเหลื่อมล้ำทางสิทธิสวัสดิการประชาชน</a:t>
                      </a:r>
                      <a:endParaRPr lang="en-US" sz="120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120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 ระบบการแจ้งเตือนสิทธิ์และช่วยเหลือในการรับสวัสดิการของประชาชนตลอดช่วงชีวิต (สป.พม.)</a:t>
                      </a:r>
                    </a:p>
                    <a:p>
                      <a:endParaRPr lang="en-US" sz="120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buNone/>
                      </a:pPr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2.   (1) </a:t>
                      </a:r>
                      <a:r>
                        <a:rPr lang="th-TH" sz="1200" kern="1200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ข้อมูลการพักชำระหนี้</a:t>
                      </a:r>
                    </a:p>
                    <a:p>
                      <a:pPr marL="180975" indent="0" algn="l" defTabSz="914400" rtl="0" eaLnBrk="1" latinLnBrk="0" hangingPunct="1">
                        <a:buNone/>
                      </a:pPr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(2) </a:t>
                      </a:r>
                      <a:r>
                        <a:rPr lang="th-TH" sz="1200" kern="1200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มาตรการช่วยเหลือจากภาครัฐในการจัดการหนี้</a:t>
                      </a:r>
                      <a:endParaRPr lang="en-US" sz="1200" kern="1200" dirty="0">
                        <a:solidFill>
                          <a:schemeClr val="dk1"/>
                        </a:solidFill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pPr marL="0" indent="0" algn="l" defTabSz="914400" rtl="0" eaLnBrk="1" latinLnBrk="0" hangingPunct="1">
                        <a:buNone/>
                      </a:pPr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3.   </a:t>
                      </a:r>
                      <a:r>
                        <a:rPr lang="th-TH" sz="1200" kern="1200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มาตรการเยียวยาต่าง ๆ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1087690"/>
                  </a:ext>
                </a:extLst>
              </a:tr>
              <a:tr h="10794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6. </a:t>
                      </a:r>
                      <a:r>
                        <a:rPr lang="th-TH" sz="1200" b="1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ด้านสุขภาพและการสาธารณสุข</a:t>
                      </a:r>
                      <a:endParaRPr lang="en-US" sz="1200" b="1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 </a:t>
                      </a:r>
                      <a:r>
                        <a:rPr lang="th-TH" sz="120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ด้านสุขภาพและการสาธารณสุข</a:t>
                      </a:r>
                      <a:endParaRPr lang="en-US" sz="120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5. </a:t>
                      </a:r>
                      <a:r>
                        <a:rPr lang="th-TH" sz="120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สุขภาพและการแพทย์</a:t>
                      </a:r>
                      <a:endParaRPr lang="en-US" sz="120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120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6. ระบบการออกบัตรสุขภาพอิเล็กทรอนิกส์ (กรมควบคุมโรค)</a:t>
                      </a:r>
                    </a:p>
                    <a:p>
                      <a:endParaRPr lang="en-US" sz="120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80975" indent="-180975" algn="l" defTabSz="914400" rtl="0" eaLnBrk="1" latinLnBrk="0" hangingPunct="1">
                        <a:buAutoNum type="arabicPeriod"/>
                      </a:pPr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(1) </a:t>
                      </a:r>
                      <a:r>
                        <a:rPr lang="th-TH" sz="1200" kern="1200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ข้อมูลสถานการณ์โควิด</a:t>
                      </a:r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-19 </a:t>
                      </a:r>
                      <a:r>
                        <a:rPr lang="th-TH" sz="1200" kern="1200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รายวัน</a:t>
                      </a:r>
                      <a:endParaRPr lang="en-US" sz="1200" kern="1200" dirty="0">
                        <a:solidFill>
                          <a:schemeClr val="dk1"/>
                        </a:solidFill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pPr marL="180975" indent="0" algn="l" defTabSz="914400" rtl="0" eaLnBrk="1" latinLnBrk="0" hangingPunct="1">
                        <a:buNone/>
                      </a:pPr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(2) </a:t>
                      </a:r>
                      <a:r>
                        <a:rPr lang="th-TH" sz="1200" kern="1200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ข้อมูลวัคซีนโควิด</a:t>
                      </a:r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-19</a:t>
                      </a:r>
                    </a:p>
                    <a:p>
                      <a:pPr marL="180975" indent="0" algn="l" defTabSz="914400" rtl="0" eaLnBrk="1" latinLnBrk="0" hangingPunct="1">
                        <a:buNone/>
                      </a:pPr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(3) </a:t>
                      </a:r>
                      <a:r>
                        <a:rPr lang="th-TH" sz="1200" kern="1200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ข้อมูลผู้เสียชีวิตที่เชื่อมโยงการฉีดวัคซีนแต่ละยี่ห้อ</a:t>
                      </a:r>
                      <a:endParaRPr lang="en-US" sz="1200" kern="1200" dirty="0">
                        <a:solidFill>
                          <a:schemeClr val="dk1"/>
                        </a:solidFill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pPr marL="180975" indent="-180975" algn="l" defTabSz="914400" rtl="0" eaLnBrk="1" latinLnBrk="0" hangingPunct="1">
                        <a:buNone/>
                      </a:pPr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5.   (1) </a:t>
                      </a:r>
                      <a:r>
                        <a:rPr lang="th-TH" sz="1200" kern="1200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ข้อมูลปริมาณรถพยาบาล </a:t>
                      </a:r>
                      <a:br>
                        <a:rPr lang="en-US" sz="1200" kern="1200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</a:br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(2) </a:t>
                      </a:r>
                      <a:r>
                        <a:rPr lang="th-TH" sz="1200" kern="1200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อุปกรณ์ทางการแพทย์ </a:t>
                      </a:r>
                      <a:endParaRPr lang="en-US" sz="1200" kern="1200" dirty="0">
                        <a:solidFill>
                          <a:schemeClr val="dk1"/>
                        </a:solidFill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pPr marL="180975" indent="0" algn="l" defTabSz="914400" rtl="0" eaLnBrk="1" latinLnBrk="0" hangingPunct="1">
                        <a:buNone/>
                      </a:pPr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(3) </a:t>
                      </a:r>
                      <a:r>
                        <a:rPr lang="th-TH" sz="1200" kern="1200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ตำแหน่งที่ตั้ง </a:t>
                      </a:r>
                    </a:p>
                    <a:p>
                      <a:pPr marL="180975" indent="0" algn="l" defTabSz="914400" rtl="0" eaLnBrk="1" latinLnBrk="0" hangingPunct="1">
                        <a:buNone/>
                      </a:pPr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(4) </a:t>
                      </a:r>
                      <a:r>
                        <a:rPr lang="th-TH" sz="1200" kern="1200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จำนวนแพทย์ผู้เชี่ยวชาญ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6686088"/>
                  </a:ext>
                </a:extLst>
              </a:tr>
              <a:tr h="215888">
                <a:tc>
                  <a:txBody>
                    <a:bodyPr/>
                    <a:lstStyle/>
                    <a:p>
                      <a:r>
                        <a:rPr lang="en-US" sz="1200" b="1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7. </a:t>
                      </a:r>
                      <a:r>
                        <a:rPr lang="th-TH" sz="1200" b="1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ด้านการศึกษา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 </a:t>
                      </a:r>
                      <a:r>
                        <a:rPr lang="th-TH" sz="120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การศึกษา</a:t>
                      </a:r>
                      <a:endParaRPr lang="en-US" sz="120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0362305"/>
                  </a:ext>
                </a:extLst>
              </a:tr>
              <a:tr h="35981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</a:t>
                      </a:r>
                      <a:r>
                        <a:rPr lang="th-TH" sz="1200" b="1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 ด้านสิ่งแวดล้อม</a:t>
                      </a:r>
                      <a:endParaRPr lang="en-US" sz="1200" b="1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 </a:t>
                      </a:r>
                      <a:r>
                        <a:rPr lang="th-TH" sz="120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ทรัพยากรธรรมชาติและสิ่งแวดล้อม</a:t>
                      </a:r>
                      <a:endParaRPr lang="en-US" sz="120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1798233"/>
                  </a:ext>
                </a:extLst>
              </a:tr>
              <a:tr h="647665">
                <a:tc>
                  <a:txBody>
                    <a:bodyPr/>
                    <a:lstStyle/>
                    <a:p>
                      <a:r>
                        <a:rPr lang="en-US" sz="1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9. </a:t>
                      </a:r>
                      <a:r>
                        <a:rPr lang="th-TH" sz="1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ด้านการบริหารจัดการภาครัฐ</a:t>
                      </a:r>
                      <a:endParaRPr lang="en-US" sz="12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6. </a:t>
                      </a:r>
                      <a:r>
                        <a:rPr lang="th-TH" sz="120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ความโปร่งใสและการมีส่วนร่วม</a:t>
                      </a:r>
                      <a:endParaRPr lang="en-US" sz="120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120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 ศูนย์การร้องเรียนแบบเบ็ดเสร็จ</a:t>
                      </a:r>
                      <a:r>
                        <a:rPr lang="en-US" sz="120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20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(สปน.)</a:t>
                      </a:r>
                    </a:p>
                    <a:p>
                      <a:r>
                        <a:rPr lang="th-TH" sz="120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 ระบบการพิสูจน์และยืนยันตัวตนทางดิจิทัล (</a:t>
                      </a:r>
                      <a:r>
                        <a:rPr lang="en-US" sz="120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DOPA-Digital ID) (</a:t>
                      </a:r>
                      <a:r>
                        <a:rPr lang="th-TH" sz="120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ปค.)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 </a:t>
                      </a:r>
                      <a:r>
                        <a:rPr lang="th-TH" sz="120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เมืองและภูมิภาค</a:t>
                      </a:r>
                    </a:p>
                    <a:p>
                      <a:r>
                        <a:rPr lang="en-US" sz="120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 </a:t>
                      </a:r>
                      <a:r>
                        <a:rPr lang="th-TH" sz="120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การเมืองและการปกครอง</a:t>
                      </a:r>
                      <a:endParaRPr lang="en-US" sz="120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80975" indent="-180975" algn="l" defTabSz="914400" rtl="0" eaLnBrk="1" latinLnBrk="0" hangingPunct="1">
                        <a:buNone/>
                      </a:pPr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6.  </a:t>
                      </a:r>
                      <a:r>
                        <a:rPr lang="th-TH" sz="1200" kern="1200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ข้อมูลพิกัด </a:t>
                      </a:r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LAT/LONG </a:t>
                      </a:r>
                      <a:r>
                        <a:rPr lang="th-TH" sz="1200" kern="1200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ที่ตั้งตำบล/สถานที่ราชการ เช่น สถานีตำรวจ และเขตความรับผิดชอบ</a:t>
                      </a:r>
                    </a:p>
                    <a:p>
                      <a:pPr marL="180975" indent="-180975" algn="l" defTabSz="914400" rtl="0" eaLnBrk="1" latinLnBrk="0" hangingPunct="1">
                        <a:buNone/>
                      </a:pPr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7.  </a:t>
                      </a:r>
                      <a:r>
                        <a:rPr lang="th-TH" sz="1200" kern="1200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การใช้จ่ายงบประมาณภาครัฐ (ข้อมูลการจัดซื้อจัดจ้าง, </a:t>
                      </a:r>
                      <a:br>
                        <a:rPr lang="en-US" sz="1200" kern="1200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</a:br>
                      <a:r>
                        <a:rPr lang="th-TH" sz="1200" kern="1200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การดำเนินโครงการต่าง ๆ, สัญญาที่ทำกับเอกชนและต่างประเทศ)</a:t>
                      </a:r>
                      <a:endParaRPr lang="en-US" sz="1200" kern="1200" dirty="0">
                        <a:solidFill>
                          <a:schemeClr val="dk1"/>
                        </a:solidFill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4033"/>
                  </a:ext>
                </a:extLst>
              </a:tr>
              <a:tr h="215888">
                <a:tc>
                  <a:txBody>
                    <a:bodyPr/>
                    <a:lstStyle/>
                    <a:p>
                      <a:r>
                        <a:rPr lang="en-US" sz="1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10. </a:t>
                      </a:r>
                      <a:r>
                        <a:rPr lang="th-TH" sz="1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ด้านความมั่นคง</a:t>
                      </a:r>
                      <a:endParaRPr lang="en-US" sz="12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20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12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กลุ่มชุดข้อมูลกฎหมาย ศาล และอาชญากรรม</a:t>
                      </a:r>
                      <a:endParaRPr lang="en-US" sz="12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80975" indent="-180975" algn="l" defTabSz="914400" rtl="0" eaLnBrk="1" latinLnBrk="0" hangingPunct="1">
                        <a:buNone/>
                      </a:pPr>
                      <a:endParaRPr lang="en-US" sz="1200" kern="1200" dirty="0">
                        <a:solidFill>
                          <a:schemeClr val="dk1"/>
                        </a:solidFill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7101822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529CB607-3943-4368-91C0-BBB6A6F6110E}"/>
              </a:ext>
            </a:extLst>
          </p:cNvPr>
          <p:cNvSpPr txBox="1"/>
          <p:nvPr/>
        </p:nvSpPr>
        <p:spPr>
          <a:xfrm>
            <a:off x="81690" y="0"/>
            <a:ext cx="114492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4408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000096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การเชื่อมโยง </a:t>
            </a:r>
            <a:r>
              <a:rPr lang="en-US" sz="2000" b="1" dirty="0">
                <a:solidFill>
                  <a:srgbClr val="000096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10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96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Focus Area 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000096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และ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96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Agenda e-Service 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000096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96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12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000096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ประเด็น)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96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E93D7899-4D26-4E78-9BA5-32297BF6F1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10800" y="6587185"/>
            <a:ext cx="20574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BBE29-2DE4-4F9A-B5A5-2B2B7470814A}" type="slidenum">
              <a:rPr kumimoji="0" lang="th-TH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th-TH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865555609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ch Startup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88D3CE"/>
      </a:accent1>
      <a:accent2>
        <a:srgbClr val="423864"/>
      </a:accent2>
      <a:accent3>
        <a:srgbClr val="78909C"/>
      </a:accent3>
      <a:accent4>
        <a:srgbClr val="88D3CE"/>
      </a:accent4>
      <a:accent5>
        <a:srgbClr val="0097A7"/>
      </a:accent5>
      <a:accent6>
        <a:srgbClr val="423864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7_Tech Startup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88D3CE"/>
      </a:accent1>
      <a:accent2>
        <a:srgbClr val="423864"/>
      </a:accent2>
      <a:accent3>
        <a:srgbClr val="78909C"/>
      </a:accent3>
      <a:accent4>
        <a:srgbClr val="88D3CE"/>
      </a:accent4>
      <a:accent5>
        <a:srgbClr val="0097A7"/>
      </a:accent5>
      <a:accent6>
        <a:srgbClr val="423864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8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Tech Startup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88D3CE"/>
      </a:accent1>
      <a:accent2>
        <a:srgbClr val="423864"/>
      </a:accent2>
      <a:accent3>
        <a:srgbClr val="78909C"/>
      </a:accent3>
      <a:accent4>
        <a:srgbClr val="88D3CE"/>
      </a:accent4>
      <a:accent5>
        <a:srgbClr val="0097A7"/>
      </a:accent5>
      <a:accent6>
        <a:srgbClr val="423864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1073</TotalTime>
  <Words>10142</Words>
  <Application>Microsoft Office PowerPoint</Application>
  <PresentationFormat>Widescreen</PresentationFormat>
  <Paragraphs>1077</Paragraphs>
  <Slides>45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45</vt:i4>
      </vt:variant>
    </vt:vector>
  </HeadingPairs>
  <TitlesOfParts>
    <vt:vector size="66" baseType="lpstr">
      <vt:lpstr>Albertus Extra Bold</vt:lpstr>
      <vt:lpstr>Squada One</vt:lpstr>
      <vt:lpstr>Wingdings</vt:lpstr>
      <vt:lpstr>TH Sarabun New</vt:lpstr>
      <vt:lpstr>Calibri Light</vt:lpstr>
      <vt:lpstr>TH SarabunPSK</vt:lpstr>
      <vt:lpstr>Roboto Condensed Light</vt:lpstr>
      <vt:lpstr>Tahoma</vt:lpstr>
      <vt:lpstr>Prompt</vt:lpstr>
      <vt:lpstr>맑은 고딕</vt:lpstr>
      <vt:lpstr>Impact</vt:lpstr>
      <vt:lpstr>Calibri</vt:lpstr>
      <vt:lpstr>Arial</vt:lpstr>
      <vt:lpstr>2_Office Theme</vt:lpstr>
      <vt:lpstr>3_Office Theme</vt:lpstr>
      <vt:lpstr>Tech Startup by Slidesgo</vt:lpstr>
      <vt:lpstr>7_Tech Startup by Slidesgo</vt:lpstr>
      <vt:lpstr>1_Custom Design</vt:lpstr>
      <vt:lpstr>6_Office Theme</vt:lpstr>
      <vt:lpstr>18_Office Theme</vt:lpstr>
      <vt:lpstr>1_Tech Startup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OEM CUSTOMER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ภารกิจ</dc:title>
  <dc:creator>OEM</dc:creator>
  <cp:lastModifiedBy>Windows User</cp:lastModifiedBy>
  <cp:revision>64</cp:revision>
  <cp:lastPrinted>2021-02-24T01:59:37Z</cp:lastPrinted>
  <dcterms:created xsi:type="dcterms:W3CDTF">2005-01-14T09:44:12Z</dcterms:created>
  <dcterms:modified xsi:type="dcterms:W3CDTF">2021-09-20T15:45:22Z</dcterms:modified>
</cp:coreProperties>
</file>