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ppt/slideLayouts/slideLayout4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  <p:sldMasterId id="2147483781" r:id="rId2"/>
    <p:sldMasterId id="2147483793" r:id="rId3"/>
    <p:sldMasterId id="2147483796" r:id="rId4"/>
    <p:sldMasterId id="2147483830" r:id="rId5"/>
    <p:sldMasterId id="2147483884" r:id="rId6"/>
  </p:sldMasterIdLst>
  <p:notesMasterIdLst>
    <p:notesMasterId r:id="rId14"/>
  </p:notesMasterIdLst>
  <p:sldIdLst>
    <p:sldId id="261" r:id="rId7"/>
    <p:sldId id="262" r:id="rId8"/>
    <p:sldId id="635" r:id="rId9"/>
    <p:sldId id="263" r:id="rId10"/>
    <p:sldId id="264" r:id="rId11"/>
    <p:sldId id="632" r:id="rId12"/>
    <p:sldId id="320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D2DEEF"/>
    <a:srgbClr val="0000FF"/>
    <a:srgbClr val="EAEFF7"/>
    <a:srgbClr val="D9D9D9"/>
    <a:srgbClr val="FFF2CC"/>
    <a:srgbClr val="E2F0D9"/>
    <a:srgbClr val="5B9BD5"/>
    <a:srgbClr val="A9D18E"/>
    <a:srgbClr val="C2D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1312" y="44"/>
      </p:cViewPr>
      <p:guideLst>
        <p:guide orient="horz" pos="21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2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D13F9-F554-4FA7-A3AB-C57F321E224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90DE0-CB17-424E-A5D8-FDD72AD94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74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78FB7B-8E32-42D5-9551-521ABFCD080C}" type="slidenum">
              <a:rPr kumimoji="0" lang="th-TH" alt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h-TH" alt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36789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78FB7B-8E32-42D5-9551-521ABFCD080C}" type="slidenum">
              <a:rPr kumimoji="0" lang="th-TH" alt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h-TH" alt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0200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01278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4DC3-A240-4C36-9BFB-7FE7F49DB5B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3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A066-8B77-4050-A753-2EBACA9031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90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D036-1BE8-45D8-A206-69904196D53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405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1010C4F5-F6FB-4C6D-87E5-EEA88409EF0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2" name="Line 31">
            <a:extLst>
              <a:ext uri="{FF2B5EF4-FFF2-40B4-BE49-F238E27FC236}">
                <a16:creationId xmlns:a16="http://schemas.microsoft.com/office/drawing/2014/main" id="{9CD8D59D-8DED-4B3D-8BD4-433B45C8C5F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3" name="Line 31">
            <a:extLst>
              <a:ext uri="{FF2B5EF4-FFF2-40B4-BE49-F238E27FC236}">
                <a16:creationId xmlns:a16="http://schemas.microsoft.com/office/drawing/2014/main" id="{F522427E-0F71-454C-8A2A-1F6D1FBC2D3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EA99861-5C58-4404-BBF5-51BCDBE5C4A8}"/>
              </a:ext>
            </a:extLst>
          </p:cNvPr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21B838F-37EA-48F6-A8EF-CA0FC96BE4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28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667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D7BE9B3-48B5-49DF-B57B-2CB697899BBE}"/>
              </a:ext>
            </a:extLst>
          </p:cNvPr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h-TH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1010C4F5-F6FB-4C6D-87E5-EEA88409EF0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2" name="Line 31">
            <a:extLst>
              <a:ext uri="{FF2B5EF4-FFF2-40B4-BE49-F238E27FC236}">
                <a16:creationId xmlns:a16="http://schemas.microsoft.com/office/drawing/2014/main" id="{9CD8D59D-8DED-4B3D-8BD4-433B45C8C5F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3" name="Line 31">
            <a:extLst>
              <a:ext uri="{FF2B5EF4-FFF2-40B4-BE49-F238E27FC236}">
                <a16:creationId xmlns:a16="http://schemas.microsoft.com/office/drawing/2014/main" id="{F522427E-0F71-454C-8A2A-1F6D1FBC2D3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EA99861-5C58-4404-BBF5-51BCDBE5C4A8}"/>
              </a:ext>
            </a:extLst>
          </p:cNvPr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21B838F-37EA-48F6-A8EF-CA0FC96BE4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28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58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0" y="2552700"/>
            <a:ext cx="9139238" cy="1687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3" name="Line 31"/>
          <p:cNvSpPr>
            <a:spLocks noChangeShapeType="1"/>
          </p:cNvSpPr>
          <p:nvPr userDrawn="1"/>
        </p:nvSpPr>
        <p:spPr bwMode="auto">
          <a:xfrm>
            <a:off x="0" y="4335463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>
              <a:solidFill>
                <a:prstClr val="black"/>
              </a:solidFill>
            </a:endParaRPr>
          </a:p>
        </p:txBody>
      </p:sp>
      <p:sp>
        <p:nvSpPr>
          <p:cNvPr id="4" name="Line 31"/>
          <p:cNvSpPr>
            <a:spLocks noChangeShapeType="1"/>
          </p:cNvSpPr>
          <p:nvPr userDrawn="1"/>
        </p:nvSpPr>
        <p:spPr bwMode="auto">
          <a:xfrm>
            <a:off x="0" y="2463800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>
              <a:solidFill>
                <a:prstClr val="black"/>
              </a:solidFill>
            </a:endParaRPr>
          </a:p>
        </p:txBody>
      </p: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5911850"/>
            <a:ext cx="962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FDC32-DC86-4DEF-9407-3FADBF20DD5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34B9B-9FF1-40F4-B8F0-315DDBF65D20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349751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8225B-F602-446B-9698-4013B879691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A0212-16F4-47C6-AC48-A6955DFD34E9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81399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FD5FB-6920-4123-993D-8AFC8953132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52D39-D335-4336-BDA4-5B0AAFE2D1BC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220803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2B7A3-EFF0-4416-AC48-1A803297EE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D22F6-8F18-4D06-9CBF-6642960B0082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74049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9E5F7-A5A2-4FD8-BBA7-3D36F9B0388F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75136-75F4-4042-8B86-0CCC277E9479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9928708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F87E3-AFF8-44E0-83C2-5D7CE9138D6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9CE3E-F2CB-4C89-940B-6E2C954A7F7A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02415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011A-8D34-4A5D-B762-37045B2BFC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368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7BEA5-510B-4929-BABF-59A7A1FCD1D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C7632-8BDE-4B09-814B-625431D7C27D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903629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E64D1-5D0C-4807-917D-BE800A7E5BD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47D4D-DCC1-4D30-86A2-5A21CF0F22AA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4353189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18089-5B17-4532-ABF4-9552FC6DC38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EDE36-789B-4806-A995-6C9A470A1FB1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6055674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A5ED8-5CCA-4138-9080-9DBF603B92A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0CF14-BB6E-45A7-B7B2-D3D8515554AA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0274119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5814E-FED8-4728-871A-9BD04C7999B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E538E-B88C-4F21-9DB1-3F7DA32C5404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7171017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BB84-46D1-4E2F-89E7-A5FCB3B1153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0532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4498-E549-4427-81FF-FD904545BC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1" y="2553183"/>
            <a:ext cx="9139533" cy="1686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68530" tIns="34266" rIns="68530" bIns="34266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35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auto">
          <a:xfrm>
            <a:off x="0" y="4334995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68530" tIns="34266" rIns="68530" bIns="34266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35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auto">
          <a:xfrm>
            <a:off x="0" y="2464277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68530" tIns="34266" rIns="68530" bIns="34266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35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858" y="5912528"/>
            <a:ext cx="961817" cy="80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242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2617-D976-4EE3-9768-93CCE6EDAE5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3871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9EAC-16F2-4CCC-93A3-6138FDBD894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346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AAF-C56C-4617-91EF-5AE6685BEB9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5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1D5A-D7C8-4E8F-9D9E-2CAA122944C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2750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8FDD-EB6A-4091-9663-65F32D7911F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9137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0102-7F18-45F4-B535-21913A9E6F2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50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3BB7-32C2-4C42-8966-B3B8FDF9230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2230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254A-5AF2-41F7-BB95-693DBAE227E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9312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A9B2-6481-4745-8F89-4FE6B37900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3967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28BD-1B4F-4253-8589-20C0D726F86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4411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DA88-4179-4975-B710-E91B5F6F3D4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0204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5A7C-06C4-4A82-8C01-E24ADFBFF26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1133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B763-AF98-4D0E-BE78-9831FA64DF5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107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1D98-FE83-48A5-ACE5-F6753AFA67B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4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BB5F-D3A5-404D-B4BF-0B4A7AF6FA3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4061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9144-9129-4760-87DC-4AB4DCF9838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6848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F423-2F14-4495-AB08-70FEB479262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7826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7436-B699-40A8-93C5-6850F42CFA6F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4194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5D21-C0F7-4041-A135-AE5CDD9B5BC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4491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38E6-C364-4936-B14F-5C4C0A5DCC8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5698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EB1B-C470-46A7-878B-E868775AAB4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9240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CA01-6634-48C5-A641-2A9CACFF23C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2857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185E-0AA0-46ED-BA34-D2DAC942B50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9855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31"/>
          <p:cNvSpPr>
            <a:spLocks noChangeShapeType="1"/>
          </p:cNvSpPr>
          <p:nvPr userDrawn="1"/>
        </p:nvSpPr>
        <p:spPr bwMode="auto">
          <a:xfrm>
            <a:off x="0" y="447536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467" y="3286539"/>
            <a:ext cx="9144000" cy="10154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rgbClr val="2E2E9C"/>
                </a:solidFill>
              </a:rPr>
              <a:t>พัฒนาระบบราชการ เพื่อชีวิตที่ดีขึ้นของประชาชน</a:t>
            </a:r>
            <a:endParaRPr lang="en-US" sz="2800" b="1" dirty="0">
              <a:solidFill>
                <a:srgbClr val="2E2E9C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2E2E9C"/>
                </a:solidFill>
              </a:rPr>
              <a:t>GOOD  GOVERNANCE  FOR  BETTER  LIFE</a:t>
            </a:r>
            <a:endParaRPr lang="th-TH" sz="4000" b="1" dirty="0">
              <a:solidFill>
                <a:srgbClr val="2E2E9C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414" y="2092967"/>
            <a:ext cx="1302570" cy="10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1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1C79-C12B-420B-8B76-F2D55D3E1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186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3A23-A8B5-4E7D-B4EA-D561DD9326C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51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4374-F0DE-4777-A916-B4C91DE273F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70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F7EF-0B5A-4B1F-8344-0EEDA25268A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04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F9F5-704F-4D7C-99A1-0EDB360B54A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02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1B54E-5685-4755-A77B-784961BD19F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28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4" r:id="rId12"/>
    <p:sldLayoutId id="2147483765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44EE07-36C9-4B24-8B08-C2B2666CACD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Cordia New" pitchFamily="34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05D849-2596-481E-91F5-C0E0BEF10A0E}" type="slidenum">
              <a:rPr lang="th-TH" altLang="th-TH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647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A5EB-5313-4E25-8D31-41DBBB83F05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28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30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0ECD-60B6-41DF-B883-0BCEE6ABB8D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76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0">
              <a:schemeClr val="accent3">
                <a:lumMod val="0"/>
                <a:lumOff val="100000"/>
              </a:schemeClr>
            </a:gs>
            <a:gs pos="100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C0DB611-0B24-410B-B2DA-AD474DC992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457200"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28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98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C0E28-FCA0-476C-B8C9-8A356D51402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23/06/63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E41A19-07C4-49F5-AA7C-956350604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65510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00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0B6DC-5814-435B-9164-87E16855D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" y="1879600"/>
            <a:ext cx="8808720" cy="211328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แบบฟอร์มคำขอเปลี่ยนแปลงรายละเอียดตัวชี้วัด </a:t>
            </a:r>
            <a:b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และแบบฟอร์มเสนอตัวชี้วัดใหม่</a:t>
            </a:r>
            <a:b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ตามมาตรการปรับปรุงประสิทธิภาพ</a:t>
            </a:r>
            <a:b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ในการปฏิบัติราชการ </a:t>
            </a:r>
            <a:b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ประจำปีงบประมาณ พ.ศ.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2563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52032-6431-49B6-969E-E0033FCD1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7048" y="6492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D103AA-8845-4AAA-8DCD-945F174AEA28}" type="slidenum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050F89-D91A-4CC4-8E17-0B7FC6F14F75}"/>
              </a:ext>
            </a:extLst>
          </p:cNvPr>
          <p:cNvSpPr/>
          <p:nvPr/>
        </p:nvSpPr>
        <p:spPr>
          <a:xfrm>
            <a:off x="38100" y="143867"/>
            <a:ext cx="8248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แบบฟอร์มคำขอเปลี่ยนแปลงรายละเอียดตัวชี้วัด และแบบฟอร์มเสนอตัวชี้วัดใหม่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04304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DAE81F-B923-4260-99E9-855656E20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4CE093-0AC2-4D13-B92F-1971B0C04253}" type="slidenum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DD5EBF4-DA8A-41A2-A97A-13E75B900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7" y="119269"/>
            <a:ext cx="8515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แบบฟอร์มสรุปภาพรวมการขอปรับตัวชี้วัดของจังหวัด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E7BB715-F075-48B5-8905-523C3FC20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996076"/>
              </p:ext>
            </p:extLst>
          </p:nvPr>
        </p:nvGraphicFramePr>
        <p:xfrm>
          <a:off x="158423" y="948451"/>
          <a:ext cx="8744110" cy="328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699">
                  <a:extLst>
                    <a:ext uri="{9D8B030D-6E8A-4147-A177-3AD203B41FA5}">
                      <a16:colId xmlns:a16="http://schemas.microsoft.com/office/drawing/2014/main" val="4233219029"/>
                    </a:ext>
                  </a:extLst>
                </a:gridCol>
                <a:gridCol w="3052637">
                  <a:extLst>
                    <a:ext uri="{9D8B030D-6E8A-4147-A177-3AD203B41FA5}">
                      <a16:colId xmlns:a16="http://schemas.microsoft.com/office/drawing/2014/main" val="2360750583"/>
                    </a:ext>
                  </a:extLst>
                </a:gridCol>
                <a:gridCol w="849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8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9270"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ลำดับ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</a:t>
                      </a:r>
                      <a:b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(ร้อยละ)</a:t>
                      </a:r>
                      <a:endParaRPr lang="en-US" sz="1200" b="1" spc="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ประเด็นที่ขอปรับ  </a:t>
                      </a:r>
                      <a:endParaRPr lang="en-US" sz="1200" b="1" spc="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 (ร้อยละ)</a:t>
                      </a:r>
                      <a:b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ที่ขอปรับใหม่</a:t>
                      </a:r>
                    </a:p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(ถ้ามี)</a:t>
                      </a:r>
                      <a:endParaRPr lang="en-US" sz="1200" b="1" spc="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8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ตัวชี้วัดเดิม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เช่น</a:t>
                      </a:r>
                      <a:r>
                        <a:rPr lang="en-US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ปรับค่าเป้าหมาย</a:t>
                      </a:r>
                      <a:r>
                        <a:rPr lang="en-US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ปรับน้ำหนัก/ </a:t>
                      </a:r>
                      <a:b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ขอยกเลิกตัวชี้วัด ฯลฯ</a:t>
                      </a:r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xx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467885"/>
                  </a:ext>
                </a:extLst>
              </a:tr>
              <a:tr h="438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ตัวชี้วัดเดิม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เช่น</a:t>
                      </a:r>
                      <a:r>
                        <a:rPr lang="en-US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ปรับค่าเป้าหมาย</a:t>
                      </a:r>
                      <a:r>
                        <a:rPr lang="en-US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ปรับน้ำหนัก/ </a:t>
                      </a:r>
                      <a:b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ขอยกเลิกตัวชี้วัด ฯลฯ</a:t>
                      </a:r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xx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483321"/>
                  </a:ext>
                </a:extLst>
              </a:tr>
              <a:tr h="417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ตัวชี้วัดเดิม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เช่น</a:t>
                      </a:r>
                      <a:r>
                        <a:rPr lang="en-US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ปรับค่าเป้าหมาย</a:t>
                      </a:r>
                      <a:r>
                        <a:rPr lang="en-US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ปรับน้ำหนัก/ </a:t>
                      </a:r>
                      <a:b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ขอยกเลิกตัวชี้วัด ฯลฯ</a:t>
                      </a:r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xx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436905"/>
                  </a:ext>
                </a:extLst>
              </a:tr>
              <a:tr h="4242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ตัวชี้วัดการพัฒนาระบบฐานข้อมูลจังหวัด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C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678577"/>
                  </a:ext>
                </a:extLst>
              </a:tr>
              <a:tr h="46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ตัวชี้วัดเดิม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เช่น ปรับค่าเป้าหมาย/ ปรับน้ำหนัก/ </a:t>
                      </a:r>
                      <a:b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ขอยกเลิกตัวชี้วัด ฯลฯ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xx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287679"/>
                  </a:ext>
                </a:extLst>
              </a:tr>
              <a:tr h="41146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1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3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DAE81F-B923-4260-99E9-855656E20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4CE093-0AC2-4D13-B92F-1971B0C04253}" type="slidenum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DD5EBF4-DA8A-41A2-A97A-13E75B900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7" y="119269"/>
            <a:ext cx="8515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(ตัวอย่าง) แบบฟอร์มสรุปภาพรวมการปรับตัวชี้วัดของจังหวัด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ก.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E7BB715-F075-48B5-8905-523C3FC2056B}"/>
              </a:ext>
            </a:extLst>
          </p:cNvPr>
          <p:cNvGraphicFramePr>
            <a:graphicFrameLocks noGrp="1"/>
          </p:cNvGraphicFramePr>
          <p:nvPr/>
        </p:nvGraphicFramePr>
        <p:xfrm>
          <a:off x="158423" y="948451"/>
          <a:ext cx="8744110" cy="3732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699">
                  <a:extLst>
                    <a:ext uri="{9D8B030D-6E8A-4147-A177-3AD203B41FA5}">
                      <a16:colId xmlns:a16="http://schemas.microsoft.com/office/drawing/2014/main" val="4233219029"/>
                    </a:ext>
                  </a:extLst>
                </a:gridCol>
                <a:gridCol w="3052637">
                  <a:extLst>
                    <a:ext uri="{9D8B030D-6E8A-4147-A177-3AD203B41FA5}">
                      <a16:colId xmlns:a16="http://schemas.microsoft.com/office/drawing/2014/main" val="2360750583"/>
                    </a:ext>
                  </a:extLst>
                </a:gridCol>
                <a:gridCol w="849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8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9270"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ลำดับ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ตัวชี้วัดเดิม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</a:t>
                      </a:r>
                      <a:b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(ร้อยละ)</a:t>
                      </a:r>
                      <a:endParaRPr lang="en-US" sz="1200" b="1" spc="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ประเด็นที่ขอปรับ  </a:t>
                      </a:r>
                      <a:endParaRPr lang="en-US" sz="1200" b="1" spc="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 (ร้อยละ)</a:t>
                      </a:r>
                      <a:b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ที่ขอปรับใหม่</a:t>
                      </a:r>
                    </a:p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(ถ้ามี)</a:t>
                      </a:r>
                      <a:endParaRPr lang="en-US" sz="1200" b="1" spc="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8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AAAAA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ปรับค่าเป้าหมาย </a:t>
                      </a:r>
                      <a:b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467885"/>
                  </a:ext>
                </a:extLst>
              </a:tr>
              <a:tr h="438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BBBBB</a:t>
                      </a:r>
                      <a:endParaRPr kumimoji="0" lang="th-TH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ปรับน้ำหนัก</a:t>
                      </a:r>
                      <a:b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483321"/>
                  </a:ext>
                </a:extLst>
              </a:tr>
              <a:tr h="417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CCCCC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436905"/>
                  </a:ext>
                </a:extLst>
              </a:tr>
              <a:tr h="4242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การพัฒนาระบบฐานข้อมูลจังหวัด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678577"/>
                  </a:ext>
                </a:extLst>
              </a:tr>
              <a:tr h="4242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EEEEE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ยกเลิกตัวชี้วัด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FFFFF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เสนอตัวชี้วัดใหม่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287679"/>
                  </a:ext>
                </a:extLst>
              </a:tr>
              <a:tr h="41146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1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004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5DD5EBF4-DA8A-41A2-A97A-13E75B900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8202"/>
            <a:ext cx="8515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แบบฟอร์มที่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การขอปรับรายละเอียดตัวชี้วัดเดิม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505541"/>
              </p:ext>
            </p:extLst>
          </p:nvPr>
        </p:nvGraphicFramePr>
        <p:xfrm>
          <a:off x="72049" y="800813"/>
          <a:ext cx="9011791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5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9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15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9151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ประเด็นที่ขอปรับ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เดิม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ใหม่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เหตุผล/ปัญหา/ผลกระทบที่ได้รับ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9820">
                <a:tc>
                  <a:txBody>
                    <a:bodyPr/>
                    <a:lstStyle/>
                    <a:p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ชื่อตัวชี้วัด</a:t>
                      </a:r>
                      <a:r>
                        <a:rPr lang="en-US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….</a:t>
                      </a:r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/องค์ประกอบ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เช่น</a:t>
                      </a:r>
                      <a:r>
                        <a:rPr lang="en-US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ปรับค่าเป้าหมาย</a:t>
                      </a:r>
                      <a:r>
                        <a:rPr lang="en-US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br>
                        <a:rPr lang="th-TH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ปรับน้ำหนัก/ </a:t>
                      </a:r>
                      <a:br>
                        <a:rPr lang="th-TH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ขอยกเลิกตัวชี้วัด ฯลฯ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spc="-4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spc="-4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th-TH" sz="1000" dirty="0">
                <a:solidFill>
                  <a:srgbClr val="89898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  <a:endParaRPr kumimoji="0" lang="th-TH" altLang="th-TH" sz="10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837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86600" y="6502400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D103AA-8845-4AAA-8DCD-945F174AEA28}" type="slidenum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gray">
          <a:xfrm>
            <a:off x="99305" y="832490"/>
            <a:ext cx="7958845" cy="344094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95" y="827193"/>
            <a:ext cx="83980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marR="0" lvl="0" indent="-622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ชื่อตัวชี้วัด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………..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6" name="ตาราง 9"/>
          <p:cNvGraphicFramePr>
            <a:graphicFrameLocks noGrp="1"/>
          </p:cNvGraphicFramePr>
          <p:nvPr/>
        </p:nvGraphicFramePr>
        <p:xfrm>
          <a:off x="99301" y="1235215"/>
          <a:ext cx="8902009" cy="140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2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738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คำอธิบาย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43036"/>
                  </a:ext>
                </a:extLst>
              </a:tr>
              <a:tr h="1127640">
                <a:tc>
                  <a:txBody>
                    <a:bodyPr/>
                    <a:lstStyle/>
                    <a:p>
                      <a:pPr marL="171450" marR="0" lvl="0" indent="-17145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h-TH" sz="1000" b="0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0" y="233775"/>
            <a:ext cx="860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แบบฟอร์มที่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การเสนอตัวชี้วัดใหม่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305" y="2935390"/>
          <a:ext cx="5780100" cy="970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762">
                  <a:extLst>
                    <a:ext uri="{9D8B030D-6E8A-4147-A177-3AD203B41FA5}">
                      <a16:colId xmlns:a16="http://schemas.microsoft.com/office/drawing/2014/main" val="1661457189"/>
                    </a:ext>
                  </a:extLst>
                </a:gridCol>
                <a:gridCol w="2030893">
                  <a:extLst>
                    <a:ext uri="{9D8B030D-6E8A-4147-A177-3AD203B41FA5}">
                      <a16:colId xmlns:a16="http://schemas.microsoft.com/office/drawing/2014/main" val="2395773697"/>
                    </a:ext>
                  </a:extLst>
                </a:gridCol>
                <a:gridCol w="1989445">
                  <a:extLst>
                    <a:ext uri="{9D8B030D-6E8A-4147-A177-3AD203B41FA5}">
                      <a16:colId xmlns:a16="http://schemas.microsoft.com/office/drawing/2014/main" val="2019525282"/>
                    </a:ext>
                  </a:extLst>
                </a:gridCol>
              </a:tblGrid>
              <a:tr h="15282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เกณฑ์การประเมิน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566634"/>
                  </a:ext>
                </a:extLst>
              </a:tr>
              <a:tr h="143835"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(50)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69053"/>
                  </a:ext>
                </a:extLst>
              </a:tr>
              <a:tr h="467463">
                <a:tc>
                  <a:txBody>
                    <a:bodyPr/>
                    <a:lstStyle/>
                    <a:p>
                      <a:pPr algn="ctr"/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5697"/>
                  </a:ext>
                </a:extLst>
              </a:tr>
            </a:tbl>
          </a:graphicData>
        </a:graphic>
      </p:graphicFrame>
      <p:graphicFrame>
        <p:nvGraphicFramePr>
          <p:cNvPr id="26" name="ตาราง 9"/>
          <p:cNvGraphicFramePr>
            <a:graphicFrameLocks noGrp="1"/>
          </p:cNvGraphicFramePr>
          <p:nvPr/>
        </p:nvGraphicFramePr>
        <p:xfrm>
          <a:off x="99305" y="4786230"/>
          <a:ext cx="5780096" cy="558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6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ประโยชน์ที่ประชาชนจะได้รับ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299756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ตาราง 9">
            <a:extLst>
              <a:ext uri="{FF2B5EF4-FFF2-40B4-BE49-F238E27FC236}">
                <a16:creationId xmlns:a16="http://schemas.microsoft.com/office/drawing/2014/main" id="{1FCC445B-E140-4455-BB0D-C67387B791DD}"/>
              </a:ext>
            </a:extLst>
          </p:cNvPr>
          <p:cNvGraphicFramePr>
            <a:graphicFrameLocks noGrp="1"/>
          </p:cNvGraphicFramePr>
          <p:nvPr/>
        </p:nvGraphicFramePr>
        <p:xfrm>
          <a:off x="99301" y="3980120"/>
          <a:ext cx="5780100" cy="610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เงื่อนไข (ถ้ามี)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35127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......................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1" name="กลุ่ม 4">
            <a:extLst>
              <a:ext uri="{FF2B5EF4-FFF2-40B4-BE49-F238E27FC236}">
                <a16:creationId xmlns:a16="http://schemas.microsoft.com/office/drawing/2014/main" id="{DB138557-8662-4FAD-821C-CD5A37D171FD}"/>
              </a:ext>
            </a:extLst>
          </p:cNvPr>
          <p:cNvGrpSpPr>
            <a:grpSpLocks/>
          </p:cNvGrpSpPr>
          <p:nvPr/>
        </p:nvGrpSpPr>
        <p:grpSpPr bwMode="auto">
          <a:xfrm>
            <a:off x="7977420" y="635158"/>
            <a:ext cx="1107285" cy="615553"/>
            <a:chOff x="7094187" y="1707729"/>
            <a:chExt cx="1164188" cy="613365"/>
          </a:xfrm>
        </p:grpSpPr>
        <p:pic>
          <p:nvPicPr>
            <p:cNvPr id="32" name="Picture 1" descr="C:\Users\dathpan\Downloads\056aac9a306aef891367aae43a86394b.jpg">
              <a:extLst>
                <a:ext uri="{FF2B5EF4-FFF2-40B4-BE49-F238E27FC236}">
                  <a16:creationId xmlns:a16="http://schemas.microsoft.com/office/drawing/2014/main" id="{1C8FDC59-D490-4774-BD7B-919EAA3763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19" t="8192" r="17099" b="14839"/>
            <a:stretch>
              <a:fillRect/>
            </a:stretch>
          </p:blipFill>
          <p:spPr bwMode="auto">
            <a:xfrm>
              <a:off x="7286862" y="1707729"/>
              <a:ext cx="742574" cy="613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TextBox 2">
              <a:extLst>
                <a:ext uri="{FF2B5EF4-FFF2-40B4-BE49-F238E27FC236}">
                  <a16:creationId xmlns:a16="http://schemas.microsoft.com/office/drawing/2014/main" id="{81B12B46-6918-4A5E-85F8-02480A1B65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4187" y="1848543"/>
              <a:ext cx="1164188" cy="39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altLang="th-TH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น้ำหนัก</a:t>
              </a:r>
              <a:endParaRPr kumimoji="0" lang="en-US" altLang="th-TH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XX</a:t>
              </a:r>
              <a:endPara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5866415" y="3129469"/>
            <a:ext cx="3000541" cy="13132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(ข้อมูลประกอบ (ถ้ามี) เช่น กราฟข้อมูล/ ขั้นตอน</a:t>
            </a:r>
            <a:br>
              <a:rPr kumimoji="0" lang="th-TH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kumimoji="0" lang="th-TH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การดำเนินงาน/ </a:t>
            </a: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Roadmap </a:t>
            </a:r>
            <a:r>
              <a:rPr kumimoji="0" lang="th-TH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ของแผน เป็นต้น)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74981" y="5531660"/>
            <a:ext cx="137160" cy="13716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9305" y="5455929"/>
            <a:ext cx="8687361" cy="12478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เหตุผลที่ขอยกเลิกตัวชี้วัดเดิม และผลกระทบที่ได้รับ (โดยละเอียด) 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85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48E40E-E929-4460-98B4-4996CF33F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89578" y="6476486"/>
            <a:ext cx="2057400" cy="365125"/>
          </a:xfrm>
        </p:spPr>
        <p:txBody>
          <a:bodyPr/>
          <a:lstStyle/>
          <a:p>
            <a:r>
              <a:rPr lang="en-US" sz="1000" dirty="0">
                <a:solidFill>
                  <a:prstClr val="black">
                    <a:tint val="75000"/>
                  </a:prstClr>
                </a:solidFill>
              </a:rPr>
              <a:t>19</a:t>
            </a:r>
            <a:endParaRPr lang="th-TH" sz="1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4C1970-3634-4C4C-B9AF-D5029C7AC274}"/>
              </a:ext>
            </a:extLst>
          </p:cNvPr>
          <p:cNvSpPr/>
          <p:nvPr/>
        </p:nvSpPr>
        <p:spPr>
          <a:xfrm>
            <a:off x="163054" y="167759"/>
            <a:ext cx="7588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รายชื่อเจ้าหน้าที่ผู้ประสานงานกองพัฒนาระบบการบริหารงานส่วนภูมิภาค</a:t>
            </a:r>
            <a:endParaRPr lang="th-TH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9E39FC1-C7B8-45B4-A660-D2EECF153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062581"/>
              </p:ext>
            </p:extLst>
          </p:nvPr>
        </p:nvGraphicFramePr>
        <p:xfrm>
          <a:off x="280987" y="777361"/>
          <a:ext cx="8582025" cy="5699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675">
                  <a:extLst>
                    <a:ext uri="{9D8B030D-6E8A-4147-A177-3AD203B41FA5}">
                      <a16:colId xmlns:a16="http://schemas.microsoft.com/office/drawing/2014/main" val="1257086159"/>
                    </a:ext>
                  </a:extLst>
                </a:gridCol>
                <a:gridCol w="2860675">
                  <a:extLst>
                    <a:ext uri="{9D8B030D-6E8A-4147-A177-3AD203B41FA5}">
                      <a16:colId xmlns:a16="http://schemas.microsoft.com/office/drawing/2014/main" val="2589417985"/>
                    </a:ext>
                  </a:extLst>
                </a:gridCol>
                <a:gridCol w="2860675">
                  <a:extLst>
                    <a:ext uri="{9D8B030D-6E8A-4147-A177-3AD203B41FA5}">
                      <a16:colId xmlns:a16="http://schemas.microsoft.com/office/drawing/2014/main" val="1743740984"/>
                    </a:ext>
                  </a:extLst>
                </a:gridCol>
              </a:tblGrid>
              <a:tr h="3077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รายชื่อเจ้าหน้าที่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กลุ่มจังหวัดที่รับผิดชอบ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โทรศัพท์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1366559706"/>
                  </a:ext>
                </a:extLst>
              </a:tr>
              <a:tr h="8712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นางนันท์ชญาน์ จิรากร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ภาคตะวันออก</a:t>
                      </a:r>
                      <a:r>
                        <a:rPr lang="th-TH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ภาคตะวันออก</a:t>
                      </a:r>
                      <a:r>
                        <a:rPr lang="th-TH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ภาคเหนือตอนล่าง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h-TH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080 795 4956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extLst>
                  <a:ext uri="{0D108BD9-81ED-4DB2-BD59-A6C34878D82A}">
                    <a16:rowId xmlns:a16="http://schemas.microsoft.com/office/drawing/2014/main" val="3991063835"/>
                  </a:ext>
                </a:extLst>
              </a:tr>
              <a:tr h="8712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นางสาวณัฐชยา เครือหงส์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ภาคตะวันออกเฉียงเหนือตอนล่าง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ภาคตะวันออกเฉียงเหนือตอนล่าง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 </a:t>
                      </a: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ภาคกลางตอนล่าง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 </a:t>
                      </a: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h-TH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081 421 3137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extLst>
                  <a:ext uri="{0D108BD9-81ED-4DB2-BD59-A6C34878D82A}">
                    <a16:rowId xmlns:a16="http://schemas.microsoft.com/office/drawing/2014/main" val="3376456022"/>
                  </a:ext>
                </a:extLst>
              </a:tr>
              <a:tr h="5745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นายอภิศักดิ์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หัตถะแสน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ภาคเหนือตอนบน 1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ภาคเหนือตอนบน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 </a:t>
                      </a: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080 992 5196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extLst>
                  <a:ext uri="{0D108BD9-81ED-4DB2-BD59-A6C34878D82A}">
                    <a16:rowId xmlns:a16="http://schemas.microsoft.com/office/drawing/2014/main" val="229540660"/>
                  </a:ext>
                </a:extLst>
              </a:tr>
              <a:tr h="8712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นางสาววนิดา สุวรรณประภา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ภาคตะวันออกเฉียงเหนือตอนบน 1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ภาคตะวันออกเฉียงเหนือตอนบน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 </a:t>
                      </a: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ภาคตะวันออกเฉียงเหนือตอนกลาง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085 030 3660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extLst>
                  <a:ext uri="{0D108BD9-81ED-4DB2-BD59-A6C34878D82A}">
                    <a16:rowId xmlns:a16="http://schemas.microsoft.com/office/drawing/2014/main" val="692709128"/>
                  </a:ext>
                </a:extLst>
              </a:tr>
              <a:tr h="8712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นางสาวกาญจนากร สามเมือง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ภาคใต้ฝั่งอ่าวไทย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ภาคใต้ฝั่งอันดามัน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 </a:t>
                      </a: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ภาคใต้ชายแดน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089 681 0583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extLst>
                  <a:ext uri="{0D108BD9-81ED-4DB2-BD59-A6C34878D82A}">
                    <a16:rowId xmlns:a16="http://schemas.microsoft.com/office/drawing/2014/main" val="1996617399"/>
                  </a:ext>
                </a:extLst>
              </a:tr>
              <a:tr h="8712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นางสาวดวงเดือน จำปาเงิน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ภาคกลางตอนบน  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ภาคกลางปริมณฑล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ภาคกลางตอนล่าง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 </a:t>
                      </a: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089 043 7687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extLst>
                  <a:ext uri="{0D108BD9-81ED-4DB2-BD59-A6C34878D82A}">
                    <a16:rowId xmlns:a16="http://schemas.microsoft.com/office/drawing/2014/main" val="694254031"/>
                  </a:ext>
                </a:extLst>
              </a:tr>
              <a:tr h="4280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นายวีรวัตร บุณยรังกาญจน์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ภาคเหนือตอนล่าง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 </a:t>
                      </a: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088 391 5338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extLst>
                  <a:ext uri="{0D108BD9-81ED-4DB2-BD59-A6C34878D82A}">
                    <a16:rowId xmlns:a16="http://schemas.microsoft.com/office/drawing/2014/main" val="2055760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385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0147251"/>
      </p:ext>
    </p:extLst>
  </p:cSld>
  <p:clrMapOvr>
    <a:masterClrMapping/>
  </p:clrMapOvr>
</p:sld>
</file>

<file path=ppt/theme/theme1.xml><?xml version="1.0" encoding="utf-8"?>
<a:theme xmlns:a="http://schemas.openxmlformats.org/drawingml/2006/main" name="20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7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2389</TotalTime>
  <Words>525</Words>
  <Application>Microsoft Office PowerPoint</Application>
  <PresentationFormat>On-screen Show (4:3)</PresentationFormat>
  <Paragraphs>167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Wingdings</vt:lpstr>
      <vt:lpstr>20_Office Theme</vt:lpstr>
      <vt:lpstr>Custom Design</vt:lpstr>
      <vt:lpstr>Office Theme</vt:lpstr>
      <vt:lpstr>4_Custom Design</vt:lpstr>
      <vt:lpstr>17_Office Theme</vt:lpstr>
      <vt:lpstr>8_Custom Design</vt:lpstr>
      <vt:lpstr>แบบฟอร์มคำขอเปลี่ยนแปลงรายละเอียดตัวชี้วัด  และแบบฟอร์มเสนอตัวชี้วัดใหม่     ตามมาตรการปรับปรุงประสิทธิภาพ ในการปฏิบัติราชการ  ประจำปีงบประมาณ พ.ศ. 2563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นางสาว ชญาภัส  พลายโถ</dc:creator>
  <cp:lastModifiedBy>Windows User</cp:lastModifiedBy>
  <cp:revision>220</cp:revision>
  <cp:lastPrinted>2020-06-15T11:19:03Z</cp:lastPrinted>
  <dcterms:created xsi:type="dcterms:W3CDTF">2020-06-15T03:54:30Z</dcterms:created>
  <dcterms:modified xsi:type="dcterms:W3CDTF">2020-06-23T04:35:02Z</dcterms:modified>
</cp:coreProperties>
</file>